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500" r:id="rId2"/>
    <p:sldId id="501" r:id="rId3"/>
    <p:sldId id="259" r:id="rId4"/>
    <p:sldId id="461" r:id="rId5"/>
    <p:sldId id="522" r:id="rId6"/>
    <p:sldId id="480" r:id="rId7"/>
    <p:sldId id="472" r:id="rId8"/>
    <p:sldId id="282" r:id="rId9"/>
    <p:sldId id="283" r:id="rId10"/>
    <p:sldId id="291" r:id="rId11"/>
    <p:sldId id="290" r:id="rId12"/>
    <p:sldId id="492" r:id="rId13"/>
    <p:sldId id="260" r:id="rId14"/>
    <p:sldId id="524" r:id="rId15"/>
    <p:sldId id="297" r:id="rId16"/>
    <p:sldId id="510" r:id="rId17"/>
    <p:sldId id="299" r:id="rId18"/>
    <p:sldId id="511" r:id="rId19"/>
    <p:sldId id="298" r:id="rId20"/>
    <p:sldId id="512" r:id="rId21"/>
    <p:sldId id="494" r:id="rId22"/>
    <p:sldId id="513" r:id="rId23"/>
    <p:sldId id="529" r:id="rId24"/>
    <p:sldId id="525" r:id="rId25"/>
    <p:sldId id="486" r:id="rId26"/>
    <p:sldId id="488" r:id="rId27"/>
    <p:sldId id="263" r:id="rId28"/>
    <p:sldId id="520" r:id="rId29"/>
    <p:sldId id="442" r:id="rId30"/>
    <p:sldId id="474" r:id="rId31"/>
    <p:sldId id="523" r:id="rId32"/>
    <p:sldId id="493" r:id="rId33"/>
    <p:sldId id="515" r:id="rId34"/>
    <p:sldId id="508" r:id="rId35"/>
    <p:sldId id="516" r:id="rId36"/>
    <p:sldId id="517" r:id="rId37"/>
    <p:sldId id="518" r:id="rId38"/>
    <p:sldId id="530" r:id="rId39"/>
    <p:sldId id="526" r:id="rId40"/>
    <p:sldId id="527" r:id="rId41"/>
    <p:sldId id="528" r:id="rId42"/>
    <p:sldId id="437" r:id="rId4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B04"/>
    <a:srgbClr val="EFDDAE"/>
    <a:srgbClr val="547F11"/>
    <a:srgbClr val="F9BD00"/>
    <a:srgbClr val="00A08D"/>
    <a:srgbClr val="C19F54"/>
    <a:srgbClr val="8F9562"/>
    <a:srgbClr val="495235"/>
    <a:srgbClr val="C5763A"/>
    <a:srgbClr val="CCB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60"/>
    <p:restoredTop sz="92593"/>
  </p:normalViewPr>
  <p:slideViewPr>
    <p:cSldViewPr snapToGrid="0">
      <p:cViewPr varScale="1">
        <p:scale>
          <a:sx n="102" d="100"/>
          <a:sy n="102" d="100"/>
        </p:scale>
        <p:origin x="2334" y="108"/>
      </p:cViewPr>
      <p:guideLst/>
    </p:cSldViewPr>
  </p:slideViewPr>
  <p:outlineViewPr>
    <p:cViewPr>
      <p:scale>
        <a:sx n="33" d="100"/>
        <a:sy n="33" d="100"/>
      </p:scale>
      <p:origin x="-4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85" d="100"/>
          <a:sy n="85" d="100"/>
        </p:scale>
        <p:origin x="267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EE3E65A-2C85-BD29-B470-70B7AABFEAB3}"/>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B2769285-D589-3483-DC08-4DA86A0E09A3}"/>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311FFB2-C344-3945-A17E-B14D8FE98ADA}" type="datetimeFigureOut">
              <a:rPr kumimoji="1" lang="ja-JP" altLang="en-US" smtClean="0"/>
              <a:t>2025/2/3</a:t>
            </a:fld>
            <a:endParaRPr kumimoji="1" lang="ja-JP" altLang="en-US"/>
          </a:p>
        </p:txBody>
      </p:sp>
      <p:sp>
        <p:nvSpPr>
          <p:cNvPr id="4" name="フッター プレースホルダー 3">
            <a:extLst>
              <a:ext uri="{FF2B5EF4-FFF2-40B4-BE49-F238E27FC236}">
                <a16:creationId xmlns:a16="http://schemas.microsoft.com/office/drawing/2014/main" id="{8A332C83-05D3-012A-6020-1F17ABB81441}"/>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1A87FFA-5C02-70F6-FFC4-A3E743C2F2D4}"/>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544349E0-10BF-D544-8D87-2B7131727117}" type="slidenum">
              <a:rPr kumimoji="1" lang="ja-JP" altLang="en-US" smtClean="0"/>
              <a:t>‹#›</a:t>
            </a:fld>
            <a:endParaRPr kumimoji="1" lang="ja-JP" altLang="en-US"/>
          </a:p>
        </p:txBody>
      </p:sp>
    </p:spTree>
    <p:extLst>
      <p:ext uri="{BB962C8B-B14F-4D97-AF65-F5344CB8AC3E}">
        <p14:creationId xmlns:p14="http://schemas.microsoft.com/office/powerpoint/2010/main" val="3040327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4DFF6A2-DE59-EA4D-A1BD-9F279638DB6C}" type="datetimeFigureOut">
              <a:rPr kumimoji="1" lang="ja-JP" altLang="en-US" smtClean="0"/>
              <a:t>2025/2/3</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57F19C4-4EA5-3949-A783-20AED602A15F}" type="slidenum">
              <a:rPr kumimoji="1" lang="ja-JP" altLang="en-US" smtClean="0"/>
              <a:t>‹#›</a:t>
            </a:fld>
            <a:endParaRPr kumimoji="1" lang="ja-JP" altLang="en-US"/>
          </a:p>
        </p:txBody>
      </p:sp>
    </p:spTree>
    <p:extLst>
      <p:ext uri="{BB962C8B-B14F-4D97-AF65-F5344CB8AC3E}">
        <p14:creationId xmlns:p14="http://schemas.microsoft.com/office/powerpoint/2010/main" val="42498454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1</a:t>
            </a:fld>
            <a:endParaRPr kumimoji="1" lang="ja-JP" altLang="en-US"/>
          </a:p>
        </p:txBody>
      </p:sp>
    </p:spTree>
    <p:extLst>
      <p:ext uri="{BB962C8B-B14F-4D97-AF65-F5344CB8AC3E}">
        <p14:creationId xmlns:p14="http://schemas.microsoft.com/office/powerpoint/2010/main" val="305530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2</a:t>
            </a:fld>
            <a:endParaRPr kumimoji="1" lang="ja-JP" altLang="en-US"/>
          </a:p>
        </p:txBody>
      </p:sp>
    </p:spTree>
    <p:extLst>
      <p:ext uri="{BB962C8B-B14F-4D97-AF65-F5344CB8AC3E}">
        <p14:creationId xmlns:p14="http://schemas.microsoft.com/office/powerpoint/2010/main" val="340098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3</a:t>
            </a:fld>
            <a:endParaRPr kumimoji="1" lang="ja-JP" altLang="en-US"/>
          </a:p>
        </p:txBody>
      </p:sp>
    </p:spTree>
    <p:extLst>
      <p:ext uri="{BB962C8B-B14F-4D97-AF65-F5344CB8AC3E}">
        <p14:creationId xmlns:p14="http://schemas.microsoft.com/office/powerpoint/2010/main" val="362845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8</a:t>
            </a:fld>
            <a:endParaRPr kumimoji="1" lang="ja-JP" altLang="en-US"/>
          </a:p>
        </p:txBody>
      </p:sp>
    </p:spTree>
    <p:extLst>
      <p:ext uri="{BB962C8B-B14F-4D97-AF65-F5344CB8AC3E}">
        <p14:creationId xmlns:p14="http://schemas.microsoft.com/office/powerpoint/2010/main" val="110021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12</a:t>
            </a:fld>
            <a:endParaRPr kumimoji="1" lang="ja-JP" altLang="en-US"/>
          </a:p>
        </p:txBody>
      </p:sp>
    </p:spTree>
    <p:extLst>
      <p:ext uri="{BB962C8B-B14F-4D97-AF65-F5344CB8AC3E}">
        <p14:creationId xmlns:p14="http://schemas.microsoft.com/office/powerpoint/2010/main" val="346630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17</a:t>
            </a:fld>
            <a:endParaRPr kumimoji="1" lang="ja-JP" altLang="en-US"/>
          </a:p>
        </p:txBody>
      </p:sp>
    </p:spTree>
    <p:extLst>
      <p:ext uri="{BB962C8B-B14F-4D97-AF65-F5344CB8AC3E}">
        <p14:creationId xmlns:p14="http://schemas.microsoft.com/office/powerpoint/2010/main" val="393840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19</a:t>
            </a:fld>
            <a:endParaRPr kumimoji="1" lang="ja-JP" altLang="en-US"/>
          </a:p>
        </p:txBody>
      </p:sp>
    </p:spTree>
    <p:extLst>
      <p:ext uri="{BB962C8B-B14F-4D97-AF65-F5344CB8AC3E}">
        <p14:creationId xmlns:p14="http://schemas.microsoft.com/office/powerpoint/2010/main" val="335886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7F19C4-4EA5-3949-A783-20AED602A15F}" type="slidenum">
              <a:rPr kumimoji="1" lang="ja-JP" altLang="en-US" smtClean="0"/>
              <a:t>27</a:t>
            </a:fld>
            <a:endParaRPr kumimoji="1" lang="ja-JP" altLang="en-US"/>
          </a:p>
        </p:txBody>
      </p:sp>
    </p:spTree>
    <p:extLst>
      <p:ext uri="{BB962C8B-B14F-4D97-AF65-F5344CB8AC3E}">
        <p14:creationId xmlns:p14="http://schemas.microsoft.com/office/powerpoint/2010/main" val="334652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330406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281287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1367508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275124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187383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カテゴリ1">
    <p:bg>
      <p:bgPr>
        <a:solidFill>
          <a:srgbClr val="00A08D"/>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正方形/長方形 7">
            <a:extLst>
              <a:ext uri="{FF2B5EF4-FFF2-40B4-BE49-F238E27FC236}">
                <a16:creationId xmlns:a16="http://schemas.microsoft.com/office/drawing/2014/main" id="{912D60C3-6EEE-FE3D-F754-AEFAB19DF6B7}"/>
              </a:ext>
            </a:extLst>
          </p:cNvPr>
          <p:cNvSpPr/>
          <p:nvPr userDrawn="1"/>
        </p:nvSpPr>
        <p:spPr>
          <a:xfrm>
            <a:off x="244698" y="0"/>
            <a:ext cx="88993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693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カテゴリ2">
    <p:bg>
      <p:bgPr>
        <a:solidFill>
          <a:srgbClr val="72BF78"/>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C2072FA2-7314-2768-5743-4AA89EEB4548}"/>
              </a:ext>
            </a:extLst>
          </p:cNvPr>
          <p:cNvSpPr>
            <a:spLocks noGrp="1"/>
          </p:cNvSpPr>
          <p:nvPr>
            <p:ph type="dt" sz="half" idx="10"/>
          </p:nvPr>
        </p:nvSpPr>
        <p:spPr>
          <a:xfrm>
            <a:off x="628650" y="6356351"/>
            <a:ext cx="2057400" cy="365125"/>
          </a:xfrm>
        </p:spPr>
        <p:txBody>
          <a:bodyPr/>
          <a:lstStyle/>
          <a:p>
            <a:fld id="{4DC70B1C-6BF1-1249-B7DF-5B85EF289F11}" type="datetimeFigureOut">
              <a:rPr kumimoji="1" lang="ja-JP" altLang="en-US" smtClean="0"/>
              <a:t>2025/2/3</a:t>
            </a:fld>
            <a:endParaRPr kumimoji="1" lang="ja-JP" altLang="en-US"/>
          </a:p>
        </p:txBody>
      </p:sp>
      <p:sp>
        <p:nvSpPr>
          <p:cNvPr id="7" name="Footer Placeholder 4">
            <a:extLst>
              <a:ext uri="{FF2B5EF4-FFF2-40B4-BE49-F238E27FC236}">
                <a16:creationId xmlns:a16="http://schemas.microsoft.com/office/drawing/2014/main" id="{791C38FC-B839-6E76-C447-C6920C1CB016}"/>
              </a:ext>
            </a:extLst>
          </p:cNvPr>
          <p:cNvSpPr>
            <a:spLocks noGrp="1"/>
          </p:cNvSpPr>
          <p:nvPr>
            <p:ph type="ftr" sz="quarter" idx="11"/>
          </p:nvPr>
        </p:nvSpPr>
        <p:spPr>
          <a:xfrm>
            <a:off x="3028950" y="6356351"/>
            <a:ext cx="3086100" cy="365125"/>
          </a:xfrm>
        </p:spPr>
        <p:txBody>
          <a:bodyPr/>
          <a:lstStyle/>
          <a:p>
            <a:endParaRPr kumimoji="1" lang="ja-JP" altLang="en-US"/>
          </a:p>
        </p:txBody>
      </p:sp>
      <p:sp>
        <p:nvSpPr>
          <p:cNvPr id="8" name="Slide Number Placeholder 5">
            <a:extLst>
              <a:ext uri="{FF2B5EF4-FFF2-40B4-BE49-F238E27FC236}">
                <a16:creationId xmlns:a16="http://schemas.microsoft.com/office/drawing/2014/main" id="{C7E85310-86C6-7FEF-4C10-E296E0D5D27A}"/>
              </a:ext>
            </a:extLst>
          </p:cNvPr>
          <p:cNvSpPr>
            <a:spLocks noGrp="1"/>
          </p:cNvSpPr>
          <p:nvPr>
            <p:ph type="sldNum" sz="quarter" idx="12"/>
          </p:nvPr>
        </p:nvSpPr>
        <p:spPr>
          <a:xfrm>
            <a:off x="6944096" y="6356351"/>
            <a:ext cx="2057400" cy="365125"/>
          </a:xfrm>
        </p:spPr>
        <p:txBody>
          <a:bodyPr/>
          <a:lstStyle/>
          <a:p>
            <a:fld id="{60C8F2A8-81E3-B141-9FDF-B46E198D6D9E}" type="slidenum">
              <a:rPr kumimoji="1" lang="ja-JP" altLang="en-US" smtClean="0"/>
              <a:t>‹#›</a:t>
            </a:fld>
            <a:endParaRPr kumimoji="1" lang="ja-JP" altLang="en-US"/>
          </a:p>
        </p:txBody>
      </p:sp>
      <p:sp>
        <p:nvSpPr>
          <p:cNvPr id="13" name="正方形/長方形 12">
            <a:extLst>
              <a:ext uri="{FF2B5EF4-FFF2-40B4-BE49-F238E27FC236}">
                <a16:creationId xmlns:a16="http://schemas.microsoft.com/office/drawing/2014/main" id="{C9BEA4F1-1963-8B4A-EF1A-4DD667469A90}"/>
              </a:ext>
            </a:extLst>
          </p:cNvPr>
          <p:cNvSpPr/>
          <p:nvPr userDrawn="1"/>
        </p:nvSpPr>
        <p:spPr>
          <a:xfrm>
            <a:off x="244698" y="0"/>
            <a:ext cx="88993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999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カテゴリ3">
    <p:bg>
      <p:bgPr>
        <a:solidFill>
          <a:srgbClr val="F38B04"/>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C2072FA2-7314-2768-5743-4AA89EEB4548}"/>
              </a:ext>
            </a:extLst>
          </p:cNvPr>
          <p:cNvSpPr>
            <a:spLocks noGrp="1"/>
          </p:cNvSpPr>
          <p:nvPr>
            <p:ph type="dt" sz="half" idx="10"/>
          </p:nvPr>
        </p:nvSpPr>
        <p:spPr>
          <a:xfrm>
            <a:off x="628650" y="6356351"/>
            <a:ext cx="2057400" cy="365125"/>
          </a:xfrm>
        </p:spPr>
        <p:txBody>
          <a:bodyPr/>
          <a:lstStyle/>
          <a:p>
            <a:fld id="{4DC70B1C-6BF1-1249-B7DF-5B85EF289F11}" type="datetimeFigureOut">
              <a:rPr kumimoji="1" lang="ja-JP" altLang="en-US" smtClean="0"/>
              <a:t>2025/2/3</a:t>
            </a:fld>
            <a:endParaRPr kumimoji="1" lang="ja-JP" altLang="en-US"/>
          </a:p>
        </p:txBody>
      </p:sp>
      <p:sp>
        <p:nvSpPr>
          <p:cNvPr id="7" name="Footer Placeholder 4">
            <a:extLst>
              <a:ext uri="{FF2B5EF4-FFF2-40B4-BE49-F238E27FC236}">
                <a16:creationId xmlns:a16="http://schemas.microsoft.com/office/drawing/2014/main" id="{791C38FC-B839-6E76-C447-C6920C1CB016}"/>
              </a:ext>
            </a:extLst>
          </p:cNvPr>
          <p:cNvSpPr>
            <a:spLocks noGrp="1"/>
          </p:cNvSpPr>
          <p:nvPr>
            <p:ph type="ftr" sz="quarter" idx="11"/>
          </p:nvPr>
        </p:nvSpPr>
        <p:spPr>
          <a:xfrm>
            <a:off x="3028950" y="6356351"/>
            <a:ext cx="3086100" cy="365125"/>
          </a:xfrm>
        </p:spPr>
        <p:txBody>
          <a:bodyPr/>
          <a:lstStyle/>
          <a:p>
            <a:endParaRPr kumimoji="1" lang="ja-JP" altLang="en-US"/>
          </a:p>
        </p:txBody>
      </p:sp>
      <p:sp>
        <p:nvSpPr>
          <p:cNvPr id="8" name="Slide Number Placeholder 5">
            <a:extLst>
              <a:ext uri="{FF2B5EF4-FFF2-40B4-BE49-F238E27FC236}">
                <a16:creationId xmlns:a16="http://schemas.microsoft.com/office/drawing/2014/main" id="{C7E85310-86C6-7FEF-4C10-E296E0D5D27A}"/>
              </a:ext>
            </a:extLst>
          </p:cNvPr>
          <p:cNvSpPr>
            <a:spLocks noGrp="1"/>
          </p:cNvSpPr>
          <p:nvPr>
            <p:ph type="sldNum" sz="quarter" idx="12"/>
          </p:nvPr>
        </p:nvSpPr>
        <p:spPr>
          <a:xfrm>
            <a:off x="6944096" y="6356351"/>
            <a:ext cx="2057400" cy="365125"/>
          </a:xfrm>
        </p:spPr>
        <p:txBody>
          <a:bodyPr/>
          <a:lstStyle/>
          <a:p>
            <a:fld id="{60C8F2A8-81E3-B141-9FDF-B46E198D6D9E}"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24DBB2FB-DC5C-5928-9E9D-71D09692C357}"/>
              </a:ext>
            </a:extLst>
          </p:cNvPr>
          <p:cNvSpPr/>
          <p:nvPr userDrawn="1"/>
        </p:nvSpPr>
        <p:spPr>
          <a:xfrm>
            <a:off x="244698" y="0"/>
            <a:ext cx="88993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900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227105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369884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305368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115134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70B1C-6BF1-1249-B7DF-5B85EF289F11}" type="datetimeFigureOut">
              <a:rPr kumimoji="1" lang="ja-JP" altLang="en-US" smtClean="0"/>
              <a:t>2025/2/3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391872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70B1C-6BF1-1249-B7DF-5B85EF289F11}" type="datetimeFigureOut">
              <a:rPr kumimoji="1" lang="ja-JP" altLang="en-US" smtClean="0"/>
              <a:t>2025/2/3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8F2A8-81E3-B141-9FDF-B46E198D6D9E}" type="slidenum">
              <a:rPr kumimoji="1" lang="ja-JP" altLang="en-US" smtClean="0"/>
              <a:t>‹#›</a:t>
            </a:fld>
            <a:endParaRPr kumimoji="1" lang="ja-JP" altLang="en-US"/>
          </a:p>
        </p:txBody>
      </p:sp>
    </p:spTree>
    <p:extLst>
      <p:ext uri="{BB962C8B-B14F-4D97-AF65-F5344CB8AC3E}">
        <p14:creationId xmlns:p14="http://schemas.microsoft.com/office/powerpoint/2010/main" val="1298215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9.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53.png"/><Relationship Id="rId4" Type="http://schemas.openxmlformats.org/officeDocument/2006/relationships/image" Target="../media/image60.pn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54.jpg"/><Relationship Id="rId4" Type="http://schemas.openxmlformats.org/officeDocument/2006/relationships/image" Target="../media/image52.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2.png"/><Relationship Id="rId7"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72.jpe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jpeg"/><Relationship Id="rId4" Type="http://schemas.openxmlformats.org/officeDocument/2006/relationships/image" Target="../media/image79.png"/><Relationship Id="rId9" Type="http://schemas.openxmlformats.org/officeDocument/2006/relationships/image" Target="../media/image84.jpe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3.jpeg"/><Relationship Id="rId7"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jpeg"/><Relationship Id="rId10" Type="http://schemas.openxmlformats.org/officeDocument/2006/relationships/image" Target="../media/image1.jpeg"/><Relationship Id="rId4" Type="http://schemas.openxmlformats.org/officeDocument/2006/relationships/image" Target="../media/image104.jpeg"/><Relationship Id="rId9"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11.png"/><Relationship Id="rId7"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62.png"/><Relationship Id="rId5" Type="http://schemas.openxmlformats.org/officeDocument/2006/relationships/image" Target="../media/image51.pn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0.png"/><Relationship Id="rId7" Type="http://schemas.openxmlformats.org/officeDocument/2006/relationships/image" Target="../media/image52.pn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54.jpg"/><Relationship Id="rId4" Type="http://schemas.openxmlformats.org/officeDocument/2006/relationships/image" Target="../media/image52.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2.png"/><Relationship Id="rId7"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72.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jpeg"/><Relationship Id="rId4" Type="http://schemas.openxmlformats.org/officeDocument/2006/relationships/image" Target="../media/image79.png"/><Relationship Id="rId9" Type="http://schemas.openxmlformats.org/officeDocument/2006/relationships/image" Target="../media/image84.jpe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mailto:sakurada@mail.shogakukan.co.jp" TargetMode="External"/><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DE8"/>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BC31380-DD46-AE86-0642-A9E59063E6AD}"/>
              </a:ext>
            </a:extLst>
          </p:cNvPr>
          <p:cNvSpPr/>
          <p:nvPr/>
        </p:nvSpPr>
        <p:spPr>
          <a:xfrm>
            <a:off x="0" y="-13648"/>
            <a:ext cx="2004164" cy="6858000"/>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B93C1850-A1C0-241F-095F-9B705175AA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7721" y="2799227"/>
            <a:ext cx="3203926" cy="2135952"/>
          </a:xfrm>
          <a:prstGeom prst="rect">
            <a:avLst/>
          </a:prstGeom>
        </p:spPr>
      </p:pic>
      <p:pic>
        <p:nvPicPr>
          <p:cNvPr id="6" name="図 5">
            <a:extLst>
              <a:ext uri="{FF2B5EF4-FFF2-40B4-BE49-F238E27FC236}">
                <a16:creationId xmlns:a16="http://schemas.microsoft.com/office/drawing/2014/main" id="{9A0E7C6B-9777-DCBD-78F6-E4DDEE49B6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53363" y="4354953"/>
            <a:ext cx="1559399" cy="2339099"/>
          </a:xfrm>
          <a:prstGeom prst="rect">
            <a:avLst/>
          </a:prstGeom>
        </p:spPr>
      </p:pic>
      <p:pic>
        <p:nvPicPr>
          <p:cNvPr id="7" name="図 6">
            <a:extLst>
              <a:ext uri="{FF2B5EF4-FFF2-40B4-BE49-F238E27FC236}">
                <a16:creationId xmlns:a16="http://schemas.microsoft.com/office/drawing/2014/main" id="{9C239E03-D612-10FD-F7CC-9399903560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9999" y="3237877"/>
            <a:ext cx="1552763" cy="1035175"/>
          </a:xfrm>
          <a:prstGeom prst="rect">
            <a:avLst/>
          </a:prstGeom>
        </p:spPr>
      </p:pic>
      <p:pic>
        <p:nvPicPr>
          <p:cNvPr id="8" name="図 7">
            <a:extLst>
              <a:ext uri="{FF2B5EF4-FFF2-40B4-BE49-F238E27FC236}">
                <a16:creationId xmlns:a16="http://schemas.microsoft.com/office/drawing/2014/main" id="{36354906-1BFD-2411-08BD-F89BD9B2C7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56413" y="2120801"/>
            <a:ext cx="1553297" cy="1035175"/>
          </a:xfrm>
          <a:prstGeom prst="rect">
            <a:avLst/>
          </a:prstGeom>
        </p:spPr>
      </p:pic>
      <p:pic>
        <p:nvPicPr>
          <p:cNvPr id="9" name="図 8">
            <a:extLst>
              <a:ext uri="{FF2B5EF4-FFF2-40B4-BE49-F238E27FC236}">
                <a16:creationId xmlns:a16="http://schemas.microsoft.com/office/drawing/2014/main" id="{8A6B25C0-693B-280F-D1DB-457B6F84E2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63367" y="2431769"/>
            <a:ext cx="1668366" cy="2503410"/>
          </a:xfrm>
          <a:prstGeom prst="rect">
            <a:avLst/>
          </a:prstGeom>
        </p:spPr>
      </p:pic>
      <p:sp>
        <p:nvSpPr>
          <p:cNvPr id="10" name="サブタイトル 2">
            <a:extLst>
              <a:ext uri="{FF2B5EF4-FFF2-40B4-BE49-F238E27FC236}">
                <a16:creationId xmlns:a16="http://schemas.microsoft.com/office/drawing/2014/main" id="{A2DC77B1-E3E4-B963-2FC2-06AEAC1056C0}"/>
              </a:ext>
            </a:extLst>
          </p:cNvPr>
          <p:cNvSpPr txBox="1">
            <a:spLocks/>
          </p:cNvSpPr>
          <p:nvPr/>
        </p:nvSpPr>
        <p:spPr>
          <a:xfrm>
            <a:off x="-49239" y="5350844"/>
            <a:ext cx="2102642" cy="1446550"/>
          </a:xfrm>
          <a:prstGeom prst="rect">
            <a:avLst/>
          </a:prstGeom>
        </p:spPr>
        <p:txBody>
          <a:bodyPr vert="horz" lIns="91440" tIns="45720" rIns="91440" bIns="45720" rtlCol="0">
            <a:normAutofit/>
          </a:bodyPr>
          <a:lstStyle>
            <a:lvl1pPr marL="200484" indent="-200484" algn="l" defTabSz="801934" rtl="0" eaLnBrk="1" latinLnBrk="0" hangingPunct="1">
              <a:lnSpc>
                <a:spcPct val="90000"/>
              </a:lnSpc>
              <a:spcBef>
                <a:spcPts val="877"/>
              </a:spcBef>
              <a:buFont typeface="Arial" panose="020B0604020202020204" pitchFamily="34" charset="0"/>
              <a:buChar char="•"/>
              <a:defRPr kumimoji="1" sz="2456" kern="1200">
                <a:solidFill>
                  <a:schemeClr val="tx1"/>
                </a:solidFill>
                <a:latin typeface="+mn-lt"/>
                <a:ea typeface="+mn-ea"/>
                <a:cs typeface="+mn-cs"/>
              </a:defRPr>
            </a:lvl1pPr>
            <a:lvl2pPr marL="601450" indent="-200484" algn="l" defTabSz="801934" rtl="0" eaLnBrk="1" latinLnBrk="0" hangingPunct="1">
              <a:lnSpc>
                <a:spcPct val="90000"/>
              </a:lnSpc>
              <a:spcBef>
                <a:spcPts val="439"/>
              </a:spcBef>
              <a:buFont typeface="Arial" panose="020B0604020202020204" pitchFamily="34" charset="0"/>
              <a:buChar char="•"/>
              <a:defRPr kumimoji="1" sz="2105" kern="1200">
                <a:solidFill>
                  <a:schemeClr val="tx1"/>
                </a:solidFill>
                <a:latin typeface="+mn-lt"/>
                <a:ea typeface="+mn-ea"/>
                <a:cs typeface="+mn-cs"/>
              </a:defRPr>
            </a:lvl2pPr>
            <a:lvl3pPr marL="1002418" indent="-200484" algn="l" defTabSz="801934" rtl="0" eaLnBrk="1" latinLnBrk="0" hangingPunct="1">
              <a:lnSpc>
                <a:spcPct val="90000"/>
              </a:lnSpc>
              <a:spcBef>
                <a:spcPts val="439"/>
              </a:spcBef>
              <a:buFont typeface="Arial" panose="020B0604020202020204" pitchFamily="34" charset="0"/>
              <a:buChar char="•"/>
              <a:defRPr kumimoji="1" sz="1754" kern="1200">
                <a:solidFill>
                  <a:schemeClr val="tx1"/>
                </a:solidFill>
                <a:latin typeface="+mn-lt"/>
                <a:ea typeface="+mn-ea"/>
                <a:cs typeface="+mn-cs"/>
              </a:defRPr>
            </a:lvl3pPr>
            <a:lvl4pPr marL="1403384"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4pPr>
            <a:lvl5pPr marL="1804351"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5pPr>
            <a:lvl6pPr marL="2205319"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6pPr>
            <a:lvl7pPr marL="2606285"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7pPr>
            <a:lvl8pPr marL="3007253"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8pPr>
            <a:lvl9pPr marL="3408219" indent="-200484" algn="l" defTabSz="801934" rtl="0" eaLnBrk="1" latinLnBrk="0" hangingPunct="1">
              <a:lnSpc>
                <a:spcPct val="90000"/>
              </a:lnSpc>
              <a:spcBef>
                <a:spcPts val="439"/>
              </a:spcBef>
              <a:buFont typeface="Arial" panose="020B0604020202020204" pitchFamily="34" charset="0"/>
              <a:buChar char="•"/>
              <a:defRPr kumimoji="1" sz="1579" kern="1200">
                <a:solidFill>
                  <a:schemeClr val="tx1"/>
                </a:solidFill>
                <a:latin typeface="+mn-lt"/>
                <a:ea typeface="+mn-ea"/>
                <a:cs typeface="+mn-cs"/>
              </a:defRPr>
            </a:lvl9pPr>
          </a:lstStyle>
          <a:p>
            <a:pPr marL="0" indent="0" algn="ctr">
              <a:buNone/>
            </a:pPr>
            <a:r>
              <a:rPr lang="ja-JP" altLang="en-US" sz="1800" b="1" dirty="0">
                <a:solidFill>
                  <a:schemeClr val="bg1"/>
                </a:solidFill>
                <a:latin typeface="Meiryo UI" panose="020B0604030504040204" pitchFamily="34" charset="-128"/>
                <a:ea typeface="Meiryo UI" panose="020B0604030504040204" pitchFamily="34" charset="-128"/>
              </a:rPr>
              <a:t>小学館　</a:t>
            </a:r>
            <a:r>
              <a:rPr lang="ja-JP" altLang="en-US" sz="1800" b="1">
                <a:solidFill>
                  <a:schemeClr val="bg1"/>
                </a:solidFill>
                <a:latin typeface="Meiryo UI" panose="020B0604030504040204" pitchFamily="34" charset="-128"/>
                <a:ea typeface="Meiryo UI" panose="020B0604030504040204" pitchFamily="34" charset="-128"/>
              </a:rPr>
              <a:t>広告局　</a:t>
            </a:r>
            <a:endParaRPr lang="en-US" altLang="ja-JP" sz="1800" b="1" dirty="0">
              <a:solidFill>
                <a:schemeClr val="bg1"/>
              </a:solidFill>
              <a:latin typeface="Meiryo UI" panose="020B0604030504040204" pitchFamily="34" charset="-128"/>
              <a:ea typeface="Meiryo UI" panose="020B0604030504040204" pitchFamily="34" charset="-128"/>
            </a:endParaRPr>
          </a:p>
          <a:p>
            <a:pPr marL="0" indent="0" algn="ctr">
              <a:buNone/>
            </a:pPr>
            <a:r>
              <a:rPr lang="ja-JP" altLang="en-US" sz="1800" b="1">
                <a:solidFill>
                  <a:schemeClr val="bg1"/>
                </a:solidFill>
                <a:latin typeface="Meiryo UI" panose="020B0604030504040204" pitchFamily="34" charset="-128"/>
                <a:ea typeface="Meiryo UI" panose="020B0604030504040204" pitchFamily="34" charset="-128"/>
              </a:rPr>
              <a:t>第一</a:t>
            </a:r>
            <a:r>
              <a:rPr lang="ja-JP" altLang="en-US" sz="1800" b="1" dirty="0">
                <a:solidFill>
                  <a:schemeClr val="bg1"/>
                </a:solidFill>
                <a:latin typeface="Meiryo UI" panose="020B0604030504040204" pitchFamily="34" charset="-128"/>
                <a:ea typeface="Meiryo UI" panose="020B0604030504040204" pitchFamily="34" charset="-128"/>
              </a:rPr>
              <a:t>企画営業室</a:t>
            </a:r>
            <a:endParaRPr lang="en-US" altLang="ja-JP" sz="1800" b="1" dirty="0">
              <a:solidFill>
                <a:schemeClr val="bg1"/>
              </a:solidFill>
              <a:latin typeface="Meiryo UI" panose="020B0604030504040204" pitchFamily="34" charset="-128"/>
              <a:ea typeface="Meiryo UI" panose="020B0604030504040204" pitchFamily="34" charset="-128"/>
            </a:endParaRPr>
          </a:p>
          <a:p>
            <a:pPr marL="0" indent="0" algn="ctr">
              <a:buNone/>
            </a:pPr>
            <a:r>
              <a:rPr lang="en-US" altLang="ja-JP" sz="1800" b="1" dirty="0">
                <a:solidFill>
                  <a:schemeClr val="bg1"/>
                </a:solidFill>
                <a:latin typeface="Meiryo UI" panose="020B0604030504040204" pitchFamily="34" charset="-128"/>
                <a:ea typeface="Meiryo UI" panose="020B0604030504040204" pitchFamily="34" charset="-128"/>
              </a:rPr>
              <a:t>2025.01</a:t>
            </a:r>
          </a:p>
        </p:txBody>
      </p:sp>
      <p:sp>
        <p:nvSpPr>
          <p:cNvPr id="11" name="正方形/長方形 10">
            <a:extLst>
              <a:ext uri="{FF2B5EF4-FFF2-40B4-BE49-F238E27FC236}">
                <a16:creationId xmlns:a16="http://schemas.microsoft.com/office/drawing/2014/main" id="{216C7211-A02F-0979-58C1-0E1CEE8365B5}"/>
              </a:ext>
            </a:extLst>
          </p:cNvPr>
          <p:cNvSpPr/>
          <p:nvPr/>
        </p:nvSpPr>
        <p:spPr>
          <a:xfrm>
            <a:off x="3605079" y="449742"/>
            <a:ext cx="5402441" cy="1323439"/>
          </a:xfrm>
          <a:prstGeom prst="rect">
            <a:avLst/>
          </a:prstGeom>
          <a:noFill/>
        </p:spPr>
        <p:txBody>
          <a:bodyPr wrap="none" lIns="91440" tIns="45720" rIns="91440" bIns="45720">
            <a:spAutoFit/>
          </a:bodyPr>
          <a:lstStyle/>
          <a:p>
            <a:r>
              <a:rPr lang="en-US" altLang="ja-JP" sz="4400" b="1" dirty="0">
                <a:latin typeface="Meiryo UI" panose="020B0604030504040204" pitchFamily="34" charset="-128"/>
                <a:ea typeface="Meiryo UI" panose="020B0604030504040204" pitchFamily="34" charset="-128"/>
              </a:rPr>
              <a:t>BE-PAL</a:t>
            </a:r>
            <a:r>
              <a:rPr lang="en-US" altLang="ja-JP" sz="4000" b="1" dirty="0">
                <a:latin typeface="Meiryo UI" panose="020B0604030504040204" pitchFamily="34" charset="-128"/>
                <a:ea typeface="Meiryo UI" panose="020B0604030504040204" pitchFamily="34" charset="-128"/>
              </a:rPr>
              <a:t> </a:t>
            </a:r>
          </a:p>
          <a:p>
            <a:r>
              <a:rPr lang="en-US" altLang="ja-JP" sz="3600" b="1" dirty="0">
                <a:latin typeface="Meiryo UI" panose="020B0604030504040204" pitchFamily="34" charset="-128"/>
                <a:ea typeface="Meiryo UI" panose="020B0604030504040204" pitchFamily="34" charset="-128"/>
              </a:rPr>
              <a:t>2025</a:t>
            </a:r>
            <a:r>
              <a:rPr lang="ja-JP" altLang="en-US" sz="3600" b="1" dirty="0">
                <a:latin typeface="Meiryo UI" panose="020B0604030504040204" pitchFamily="34" charset="-128"/>
                <a:ea typeface="Meiryo UI" panose="020B0604030504040204" pitchFamily="34" charset="-128"/>
              </a:rPr>
              <a:t>年イベント協賛プラン</a:t>
            </a:r>
            <a:endParaRPr lang="en-US" altLang="ja-JP" sz="3600" b="1" dirty="0">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C83AEE73-83B9-2809-0E81-A86FF2822B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5542" y="5063831"/>
            <a:ext cx="2442736" cy="1627929"/>
          </a:xfrm>
          <a:prstGeom prst="rect">
            <a:avLst/>
          </a:prstGeom>
        </p:spPr>
      </p:pic>
      <p:pic>
        <p:nvPicPr>
          <p:cNvPr id="13" name="図 12">
            <a:extLst>
              <a:ext uri="{FF2B5EF4-FFF2-40B4-BE49-F238E27FC236}">
                <a16:creationId xmlns:a16="http://schemas.microsoft.com/office/drawing/2014/main" id="{523FC830-51E9-0BC3-2D26-2E5E2176673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37721" y="5075279"/>
            <a:ext cx="2442736" cy="1627931"/>
          </a:xfrm>
          <a:prstGeom prst="rect">
            <a:avLst/>
          </a:prstGeom>
        </p:spPr>
      </p:pic>
      <p:sp>
        <p:nvSpPr>
          <p:cNvPr id="14" name="円/楕円 13">
            <a:extLst>
              <a:ext uri="{FF2B5EF4-FFF2-40B4-BE49-F238E27FC236}">
                <a16:creationId xmlns:a16="http://schemas.microsoft.com/office/drawing/2014/main" id="{9EC1814E-1D68-6E28-5E07-A713D478C271}"/>
              </a:ext>
            </a:extLst>
          </p:cNvPr>
          <p:cNvSpPr/>
          <p:nvPr/>
        </p:nvSpPr>
        <p:spPr>
          <a:xfrm>
            <a:off x="-424671" y="-576305"/>
            <a:ext cx="4005305" cy="4005305"/>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1365BE76-D583-F0F8-8C3A-232B712A565A}"/>
              </a:ext>
            </a:extLst>
          </p:cNvPr>
          <p:cNvSpPr/>
          <p:nvPr/>
        </p:nvSpPr>
        <p:spPr>
          <a:xfrm>
            <a:off x="-775167" y="-896266"/>
            <a:ext cx="4005305" cy="40053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Google Shape;96;p1" descr="BE-PAL LOGO.pdf">
            <a:extLst>
              <a:ext uri="{FF2B5EF4-FFF2-40B4-BE49-F238E27FC236}">
                <a16:creationId xmlns:a16="http://schemas.microsoft.com/office/drawing/2014/main" id="{0331915E-6262-7611-2D41-43BF4C6A6BB4}"/>
              </a:ext>
            </a:extLst>
          </p:cNvPr>
          <p:cNvPicPr preferRelativeResize="0"/>
          <p:nvPr/>
        </p:nvPicPr>
        <p:blipFill rotWithShape="1">
          <a:blip r:embed="rId10">
            <a:alphaModFix/>
          </a:blip>
          <a:srcRect/>
          <a:stretch/>
        </p:blipFill>
        <p:spPr>
          <a:xfrm>
            <a:off x="136480" y="829761"/>
            <a:ext cx="3261005" cy="866039"/>
          </a:xfrm>
          <a:prstGeom prst="rect">
            <a:avLst/>
          </a:prstGeom>
          <a:noFill/>
          <a:ln>
            <a:noFill/>
          </a:ln>
        </p:spPr>
      </p:pic>
    </p:spTree>
    <p:extLst>
      <p:ext uri="{BB962C8B-B14F-4D97-AF65-F5344CB8AC3E}">
        <p14:creationId xmlns:p14="http://schemas.microsoft.com/office/powerpoint/2010/main" val="3124015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草, 屋外, グリーン, フィールド が含まれている画像&#10;&#10;自動的に生成された説明">
            <a:extLst>
              <a:ext uri="{FF2B5EF4-FFF2-40B4-BE49-F238E27FC236}">
                <a16:creationId xmlns:a16="http://schemas.microsoft.com/office/drawing/2014/main" id="{A1CD7860-6DC6-5416-9B7D-31BE6656F6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82490" y="1409204"/>
            <a:ext cx="2160379" cy="1440252"/>
          </a:xfrm>
          <a:prstGeom prst="rect">
            <a:avLst/>
          </a:prstGeom>
        </p:spPr>
      </p:pic>
      <p:pic>
        <p:nvPicPr>
          <p:cNvPr id="11" name="図 10" descr="庭のトレーラー&#10;&#10;中程度の精度で自動的に生成された説明">
            <a:extLst>
              <a:ext uri="{FF2B5EF4-FFF2-40B4-BE49-F238E27FC236}">
                <a16:creationId xmlns:a16="http://schemas.microsoft.com/office/drawing/2014/main" id="{3C68E959-6F13-E189-705F-8AB69DBE47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3963" y="5288925"/>
            <a:ext cx="2174317" cy="1449544"/>
          </a:xfrm>
          <a:prstGeom prst="rect">
            <a:avLst/>
          </a:prstGeom>
        </p:spPr>
      </p:pic>
      <p:sp>
        <p:nvSpPr>
          <p:cNvPr id="3" name="タイトル 1">
            <a:extLst>
              <a:ext uri="{FF2B5EF4-FFF2-40B4-BE49-F238E27FC236}">
                <a16:creationId xmlns:a16="http://schemas.microsoft.com/office/drawing/2014/main" id="{BAE9A25D-8FD9-D73F-76B9-83D1641DF71D}"/>
              </a:ext>
            </a:extLst>
          </p:cNvPr>
          <p:cNvSpPr>
            <a:spLocks noGrp="1"/>
          </p:cNvSpPr>
          <p:nvPr>
            <p:ph type="title" idx="4294967295"/>
          </p:nvPr>
        </p:nvSpPr>
        <p:spPr>
          <a:xfrm>
            <a:off x="664167" y="177687"/>
            <a:ext cx="7886700" cy="679903"/>
          </a:xfrm>
        </p:spPr>
        <p:txBody>
          <a:bodyPr>
            <a:noAutofit/>
          </a:bodyPr>
          <a:lstStyle/>
          <a:p>
            <a:r>
              <a:rPr lang="ja-JP" altLang="en-US" sz="3200" b="1">
                <a:latin typeface="Meiryo UI" panose="020B0604030504040204" pitchFamily="34" charset="-128"/>
                <a:ea typeface="Meiryo UI" panose="020B0604030504040204" pitchFamily="34" charset="-128"/>
              </a:rPr>
              <a:t>参加者キャンプサイト</a:t>
            </a:r>
            <a:endParaRPr kumimoji="1" lang="ja-JP" altLang="en-US" sz="3200" b="1">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F1564403-AACB-0DE7-A391-6E5B216B6AE9}"/>
              </a:ext>
            </a:extLst>
          </p:cNvPr>
          <p:cNvSpPr txBox="1"/>
          <p:nvPr/>
        </p:nvSpPr>
        <p:spPr>
          <a:xfrm>
            <a:off x="5504693" y="1442152"/>
            <a:ext cx="3566763" cy="830997"/>
          </a:xfrm>
          <a:prstGeom prst="rect">
            <a:avLst/>
          </a:prstGeom>
          <a:noFill/>
        </p:spPr>
        <p:txBody>
          <a:bodyPr wrap="square" rtlCol="0">
            <a:spAutoFit/>
          </a:bodyPr>
          <a:lstStyle/>
          <a:p>
            <a:r>
              <a:rPr kumimoji="1" lang="ja-JP" altLang="en-US" sz="1200" dirty="0">
                <a:latin typeface="Meiryo UI" panose="020B0604030504040204" pitchFamily="34" charset="-128"/>
                <a:ea typeface="Meiryo UI" panose="020B0604030504040204" pitchFamily="34" charset="-128"/>
              </a:rPr>
              <a:t>ご自身のキャンプ道具を持ち込み、キャンプをお楽しみ</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いただく、通常の参加者エリア。多目的広場の各ブース</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や、キャンプ参加者限定の各ワークショップ（抽選）を</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楽しんでいただきます！</a:t>
            </a:r>
          </a:p>
        </p:txBody>
      </p:sp>
      <p:sp>
        <p:nvSpPr>
          <p:cNvPr id="6" name="パイ 5">
            <a:extLst>
              <a:ext uri="{FF2B5EF4-FFF2-40B4-BE49-F238E27FC236}">
                <a16:creationId xmlns:a16="http://schemas.microsoft.com/office/drawing/2014/main" id="{4640FC28-3007-1B71-E3E5-00EC7165DFDF}"/>
              </a:ext>
            </a:extLst>
          </p:cNvPr>
          <p:cNvSpPr/>
          <p:nvPr/>
        </p:nvSpPr>
        <p:spPr>
          <a:xfrm rot="5400000">
            <a:off x="858223" y="1164637"/>
            <a:ext cx="1055077" cy="1055077"/>
          </a:xfrm>
          <a:prstGeom prst="pi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a:extLst>
              <a:ext uri="{FF2B5EF4-FFF2-40B4-BE49-F238E27FC236}">
                <a16:creationId xmlns:a16="http://schemas.microsoft.com/office/drawing/2014/main" id="{57076160-A399-9A6A-1CCF-C0310DC16FFB}"/>
              </a:ext>
            </a:extLst>
          </p:cNvPr>
          <p:cNvSpPr txBox="1"/>
          <p:nvPr/>
        </p:nvSpPr>
        <p:spPr>
          <a:xfrm>
            <a:off x="5520604" y="3208400"/>
            <a:ext cx="3391667" cy="1015663"/>
          </a:xfrm>
          <a:prstGeom prst="rect">
            <a:avLst/>
          </a:prstGeom>
          <a:noFill/>
        </p:spPr>
        <p:txBody>
          <a:bodyPr wrap="square" rtlCol="0">
            <a:spAutoFit/>
          </a:bodyPr>
          <a:lstStyle/>
          <a:p>
            <a:r>
              <a:rPr kumimoji="1" lang="ja-JP" altLang="en-US" sz="1200" dirty="0">
                <a:latin typeface="Meiryo UI" panose="020B0604030504040204" pitchFamily="34" charset="-128"/>
                <a:ea typeface="Meiryo UI" panose="020B0604030504040204" pitchFamily="34" charset="-128"/>
              </a:rPr>
              <a:t>キャンプをはじめてみたいと思っている人やキャンプ</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初心者のための、「手ぶら」プランエリア。「スノーピーク」</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のキャンプ道具一式に加え、地元のお米やお肉など</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食材もセットになっており、車やキャンプ道具を持って</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いなくても参加が可能！</a:t>
            </a:r>
          </a:p>
        </p:txBody>
      </p:sp>
      <p:sp>
        <p:nvSpPr>
          <p:cNvPr id="15" name="パイ 14">
            <a:extLst>
              <a:ext uri="{FF2B5EF4-FFF2-40B4-BE49-F238E27FC236}">
                <a16:creationId xmlns:a16="http://schemas.microsoft.com/office/drawing/2014/main" id="{CBE96714-87BF-3889-7C7A-46BBDD7F5EB6}"/>
              </a:ext>
            </a:extLst>
          </p:cNvPr>
          <p:cNvSpPr/>
          <p:nvPr/>
        </p:nvSpPr>
        <p:spPr>
          <a:xfrm rot="5400000">
            <a:off x="874017" y="5022205"/>
            <a:ext cx="1055077" cy="1055077"/>
          </a:xfrm>
          <a:prstGeom prst="pi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 name="図 4" descr="草, 屋外, グリーン, フィールド が含まれている画像&#10;&#10;自動的に生成された説明">
            <a:extLst>
              <a:ext uri="{FF2B5EF4-FFF2-40B4-BE49-F238E27FC236}">
                <a16:creationId xmlns:a16="http://schemas.microsoft.com/office/drawing/2014/main" id="{31D50CD6-7050-0613-48FC-197AB2C9A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0670" y="3305148"/>
            <a:ext cx="2160379" cy="1440252"/>
          </a:xfrm>
          <a:prstGeom prst="rect">
            <a:avLst/>
          </a:prstGeom>
        </p:spPr>
      </p:pic>
      <p:sp>
        <p:nvSpPr>
          <p:cNvPr id="8" name="パイ 7">
            <a:extLst>
              <a:ext uri="{FF2B5EF4-FFF2-40B4-BE49-F238E27FC236}">
                <a16:creationId xmlns:a16="http://schemas.microsoft.com/office/drawing/2014/main" id="{C3830DBD-BEFF-F10E-C8A0-3D48154D9931}"/>
              </a:ext>
            </a:extLst>
          </p:cNvPr>
          <p:cNvSpPr/>
          <p:nvPr/>
        </p:nvSpPr>
        <p:spPr>
          <a:xfrm rot="5400000">
            <a:off x="868166" y="3068056"/>
            <a:ext cx="1055077" cy="1055077"/>
          </a:xfrm>
          <a:prstGeom prst="pi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BD3658CF-B7BB-2516-BBDF-E9D66875B523}"/>
              </a:ext>
            </a:extLst>
          </p:cNvPr>
          <p:cNvSpPr txBox="1"/>
          <p:nvPr/>
        </p:nvSpPr>
        <p:spPr>
          <a:xfrm>
            <a:off x="5488785" y="5120137"/>
            <a:ext cx="3566761" cy="1015663"/>
          </a:xfrm>
          <a:prstGeom prst="rect">
            <a:avLst/>
          </a:prstGeom>
          <a:noFill/>
        </p:spPr>
        <p:txBody>
          <a:bodyPr wrap="square" rtlCol="0">
            <a:spAutoFit/>
          </a:bodyPr>
          <a:lstStyle/>
          <a:p>
            <a:r>
              <a:rPr kumimoji="1" lang="ja-JP" altLang="en-US" sz="1200" dirty="0">
                <a:latin typeface="Meiryo UI" panose="020B0604030504040204" pitchFamily="34" charset="-128"/>
                <a:ea typeface="Meiryo UI" panose="020B0604030504040204" pitchFamily="34" charset="-128"/>
              </a:rPr>
              <a:t>住箱宿泊にキャンプ道具がセットになったプランです。</a:t>
            </a:r>
          </a:p>
          <a:p>
            <a:r>
              <a:rPr kumimoji="1" lang="ja-JP" altLang="en-US" sz="1200" dirty="0">
                <a:latin typeface="Meiryo UI" panose="020B0604030504040204" pitchFamily="34" charset="-128"/>
                <a:ea typeface="Meiryo UI" panose="020B0604030504040204" pitchFamily="34" charset="-128"/>
              </a:rPr>
              <a:t>地元のお米やお肉など食材もセットになっており、キャンプ</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体験をしてみたい方、アウトドア初心者の方におすすめの</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プランです！車やキャンプ道具を持っていなくても参加が可能！</a:t>
            </a:r>
          </a:p>
        </p:txBody>
      </p:sp>
      <p:sp>
        <p:nvSpPr>
          <p:cNvPr id="18" name="テキスト ボックス 17">
            <a:extLst>
              <a:ext uri="{FF2B5EF4-FFF2-40B4-BE49-F238E27FC236}">
                <a16:creationId xmlns:a16="http://schemas.microsoft.com/office/drawing/2014/main" id="{628FB466-82EF-CFF2-B924-5954E2786AFA}"/>
              </a:ext>
            </a:extLst>
          </p:cNvPr>
          <p:cNvSpPr txBox="1"/>
          <p:nvPr/>
        </p:nvSpPr>
        <p:spPr>
          <a:xfrm>
            <a:off x="3654485" y="1437542"/>
            <a:ext cx="1274708" cy="1169551"/>
          </a:xfrm>
          <a:prstGeom prst="rect">
            <a:avLst/>
          </a:prstGeom>
          <a:noFill/>
        </p:spPr>
        <p:txBody>
          <a:bodyPr wrap="none" rtlCol="0">
            <a:spAutoFit/>
          </a:bodyPr>
          <a:lstStyle/>
          <a:p>
            <a:r>
              <a:rPr kumimoji="1" lang="ja-JP" altLang="en-US" sz="1400" dirty="0">
                <a:latin typeface="Meiryo UI" panose="020B0604030504040204" pitchFamily="34" charset="-128"/>
                <a:ea typeface="Meiryo UI" panose="020B0604030504040204" pitchFamily="34" charset="-128"/>
              </a:rPr>
              <a:t>■フリーサイト</a:t>
            </a:r>
            <a:r>
              <a:rPr kumimoji="1" lang="en-US" altLang="ja-JP" sz="1400" dirty="0">
                <a:latin typeface="Meiryo UI" panose="020B0604030504040204" pitchFamily="34" charset="-128"/>
                <a:ea typeface="Meiryo UI" panose="020B0604030504040204" pitchFamily="34" charset="-128"/>
              </a:rPr>
              <a:t>A</a:t>
            </a:r>
          </a:p>
          <a:p>
            <a:r>
              <a:rPr kumimoji="1" lang="ja-JP" altLang="en-US" sz="1400" dirty="0">
                <a:latin typeface="Meiryo UI" panose="020B0604030504040204" pitchFamily="34" charset="-128"/>
                <a:ea typeface="Meiryo UI" panose="020B0604030504040204" pitchFamily="34" charset="-128"/>
              </a:rPr>
              <a:t>■フリーサイト</a:t>
            </a:r>
            <a:r>
              <a:rPr kumimoji="1" lang="en-US" altLang="ja-JP" sz="1400" dirty="0">
                <a:latin typeface="Meiryo UI" panose="020B0604030504040204" pitchFamily="34" charset="-128"/>
                <a:ea typeface="Meiryo UI" panose="020B0604030504040204" pitchFamily="34" charset="-128"/>
              </a:rPr>
              <a:t>B</a:t>
            </a:r>
          </a:p>
          <a:p>
            <a:r>
              <a:rPr kumimoji="1" lang="ja-JP" altLang="en-US" sz="1400" dirty="0">
                <a:latin typeface="Meiryo UI" panose="020B0604030504040204" pitchFamily="34" charset="-128"/>
                <a:ea typeface="Meiryo UI" panose="020B0604030504040204" pitchFamily="34" charset="-128"/>
              </a:rPr>
              <a:t>■フリーサイト</a:t>
            </a:r>
            <a:r>
              <a:rPr kumimoji="1" lang="en-US" altLang="ja-JP" sz="1400" dirty="0">
                <a:latin typeface="Meiryo UI" panose="020B0604030504040204" pitchFamily="34" charset="-128"/>
                <a:ea typeface="Meiryo UI" panose="020B0604030504040204" pitchFamily="34" charset="-128"/>
              </a:rPr>
              <a:t>C</a:t>
            </a:r>
          </a:p>
          <a:p>
            <a:r>
              <a:rPr kumimoji="1" lang="ja-JP" altLang="en-US" sz="1400" u="sng" dirty="0">
                <a:latin typeface="Meiryo UI" panose="020B0604030504040204" pitchFamily="34" charset="-128"/>
                <a:ea typeface="Meiryo UI" panose="020B0604030504040204" pitchFamily="34" charset="-128"/>
              </a:rPr>
              <a:t>■フリーサイト</a:t>
            </a:r>
            <a:r>
              <a:rPr kumimoji="1" lang="en-US" altLang="ja-JP" sz="1400" u="sng" dirty="0">
                <a:latin typeface="Meiryo UI" panose="020B0604030504040204" pitchFamily="34" charset="-128"/>
                <a:ea typeface="Meiryo UI" panose="020B0604030504040204" pitchFamily="34" charset="-128"/>
              </a:rPr>
              <a:t>D</a:t>
            </a:r>
          </a:p>
          <a:p>
            <a:r>
              <a:rPr kumimoji="1" lang="ja-JP" altLang="en-US" sz="1400" dirty="0">
                <a:latin typeface="Meiryo UI" panose="020B0604030504040204" pitchFamily="34" charset="-128"/>
                <a:ea typeface="Meiryo UI" panose="020B0604030504040204" pitchFamily="34" charset="-128"/>
              </a:rPr>
              <a:t>　合計　　　　</a:t>
            </a:r>
          </a:p>
        </p:txBody>
      </p:sp>
      <p:sp>
        <p:nvSpPr>
          <p:cNvPr id="19" name="テキスト ボックス 18">
            <a:extLst>
              <a:ext uri="{FF2B5EF4-FFF2-40B4-BE49-F238E27FC236}">
                <a16:creationId xmlns:a16="http://schemas.microsoft.com/office/drawing/2014/main" id="{5D07E36E-F40D-B110-B97C-5B4F2A914706}"/>
              </a:ext>
            </a:extLst>
          </p:cNvPr>
          <p:cNvSpPr txBox="1"/>
          <p:nvPr/>
        </p:nvSpPr>
        <p:spPr>
          <a:xfrm>
            <a:off x="5101900" y="1448639"/>
            <a:ext cx="418704" cy="1169551"/>
          </a:xfrm>
          <a:prstGeom prst="rect">
            <a:avLst/>
          </a:prstGeom>
          <a:noFill/>
        </p:spPr>
        <p:txBody>
          <a:bodyPr wrap="none" rtlCol="0">
            <a:spAutoFit/>
          </a:bodyPr>
          <a:lstStyle/>
          <a:p>
            <a:r>
              <a:rPr kumimoji="1" lang="en-US" altLang="ja-JP" sz="1400" dirty="0">
                <a:latin typeface="Meiryo UI" panose="020B0604030504040204" pitchFamily="34" charset="-128"/>
                <a:ea typeface="Meiryo UI" panose="020B0604030504040204" pitchFamily="34" charset="-128"/>
              </a:rPr>
              <a:t>17</a:t>
            </a:r>
          </a:p>
          <a:p>
            <a:r>
              <a:rPr kumimoji="1" lang="ja-JP" altLang="en-US" sz="1400" dirty="0">
                <a:latin typeface="Meiryo UI" panose="020B0604030504040204" pitchFamily="34" charset="-128"/>
                <a:ea typeface="Meiryo UI" panose="020B0604030504040204" pitchFamily="34" charset="-128"/>
              </a:rPr>
              <a:t>  </a:t>
            </a:r>
            <a:r>
              <a:rPr kumimoji="1" lang="en-US" altLang="ja-JP" sz="1400" dirty="0">
                <a:latin typeface="Meiryo UI" panose="020B0604030504040204" pitchFamily="34" charset="-128"/>
                <a:ea typeface="Meiryo UI" panose="020B0604030504040204" pitchFamily="34" charset="-128"/>
              </a:rPr>
              <a:t>6</a:t>
            </a:r>
          </a:p>
          <a:p>
            <a:r>
              <a:rPr kumimoji="1" lang="en-US" altLang="ja-JP" sz="1400" dirty="0">
                <a:latin typeface="Meiryo UI" panose="020B0604030504040204" pitchFamily="34" charset="-128"/>
                <a:ea typeface="Meiryo UI" panose="020B0604030504040204" pitchFamily="34" charset="-128"/>
              </a:rPr>
              <a:t>12</a:t>
            </a:r>
          </a:p>
          <a:p>
            <a:r>
              <a:rPr kumimoji="1" lang="en-US" altLang="ja-JP" sz="1400" u="sng" dirty="0">
                <a:latin typeface="Meiryo UI" panose="020B0604030504040204" pitchFamily="34" charset="-128"/>
                <a:ea typeface="Meiryo UI" panose="020B0604030504040204" pitchFamily="34" charset="-128"/>
              </a:rPr>
              <a:t>24</a:t>
            </a:r>
          </a:p>
          <a:p>
            <a:r>
              <a:rPr kumimoji="1" lang="en-US" altLang="ja-JP" sz="1400" dirty="0">
                <a:latin typeface="Meiryo UI" panose="020B0604030504040204" pitchFamily="34" charset="-128"/>
                <a:ea typeface="Meiryo UI" panose="020B0604030504040204" pitchFamily="34" charset="-128"/>
              </a:rPr>
              <a:t>59</a:t>
            </a:r>
            <a:endParaRPr kumimoji="1" lang="ja-JP" altLang="en-US" sz="1400" dirty="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E9DE1343-EB51-0813-9B70-97DA4F050AE8}"/>
              </a:ext>
            </a:extLst>
          </p:cNvPr>
          <p:cNvSpPr txBox="1"/>
          <p:nvPr/>
        </p:nvSpPr>
        <p:spPr>
          <a:xfrm>
            <a:off x="3594748" y="3254881"/>
            <a:ext cx="1617751" cy="523220"/>
          </a:xfrm>
          <a:prstGeom prst="rect">
            <a:avLst/>
          </a:prstGeom>
          <a:noFill/>
        </p:spPr>
        <p:txBody>
          <a:bodyPr wrap="none" rtlCol="0">
            <a:spAutoFit/>
          </a:bodyPr>
          <a:lstStyle/>
          <a:p>
            <a:r>
              <a:rPr kumimoji="1" lang="ja-JP" altLang="en-US" sz="1400" dirty="0">
                <a:latin typeface="Meiryo UI" panose="020B0604030504040204" pitchFamily="34" charset="-128"/>
                <a:ea typeface="Meiryo UI" panose="020B0604030504040204" pitchFamily="34" charset="-128"/>
              </a:rPr>
              <a:t>■電源区画サイト</a:t>
            </a:r>
            <a:r>
              <a:rPr kumimoji="1" lang="en-US" altLang="ja-JP" sz="1400" dirty="0">
                <a:latin typeface="Meiryo UI" panose="020B0604030504040204" pitchFamily="34" charset="-128"/>
                <a:ea typeface="Meiryo UI" panose="020B0604030504040204" pitchFamily="34" charset="-128"/>
              </a:rPr>
              <a:t>E</a:t>
            </a:r>
          </a:p>
          <a:p>
            <a:r>
              <a:rPr kumimoji="1" lang="ja-JP" altLang="en-US" sz="1400" u="sng" dirty="0">
                <a:latin typeface="Meiryo UI" panose="020B0604030504040204" pitchFamily="34" charset="-128"/>
                <a:ea typeface="Meiryo UI" panose="020B0604030504040204" pitchFamily="34" charset="-128"/>
              </a:rPr>
              <a:t>■電源区画サイト</a:t>
            </a:r>
            <a:r>
              <a:rPr kumimoji="1" lang="en-US" altLang="ja-JP" sz="1400" u="sng" dirty="0">
                <a:latin typeface="Meiryo UI" panose="020B0604030504040204" pitchFamily="34" charset="-128"/>
                <a:ea typeface="Meiryo UI" panose="020B0604030504040204" pitchFamily="34" charset="-128"/>
              </a:rPr>
              <a:t>H</a:t>
            </a:r>
          </a:p>
        </p:txBody>
      </p:sp>
      <p:sp>
        <p:nvSpPr>
          <p:cNvPr id="21" name="テキスト ボックス 20">
            <a:extLst>
              <a:ext uri="{FF2B5EF4-FFF2-40B4-BE49-F238E27FC236}">
                <a16:creationId xmlns:a16="http://schemas.microsoft.com/office/drawing/2014/main" id="{4BED1728-E1E1-E768-EE1B-04856F011A28}"/>
              </a:ext>
            </a:extLst>
          </p:cNvPr>
          <p:cNvSpPr txBox="1"/>
          <p:nvPr/>
        </p:nvSpPr>
        <p:spPr>
          <a:xfrm>
            <a:off x="5085989" y="3267681"/>
            <a:ext cx="418704" cy="738664"/>
          </a:xfrm>
          <a:prstGeom prst="rect">
            <a:avLst/>
          </a:prstGeom>
          <a:noFill/>
        </p:spPr>
        <p:txBody>
          <a:bodyPr wrap="none" rtlCol="0">
            <a:spAutoFit/>
          </a:bodyPr>
          <a:lstStyle/>
          <a:p>
            <a:r>
              <a:rPr kumimoji="1" lang="en-US" altLang="ja-JP" sz="1400" dirty="0">
                <a:latin typeface="Meiryo UI" panose="020B0604030504040204" pitchFamily="34" charset="-128"/>
                <a:ea typeface="Meiryo UI" panose="020B0604030504040204" pitchFamily="34" charset="-128"/>
              </a:rPr>
              <a:t>  5</a:t>
            </a:r>
          </a:p>
          <a:p>
            <a:r>
              <a:rPr kumimoji="1" lang="en-US" altLang="ja-JP" sz="1400" u="sng" dirty="0">
                <a:latin typeface="Meiryo UI" panose="020B0604030504040204" pitchFamily="34" charset="-128"/>
                <a:ea typeface="Meiryo UI" panose="020B0604030504040204" pitchFamily="34" charset="-128"/>
              </a:rPr>
              <a:t>10</a:t>
            </a:r>
          </a:p>
          <a:p>
            <a:r>
              <a:rPr kumimoji="1" lang="en-US" altLang="ja-JP" sz="1400" dirty="0">
                <a:latin typeface="Meiryo UI" panose="020B0604030504040204" pitchFamily="34" charset="-128"/>
                <a:ea typeface="Meiryo UI" panose="020B0604030504040204" pitchFamily="34" charset="-128"/>
              </a:rPr>
              <a:t>15</a:t>
            </a:r>
          </a:p>
        </p:txBody>
      </p:sp>
      <p:sp>
        <p:nvSpPr>
          <p:cNvPr id="22" name="テキスト ボックス 21">
            <a:extLst>
              <a:ext uri="{FF2B5EF4-FFF2-40B4-BE49-F238E27FC236}">
                <a16:creationId xmlns:a16="http://schemas.microsoft.com/office/drawing/2014/main" id="{4C797F09-F123-75E2-AD8C-3CE7C712A972}"/>
              </a:ext>
            </a:extLst>
          </p:cNvPr>
          <p:cNvSpPr txBox="1"/>
          <p:nvPr/>
        </p:nvSpPr>
        <p:spPr>
          <a:xfrm>
            <a:off x="3579166" y="5157694"/>
            <a:ext cx="1925527" cy="307777"/>
          </a:xfrm>
          <a:prstGeom prst="rect">
            <a:avLst/>
          </a:prstGeom>
          <a:noFill/>
        </p:spPr>
        <p:txBody>
          <a:bodyPr wrap="none" rtlCol="0">
            <a:spAutoFit/>
          </a:bodyPr>
          <a:lstStyle/>
          <a:p>
            <a:r>
              <a:rPr kumimoji="1" lang="ja-JP" altLang="en-US" sz="1400" dirty="0">
                <a:latin typeface="Meiryo UI" panose="020B0604030504040204" pitchFamily="34" charset="-128"/>
                <a:ea typeface="Meiryo UI" panose="020B0604030504040204" pitchFamily="34" charset="-128"/>
              </a:rPr>
              <a:t>■</a:t>
            </a:r>
            <a:r>
              <a:rPr kumimoji="1" lang="ja-JP" altLang="en-US" sz="1400">
                <a:latin typeface="Meiryo UI" panose="020B0604030504040204" pitchFamily="34" charset="-128"/>
                <a:ea typeface="Meiryo UI" panose="020B0604030504040204" pitchFamily="34" charset="-128"/>
              </a:rPr>
              <a:t>住箱　　</a:t>
            </a:r>
            <a:r>
              <a:rPr kumimoji="1" lang="en-US" altLang="ja-JP" sz="1400" dirty="0">
                <a:latin typeface="Meiryo UI" panose="020B0604030504040204" pitchFamily="34" charset="-128"/>
                <a:ea typeface="Meiryo UI" panose="020B0604030504040204" pitchFamily="34" charset="-128"/>
              </a:rPr>
              <a:t>              4</a:t>
            </a:r>
            <a:endParaRPr kumimoji="1" lang="ja-JP" altLang="en-US" sz="1400" dirty="0">
              <a:latin typeface="Meiryo UI" panose="020B0604030504040204" pitchFamily="34" charset="-128"/>
              <a:ea typeface="Meiryo UI" panose="020B0604030504040204" pitchFamily="34" charset="-128"/>
            </a:endParaRPr>
          </a:p>
        </p:txBody>
      </p:sp>
      <p:cxnSp>
        <p:nvCxnSpPr>
          <p:cNvPr id="23" name="直線コネクタ 22">
            <a:extLst>
              <a:ext uri="{FF2B5EF4-FFF2-40B4-BE49-F238E27FC236}">
                <a16:creationId xmlns:a16="http://schemas.microsoft.com/office/drawing/2014/main" id="{DDD73D5D-63CC-2D1B-527A-377421E255D6}"/>
              </a:ext>
            </a:extLst>
          </p:cNvPr>
          <p:cNvCxnSpPr>
            <a:cxnSpLocks/>
          </p:cNvCxnSpPr>
          <p:nvPr/>
        </p:nvCxnSpPr>
        <p:spPr>
          <a:xfrm>
            <a:off x="1382490" y="2965449"/>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CDAA584-721F-668F-DDAA-BA65EE583D51}"/>
              </a:ext>
            </a:extLst>
          </p:cNvPr>
          <p:cNvCxnSpPr>
            <a:cxnSpLocks/>
          </p:cNvCxnSpPr>
          <p:nvPr/>
        </p:nvCxnSpPr>
        <p:spPr>
          <a:xfrm>
            <a:off x="1382490" y="4872382"/>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37F8E289-9DDD-7704-C68D-65FB4CE724C2}"/>
              </a:ext>
            </a:extLst>
          </p:cNvPr>
          <p:cNvSpPr txBox="1"/>
          <p:nvPr/>
        </p:nvSpPr>
        <p:spPr>
          <a:xfrm>
            <a:off x="231729" y="1307126"/>
            <a:ext cx="2160379" cy="461665"/>
          </a:xfrm>
          <a:prstGeom prst="rect">
            <a:avLst/>
          </a:prstGeom>
          <a:noFill/>
        </p:spPr>
        <p:txBody>
          <a:bodyPr wrap="square">
            <a:spAutoFit/>
          </a:bodyPr>
          <a:lstStyle/>
          <a:p>
            <a:r>
              <a:rPr kumimoji="1" lang="ja-JP" altLang="en-US" sz="2400" b="1">
                <a:latin typeface="Meiryo UI" panose="020B0604030504040204" pitchFamily="34" charset="-128"/>
                <a:ea typeface="Meiryo UI" panose="020B0604030504040204" pitchFamily="34" charset="-128"/>
              </a:rPr>
              <a:t>フリーサイト</a:t>
            </a:r>
            <a:endParaRPr lang="ja-JP" altLang="en-US" sz="2400" b="1"/>
          </a:p>
        </p:txBody>
      </p:sp>
      <p:sp>
        <p:nvSpPr>
          <p:cNvPr id="30" name="テキスト ボックス 29">
            <a:extLst>
              <a:ext uri="{FF2B5EF4-FFF2-40B4-BE49-F238E27FC236}">
                <a16:creationId xmlns:a16="http://schemas.microsoft.com/office/drawing/2014/main" id="{D2EE1A91-6238-439F-7058-89E84C76AAD6}"/>
              </a:ext>
            </a:extLst>
          </p:cNvPr>
          <p:cNvSpPr txBox="1"/>
          <p:nvPr/>
        </p:nvSpPr>
        <p:spPr>
          <a:xfrm>
            <a:off x="231729" y="3213027"/>
            <a:ext cx="2160379" cy="461665"/>
          </a:xfrm>
          <a:prstGeom prst="rect">
            <a:avLst/>
          </a:prstGeom>
          <a:noFill/>
        </p:spPr>
        <p:txBody>
          <a:bodyPr wrap="square">
            <a:spAutoFit/>
          </a:bodyPr>
          <a:lstStyle/>
          <a:p>
            <a:r>
              <a:rPr kumimoji="1" lang="ja-JP" altLang="en-US" sz="2400" b="1" dirty="0">
                <a:latin typeface="Meiryo UI" panose="020B0604030504040204" pitchFamily="34" charset="-128"/>
                <a:ea typeface="Meiryo UI" panose="020B0604030504040204" pitchFamily="34" charset="-128"/>
              </a:rPr>
              <a:t>手ぶらプラン</a:t>
            </a:r>
            <a:endParaRPr lang="ja-JP" altLang="en-US" sz="2400" b="1" dirty="0"/>
          </a:p>
        </p:txBody>
      </p:sp>
      <p:sp>
        <p:nvSpPr>
          <p:cNvPr id="31" name="テキスト ボックス 30">
            <a:extLst>
              <a:ext uri="{FF2B5EF4-FFF2-40B4-BE49-F238E27FC236}">
                <a16:creationId xmlns:a16="http://schemas.microsoft.com/office/drawing/2014/main" id="{BA6FEFCF-E1F7-28CA-3247-F85408C59C3C}"/>
              </a:ext>
            </a:extLst>
          </p:cNvPr>
          <p:cNvSpPr txBox="1"/>
          <p:nvPr/>
        </p:nvSpPr>
        <p:spPr>
          <a:xfrm>
            <a:off x="231728" y="5128730"/>
            <a:ext cx="2160379" cy="461665"/>
          </a:xfrm>
          <a:prstGeom prst="rect">
            <a:avLst/>
          </a:prstGeom>
          <a:noFill/>
        </p:spPr>
        <p:txBody>
          <a:bodyPr wrap="square">
            <a:spAutoFit/>
          </a:bodyPr>
          <a:lstStyle/>
          <a:p>
            <a:r>
              <a:rPr kumimoji="1" lang="ja-JP" altLang="en-US" sz="2400" b="1" dirty="0">
                <a:latin typeface="Meiryo UI" panose="020B0604030504040204" pitchFamily="34" charset="-128"/>
                <a:ea typeface="Meiryo UI" panose="020B0604030504040204" pitchFamily="34" charset="-128"/>
              </a:rPr>
              <a:t>手ぶら住箱</a:t>
            </a:r>
            <a:endParaRPr lang="ja-JP" altLang="en-US" sz="2400" b="1" dirty="0"/>
          </a:p>
        </p:txBody>
      </p:sp>
      <p:sp>
        <p:nvSpPr>
          <p:cNvPr id="2" name="正方形/長方形 1">
            <a:extLst>
              <a:ext uri="{FF2B5EF4-FFF2-40B4-BE49-F238E27FC236}">
                <a16:creationId xmlns:a16="http://schemas.microsoft.com/office/drawing/2014/main" id="{AD995D7A-6C55-D8E0-6D72-8F7EA1D20D87}"/>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FF35951-C945-873C-B3FB-01E3E691E33D}"/>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BEA2ED7C-6CAA-90A0-EB45-C79D097F9FD0}"/>
              </a:ext>
            </a:extLst>
          </p:cNvPr>
          <p:cNvPicPr>
            <a:picLocks noChangeAspect="1"/>
          </p:cNvPicPr>
          <p:nvPr/>
        </p:nvPicPr>
        <p:blipFill>
          <a:blip r:embed="rId4"/>
          <a:stretch>
            <a:fillRect/>
          </a:stretch>
        </p:blipFill>
        <p:spPr>
          <a:xfrm>
            <a:off x="6938128" y="93245"/>
            <a:ext cx="2101509" cy="670420"/>
          </a:xfrm>
          <a:prstGeom prst="rect">
            <a:avLst/>
          </a:prstGeom>
        </p:spPr>
      </p:pic>
      <p:sp>
        <p:nvSpPr>
          <p:cNvPr id="25" name="テキスト ボックス 24">
            <a:extLst>
              <a:ext uri="{FF2B5EF4-FFF2-40B4-BE49-F238E27FC236}">
                <a16:creationId xmlns:a16="http://schemas.microsoft.com/office/drawing/2014/main" id="{7444F14A-1FC1-00D3-12E1-6817E692544E}"/>
              </a:ext>
            </a:extLst>
          </p:cNvPr>
          <p:cNvSpPr txBox="1"/>
          <p:nvPr/>
        </p:nvSpPr>
        <p:spPr>
          <a:xfrm>
            <a:off x="5520604" y="2262184"/>
            <a:ext cx="2199641" cy="253916"/>
          </a:xfrm>
          <a:prstGeom prst="rect">
            <a:avLst/>
          </a:prstGeom>
          <a:noFill/>
        </p:spPr>
        <p:txBody>
          <a:bodyPr wrap="none" rtlCol="0">
            <a:spAutoFit/>
          </a:bodyPr>
          <a:lstStyle/>
          <a:p>
            <a:r>
              <a:rPr kumimoji="1" lang="ja-JP" altLang="en-US" sz="1050" dirty="0">
                <a:solidFill>
                  <a:srgbClr val="FF0000"/>
                </a:solidFill>
                <a:latin typeface="Meiryo UI" panose="020B0604030504040204" pitchFamily="50" charset="-128"/>
                <a:ea typeface="Meiryo UI" panose="020B0604030504040204" pitchFamily="50" charset="-128"/>
              </a:rPr>
              <a:t>楽天トラベルキャンプにて予約・申込み</a:t>
            </a:r>
            <a:endParaRPr kumimoji="1" lang="en-US" altLang="ja-JP" sz="1050" dirty="0">
              <a:solidFill>
                <a:srgbClr val="FF0000"/>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BE4EE316-6BC6-0EDA-4BAD-C610962532F2}"/>
              </a:ext>
            </a:extLst>
          </p:cNvPr>
          <p:cNvSpPr txBox="1"/>
          <p:nvPr/>
        </p:nvSpPr>
        <p:spPr>
          <a:xfrm>
            <a:off x="5553689" y="4278539"/>
            <a:ext cx="2199641" cy="253916"/>
          </a:xfrm>
          <a:prstGeom prst="rect">
            <a:avLst/>
          </a:prstGeom>
          <a:noFill/>
        </p:spPr>
        <p:txBody>
          <a:bodyPr wrap="none" rtlCol="0">
            <a:spAutoFit/>
          </a:bodyPr>
          <a:lstStyle/>
          <a:p>
            <a:r>
              <a:rPr kumimoji="1" lang="ja-JP" altLang="en-US" sz="1050" dirty="0">
                <a:solidFill>
                  <a:srgbClr val="FF0000"/>
                </a:solidFill>
                <a:latin typeface="Meiryo UI" panose="020B0604030504040204" pitchFamily="50" charset="-128"/>
                <a:ea typeface="Meiryo UI" panose="020B0604030504040204" pitchFamily="50" charset="-128"/>
              </a:rPr>
              <a:t>楽天トラベルキャンプにて予約・申込み</a:t>
            </a:r>
            <a:endParaRPr kumimoji="1" lang="en-US" altLang="ja-JP" sz="1050" dirty="0">
              <a:solidFill>
                <a:srgbClr val="FF0000"/>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71A1F5BF-1121-4410-D820-3C8AE45D9A9C}"/>
              </a:ext>
            </a:extLst>
          </p:cNvPr>
          <p:cNvSpPr txBox="1"/>
          <p:nvPr/>
        </p:nvSpPr>
        <p:spPr>
          <a:xfrm>
            <a:off x="5542125" y="6240905"/>
            <a:ext cx="2199641" cy="253916"/>
          </a:xfrm>
          <a:prstGeom prst="rect">
            <a:avLst/>
          </a:prstGeom>
          <a:noFill/>
        </p:spPr>
        <p:txBody>
          <a:bodyPr wrap="none" rtlCol="0">
            <a:spAutoFit/>
          </a:bodyPr>
          <a:lstStyle/>
          <a:p>
            <a:r>
              <a:rPr kumimoji="1" lang="ja-JP" altLang="en-US" sz="1050" dirty="0">
                <a:solidFill>
                  <a:srgbClr val="FF0000"/>
                </a:solidFill>
                <a:latin typeface="Meiryo UI" panose="020B0604030504040204" pitchFamily="50" charset="-128"/>
                <a:ea typeface="Meiryo UI" panose="020B0604030504040204" pitchFamily="50" charset="-128"/>
              </a:rPr>
              <a:t>楽天トラベルキャンプにて予約・申込み</a:t>
            </a:r>
            <a:endParaRPr kumimoji="1" lang="en-US" altLang="ja-JP" sz="105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552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690;p57">
            <a:extLst>
              <a:ext uri="{FF2B5EF4-FFF2-40B4-BE49-F238E27FC236}">
                <a16:creationId xmlns:a16="http://schemas.microsoft.com/office/drawing/2014/main" id="{0364A772-1A47-2730-F7BE-B0A08EA303C3}"/>
              </a:ext>
            </a:extLst>
          </p:cNvPr>
          <p:cNvSpPr/>
          <p:nvPr/>
        </p:nvSpPr>
        <p:spPr>
          <a:xfrm>
            <a:off x="7155367" y="2675387"/>
            <a:ext cx="1198902"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rPr>
              <a:t>SUV</a:t>
            </a: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展示</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59" name="Google Shape;690;p57">
            <a:extLst>
              <a:ext uri="{FF2B5EF4-FFF2-40B4-BE49-F238E27FC236}">
                <a16:creationId xmlns:a16="http://schemas.microsoft.com/office/drawing/2014/main" id="{678CBB63-B540-D555-3303-3A6B25ED2136}"/>
              </a:ext>
            </a:extLst>
          </p:cNvPr>
          <p:cNvSpPr/>
          <p:nvPr/>
        </p:nvSpPr>
        <p:spPr>
          <a:xfrm>
            <a:off x="5179113" y="2675388"/>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dirty="0" err="1">
                <a:solidFill>
                  <a:schemeClr val="bg1"/>
                </a:solidFill>
                <a:latin typeface="Meiryo UI" panose="020B0604030504040204" pitchFamily="34" charset="-128"/>
                <a:ea typeface="Meiryo UI" panose="020B0604030504040204" pitchFamily="34" charset="-128"/>
                <a:cs typeface="Meiryo"/>
                <a:sym typeface="Meiryo"/>
              </a:rPr>
              <a:t>料理</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56" name="Google Shape;690;p57">
            <a:extLst>
              <a:ext uri="{FF2B5EF4-FFF2-40B4-BE49-F238E27FC236}">
                <a16:creationId xmlns:a16="http://schemas.microsoft.com/office/drawing/2014/main" id="{2BB198B3-152B-B7A7-EC6F-48131EE28378}"/>
              </a:ext>
            </a:extLst>
          </p:cNvPr>
          <p:cNvSpPr/>
          <p:nvPr/>
        </p:nvSpPr>
        <p:spPr>
          <a:xfrm>
            <a:off x="886275" y="2669519"/>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rPr>
              <a:t>DIY</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52" name="Google Shape;690;p57">
            <a:extLst>
              <a:ext uri="{FF2B5EF4-FFF2-40B4-BE49-F238E27FC236}">
                <a16:creationId xmlns:a16="http://schemas.microsoft.com/office/drawing/2014/main" id="{77383DD4-21AD-8BE9-3EA5-64A0DCBF8A5F}"/>
              </a:ext>
            </a:extLst>
          </p:cNvPr>
          <p:cNvSpPr/>
          <p:nvPr/>
        </p:nvSpPr>
        <p:spPr>
          <a:xfrm>
            <a:off x="2993210" y="2668038"/>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焚き火</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69" name="Google Shape;690;p57">
            <a:extLst>
              <a:ext uri="{FF2B5EF4-FFF2-40B4-BE49-F238E27FC236}">
                <a16:creationId xmlns:a16="http://schemas.microsoft.com/office/drawing/2014/main" id="{EB422ECD-50E5-CA84-0C42-1914CCD3831B}"/>
              </a:ext>
            </a:extLst>
          </p:cNvPr>
          <p:cNvSpPr/>
          <p:nvPr/>
        </p:nvSpPr>
        <p:spPr>
          <a:xfrm>
            <a:off x="6980152" y="4445704"/>
            <a:ext cx="1505266" cy="305711"/>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dirty="0">
                <a:solidFill>
                  <a:schemeClr val="bg1"/>
                </a:solidFill>
                <a:latin typeface="Meiryo UI" panose="020B0604030504040204" pitchFamily="34" charset="-128"/>
                <a:ea typeface="Meiryo UI" panose="020B0604030504040204" pitchFamily="34" charset="-128"/>
                <a:cs typeface="Meiryo"/>
                <a:sym typeface="Meiryo"/>
              </a:rPr>
              <a:t>O</a:t>
            </a:r>
            <a:r>
              <a:rPr lang="en-US"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rPr>
              <a:t>utdoor Bar</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70" name="Google Shape;690;p57">
            <a:extLst>
              <a:ext uri="{FF2B5EF4-FFF2-40B4-BE49-F238E27FC236}">
                <a16:creationId xmlns:a16="http://schemas.microsoft.com/office/drawing/2014/main" id="{DEC5EE83-FC06-4233-82FF-81B24587489E}"/>
              </a:ext>
            </a:extLst>
          </p:cNvPr>
          <p:cNvSpPr/>
          <p:nvPr/>
        </p:nvSpPr>
        <p:spPr>
          <a:xfrm>
            <a:off x="5179113" y="4442248"/>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dirty="0" err="1">
                <a:solidFill>
                  <a:schemeClr val="bg1"/>
                </a:solidFill>
                <a:latin typeface="Meiryo UI" panose="020B0604030504040204" pitchFamily="34" charset="-128"/>
                <a:ea typeface="Meiryo UI" panose="020B0604030504040204" pitchFamily="34" charset="-128"/>
                <a:cs typeface="Meiryo"/>
                <a:sym typeface="Meiryo"/>
              </a:rPr>
              <a:t>かき氷</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71" name="Google Shape;690;p57">
            <a:extLst>
              <a:ext uri="{FF2B5EF4-FFF2-40B4-BE49-F238E27FC236}">
                <a16:creationId xmlns:a16="http://schemas.microsoft.com/office/drawing/2014/main" id="{966807BB-AD31-7C85-614C-1917B8B60092}"/>
              </a:ext>
            </a:extLst>
          </p:cNvPr>
          <p:cNvSpPr/>
          <p:nvPr/>
        </p:nvSpPr>
        <p:spPr>
          <a:xfrm>
            <a:off x="886275" y="4446442"/>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星空観察</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72" name="Google Shape;690;p57">
            <a:extLst>
              <a:ext uri="{FF2B5EF4-FFF2-40B4-BE49-F238E27FC236}">
                <a16:creationId xmlns:a16="http://schemas.microsoft.com/office/drawing/2014/main" id="{B3B87349-5FE0-B6FC-0E79-2BDB81BE73EA}"/>
              </a:ext>
            </a:extLst>
          </p:cNvPr>
          <p:cNvSpPr/>
          <p:nvPr/>
        </p:nvSpPr>
        <p:spPr>
          <a:xfrm>
            <a:off x="3002833" y="4445115"/>
            <a:ext cx="1038310"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大道芸</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12" name="Google Shape;690;p57">
            <a:extLst>
              <a:ext uri="{FF2B5EF4-FFF2-40B4-BE49-F238E27FC236}">
                <a16:creationId xmlns:a16="http://schemas.microsoft.com/office/drawing/2014/main" id="{D09151BF-0C53-6079-6E75-051B726BA972}"/>
              </a:ext>
            </a:extLst>
          </p:cNvPr>
          <p:cNvSpPr/>
          <p:nvPr/>
        </p:nvSpPr>
        <p:spPr>
          <a:xfrm>
            <a:off x="571220" y="6239511"/>
            <a:ext cx="1656655"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1100" b="1" i="0" u="none" strike="noStrike" cap="none" dirty="0">
                <a:solidFill>
                  <a:schemeClr val="bg1"/>
                </a:solidFill>
                <a:latin typeface="Meiryo UI" panose="020B0604030504040204" pitchFamily="34" charset="-128"/>
                <a:ea typeface="Meiryo UI" panose="020B0604030504040204" pitchFamily="34" charset="-128"/>
                <a:cs typeface="Meiryo"/>
                <a:sym typeface="Meiryo"/>
              </a:rPr>
              <a:t>CAMP with BOOKS</a:t>
            </a:r>
          </a:p>
        </p:txBody>
      </p:sp>
      <p:sp>
        <p:nvSpPr>
          <p:cNvPr id="42" name="Google Shape;690;p57">
            <a:extLst>
              <a:ext uri="{FF2B5EF4-FFF2-40B4-BE49-F238E27FC236}">
                <a16:creationId xmlns:a16="http://schemas.microsoft.com/office/drawing/2014/main" id="{FAB2891C-81A3-EDA4-9C27-90C17F28AF4A}"/>
              </a:ext>
            </a:extLst>
          </p:cNvPr>
          <p:cNvSpPr/>
          <p:nvPr/>
        </p:nvSpPr>
        <p:spPr>
          <a:xfrm>
            <a:off x="2834602" y="6239511"/>
            <a:ext cx="1355525"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a:solidFill>
                  <a:schemeClr val="bg1"/>
                </a:solidFill>
                <a:latin typeface="Meiryo UI" panose="020B0604030504040204" pitchFamily="34" charset="-128"/>
                <a:ea typeface="Meiryo UI" panose="020B0604030504040204" pitchFamily="34" charset="-128"/>
                <a:cs typeface="Meiryo"/>
                <a:sym typeface="Meiryo"/>
              </a:rPr>
              <a:t>ビ</a:t>
            </a: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パリンピック</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43" name="Google Shape;690;p57">
            <a:extLst>
              <a:ext uri="{FF2B5EF4-FFF2-40B4-BE49-F238E27FC236}">
                <a16:creationId xmlns:a16="http://schemas.microsoft.com/office/drawing/2014/main" id="{FFCB09F7-2D41-26A0-3F9A-F4F75C0B63E5}"/>
              </a:ext>
            </a:extLst>
          </p:cNvPr>
          <p:cNvSpPr/>
          <p:nvPr/>
        </p:nvSpPr>
        <p:spPr>
          <a:xfrm>
            <a:off x="4900171" y="6239510"/>
            <a:ext cx="1457288"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テント設営教室</a:t>
            </a:r>
            <a:endParaRPr lang="en-US" altLang="ja-JP"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44" name="Google Shape;690;p57">
            <a:extLst>
              <a:ext uri="{FF2B5EF4-FFF2-40B4-BE49-F238E27FC236}">
                <a16:creationId xmlns:a16="http://schemas.microsoft.com/office/drawing/2014/main" id="{668178BC-23ED-E935-83C6-C761EF16473D}"/>
              </a:ext>
            </a:extLst>
          </p:cNvPr>
          <p:cNvSpPr/>
          <p:nvPr/>
        </p:nvSpPr>
        <p:spPr>
          <a:xfrm>
            <a:off x="7124411" y="6239509"/>
            <a:ext cx="1260813" cy="309167"/>
          </a:xfrm>
          <a:prstGeom prst="homePlate">
            <a:avLst>
              <a:gd name="adj" fmla="val 50000"/>
            </a:avLst>
          </a:prstGeom>
          <a:solidFill>
            <a:srgbClr val="00A08D"/>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b="1" i="0" u="none" strike="noStrike" cap="none">
                <a:solidFill>
                  <a:schemeClr val="bg1"/>
                </a:solidFill>
                <a:latin typeface="Meiryo UI" panose="020B0604030504040204" pitchFamily="34" charset="-128"/>
                <a:ea typeface="Meiryo UI" panose="020B0604030504040204" pitchFamily="34" charset="-128"/>
                <a:cs typeface="Meiryo"/>
                <a:sym typeface="Meiryo"/>
              </a:rPr>
              <a:t>朝ヨガ</a:t>
            </a:r>
            <a:endParaRPr sz="1400" b="1" i="0" u="none" strike="noStrike" cap="none" dirty="0">
              <a:solidFill>
                <a:schemeClr val="bg1"/>
              </a:solidFill>
              <a:latin typeface="Meiryo UI" panose="020B0604030504040204" pitchFamily="34" charset="-128"/>
              <a:ea typeface="Meiryo UI" panose="020B0604030504040204" pitchFamily="34" charset="-128"/>
              <a:cs typeface="Meiryo"/>
              <a:sym typeface="Meiryo"/>
            </a:endParaRPr>
          </a:p>
        </p:txBody>
      </p:sp>
      <p:sp>
        <p:nvSpPr>
          <p:cNvPr id="3" name="タイトル 1">
            <a:extLst>
              <a:ext uri="{FF2B5EF4-FFF2-40B4-BE49-F238E27FC236}">
                <a16:creationId xmlns:a16="http://schemas.microsoft.com/office/drawing/2014/main" id="{BAE9A25D-8FD9-D73F-76B9-83D1641DF71D}"/>
              </a:ext>
            </a:extLst>
          </p:cNvPr>
          <p:cNvSpPr>
            <a:spLocks noGrp="1"/>
          </p:cNvSpPr>
          <p:nvPr>
            <p:ph type="title" idx="4294967295"/>
          </p:nvPr>
        </p:nvSpPr>
        <p:spPr>
          <a:xfrm>
            <a:off x="628650" y="185493"/>
            <a:ext cx="7886700" cy="679903"/>
          </a:xfrm>
        </p:spPr>
        <p:txBody>
          <a:bodyPr>
            <a:noAutofit/>
          </a:bodyPr>
          <a:lstStyle/>
          <a:p>
            <a:r>
              <a:rPr kumimoji="1" lang="ja-JP" altLang="en-US" sz="3200" b="1">
                <a:latin typeface="Meiryo UI" panose="020B0604030504040204" pitchFamily="34" charset="-128"/>
                <a:ea typeface="Meiryo UI" panose="020B0604030504040204" pitchFamily="34" charset="-128"/>
              </a:rPr>
              <a:t>イベントコンテンツ</a:t>
            </a:r>
          </a:p>
        </p:txBody>
      </p:sp>
      <p:pic>
        <p:nvPicPr>
          <p:cNvPr id="30" name="Picture 2" descr="image">
            <a:extLst>
              <a:ext uri="{FF2B5EF4-FFF2-40B4-BE49-F238E27FC236}">
                <a16:creationId xmlns:a16="http://schemas.microsoft.com/office/drawing/2014/main" id="{69F8FD86-57AB-FB6F-4DD1-57EF6A6C2DDC}"/>
              </a:ext>
            </a:extLst>
          </p:cNvPr>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67365" y="3094283"/>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98338208-AC1F-688D-A358-BFD51B600A18}"/>
              </a:ext>
            </a:extLst>
          </p:cNvPr>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6215" y="4884061"/>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2" name="Picture 6" descr="image">
            <a:extLst>
              <a:ext uri="{FF2B5EF4-FFF2-40B4-BE49-F238E27FC236}">
                <a16:creationId xmlns:a16="http://schemas.microsoft.com/office/drawing/2014/main" id="{A1685E65-CCB9-47B9-74AE-229F5341D00E}"/>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83816" y="1330313"/>
            <a:ext cx="1890000" cy="1260698"/>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3" name="Picture 8" descr="image">
            <a:extLst>
              <a:ext uri="{FF2B5EF4-FFF2-40B4-BE49-F238E27FC236}">
                <a16:creationId xmlns:a16="http://schemas.microsoft.com/office/drawing/2014/main" id="{E5EEBDA2-F4A8-2061-AB90-24E549D3AF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72445" y="1333961"/>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095680C4-B3C5-2259-4CEF-D73720B0A66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79947" y="3102677"/>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5" name="Picture 14" descr="無印良品南乗鞍キャンプ場">
            <a:extLst>
              <a:ext uri="{FF2B5EF4-FFF2-40B4-BE49-F238E27FC236}">
                <a16:creationId xmlns:a16="http://schemas.microsoft.com/office/drawing/2014/main" id="{A58CAFEA-4865-310C-A54C-0EF156833DA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9786" y="3090755"/>
            <a:ext cx="1891288"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6" name="Picture 16" descr="image">
            <a:extLst>
              <a:ext uri="{FF2B5EF4-FFF2-40B4-BE49-F238E27FC236}">
                <a16:creationId xmlns:a16="http://schemas.microsoft.com/office/drawing/2014/main" id="{E600DFA3-681B-CAE8-64AA-3E45A0A039F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66584" y="4884061"/>
            <a:ext cx="1891562"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8" name="Picture 20" descr="アウトドアでヨガポーズ">
            <a:extLst>
              <a:ext uri="{FF2B5EF4-FFF2-40B4-BE49-F238E27FC236}">
                <a16:creationId xmlns:a16="http://schemas.microsoft.com/office/drawing/2014/main" id="{28F9D972-54AD-4E3D-0A46-28094800C65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799485" y="4884061"/>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9" name="Picture 22" descr="アウトランダーPHEVでキャンプ">
            <a:extLst>
              <a:ext uri="{FF2B5EF4-FFF2-40B4-BE49-F238E27FC236}">
                <a16:creationId xmlns:a16="http://schemas.microsoft.com/office/drawing/2014/main" id="{2CD96517-CDC3-F88C-AE4A-F11AAD823CD8}"/>
              </a:ext>
            </a:extLst>
          </p:cNvPr>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87785" y="1329606"/>
            <a:ext cx="1890000"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41" name="Picture 26" descr="スノーピーク ランドネストMテントタープセット">
            <a:extLst>
              <a:ext uri="{FF2B5EF4-FFF2-40B4-BE49-F238E27FC236}">
                <a16:creationId xmlns:a16="http://schemas.microsoft.com/office/drawing/2014/main" id="{E7F38E64-D4A0-9C3F-D03A-9514A173C70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83816" y="4884061"/>
            <a:ext cx="1889999" cy="126000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9358E8DC-9637-67FE-CE94-7263ECBF1FE3}"/>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074" y="1336278"/>
            <a:ext cx="1890000" cy="1260685"/>
          </a:xfrm>
          <a:prstGeom prst="roundRect">
            <a:avLst/>
          </a:prstGeom>
          <a:noFill/>
          <a:ln w="3175">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FEE8065A-2EB9-996C-7506-A9628CB3816D}"/>
              </a:ext>
            </a:extLst>
          </p:cNvPr>
          <p:cNvSpPr txBox="1"/>
          <p:nvPr/>
        </p:nvSpPr>
        <p:spPr>
          <a:xfrm>
            <a:off x="3998530" y="285182"/>
            <a:ext cx="2565126" cy="415498"/>
          </a:xfrm>
          <a:prstGeom prst="rect">
            <a:avLst/>
          </a:prstGeom>
          <a:noFill/>
        </p:spPr>
        <p:txBody>
          <a:bodyPr wrap="none" rtlCol="0">
            <a:spAutoFit/>
          </a:bodyPr>
          <a:lstStyle/>
          <a:p>
            <a:r>
              <a:rPr kumimoji="1" lang="en-US" altLang="ja-JP" sz="1050" dirty="0">
                <a:solidFill>
                  <a:srgbClr val="FF0000"/>
                </a:solidFill>
                <a:latin typeface="Meiryo UI" panose="020B0604030504040204" pitchFamily="50" charset="-128"/>
                <a:ea typeface="Meiryo UI" panose="020B0604030504040204" pitchFamily="50" charset="-128"/>
              </a:rPr>
              <a:t>※</a:t>
            </a:r>
            <a:r>
              <a:rPr kumimoji="1" lang="ja-JP" altLang="en-US" sz="1050" dirty="0">
                <a:solidFill>
                  <a:srgbClr val="FF0000"/>
                </a:solidFill>
                <a:latin typeface="Meiryo UI" panose="020B0604030504040204" pitchFamily="50" charset="-128"/>
                <a:ea typeface="Meiryo UI" panose="020B0604030504040204" pitchFamily="50" charset="-128"/>
              </a:rPr>
              <a:t>コンテンツは変更になる可能性もございます</a:t>
            </a:r>
            <a:endParaRPr kumimoji="1" lang="en-US" altLang="ja-JP" sz="1050" dirty="0">
              <a:solidFill>
                <a:srgbClr val="FF0000"/>
              </a:solidFill>
              <a:latin typeface="Meiryo UI" panose="020B0604030504040204" pitchFamily="50" charset="-128"/>
              <a:ea typeface="Meiryo UI" panose="020B0604030504040204" pitchFamily="50" charset="-128"/>
            </a:endParaRPr>
          </a:p>
          <a:p>
            <a:r>
              <a:rPr kumimoji="1" lang="en-US" altLang="ja-JP" sz="1050" dirty="0">
                <a:solidFill>
                  <a:srgbClr val="FF0000"/>
                </a:solidFill>
                <a:latin typeface="Meiryo UI" panose="020B0604030504040204" pitchFamily="50" charset="-128"/>
                <a:ea typeface="Meiryo UI" panose="020B0604030504040204" pitchFamily="50" charset="-128"/>
              </a:rPr>
              <a:t>※</a:t>
            </a:r>
            <a:r>
              <a:rPr kumimoji="1" lang="ja-JP" altLang="en-US" sz="1050" dirty="0">
                <a:solidFill>
                  <a:srgbClr val="FF0000"/>
                </a:solidFill>
                <a:latin typeface="Meiryo UI" panose="020B0604030504040204" pitchFamily="50" charset="-128"/>
                <a:ea typeface="Meiryo UI" panose="020B0604030504040204" pitchFamily="50" charset="-128"/>
              </a:rPr>
              <a:t>写真は過去事例及びイメージになります</a:t>
            </a:r>
          </a:p>
        </p:txBody>
      </p:sp>
      <p:sp>
        <p:nvSpPr>
          <p:cNvPr id="4" name="正方形/長方形 3">
            <a:extLst>
              <a:ext uri="{FF2B5EF4-FFF2-40B4-BE49-F238E27FC236}">
                <a16:creationId xmlns:a16="http://schemas.microsoft.com/office/drawing/2014/main" id="{684EC9D1-E946-B963-FF1B-C062C01879AC}"/>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2FCD149-9270-EEE0-127B-425906581663}"/>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a:extLst>
              <a:ext uri="{FF2B5EF4-FFF2-40B4-BE49-F238E27FC236}">
                <a16:creationId xmlns:a16="http://schemas.microsoft.com/office/drawing/2014/main" id="{05A3065C-BA71-B3E9-B22F-2BEB8D0E88F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352" b="29600"/>
          <a:stretch/>
        </p:blipFill>
        <p:spPr bwMode="auto">
          <a:xfrm>
            <a:off x="4683816" y="3090755"/>
            <a:ext cx="1890000" cy="131130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598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6F0CD2B-9268-493D-0FC7-6E522A80616C}"/>
              </a:ext>
            </a:extLst>
          </p:cNvPr>
          <p:cNvSpPr/>
          <p:nvPr/>
        </p:nvSpPr>
        <p:spPr>
          <a:xfrm>
            <a:off x="0" y="3183548"/>
            <a:ext cx="5431782" cy="1793397"/>
          </a:xfrm>
          <a:prstGeom prst="rect">
            <a:avLst/>
          </a:prstGeom>
          <a:solidFill>
            <a:srgbClr val="D5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dirty="0"/>
          </a:p>
        </p:txBody>
      </p:sp>
      <p:sp>
        <p:nvSpPr>
          <p:cNvPr id="3" name="円/楕円 2">
            <a:extLst>
              <a:ext uri="{FF2B5EF4-FFF2-40B4-BE49-F238E27FC236}">
                <a16:creationId xmlns:a16="http://schemas.microsoft.com/office/drawing/2014/main" id="{50930978-1256-7E9F-2CB8-68E7AD26E85E}"/>
              </a:ext>
            </a:extLst>
          </p:cNvPr>
          <p:cNvSpPr/>
          <p:nvPr/>
        </p:nvSpPr>
        <p:spPr>
          <a:xfrm>
            <a:off x="3033486" y="146117"/>
            <a:ext cx="6389639" cy="6389639"/>
          </a:xfrm>
          <a:prstGeom prst="ellipse">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3D84DA2-DFED-E73C-7EA3-98F155597FE7}"/>
              </a:ext>
            </a:extLst>
          </p:cNvPr>
          <p:cNvSpPr txBox="1"/>
          <p:nvPr/>
        </p:nvSpPr>
        <p:spPr>
          <a:xfrm>
            <a:off x="220873" y="2833361"/>
            <a:ext cx="5989427" cy="584775"/>
          </a:xfrm>
          <a:prstGeom prst="rect">
            <a:avLst/>
          </a:prstGeom>
          <a:noFill/>
        </p:spPr>
        <p:txBody>
          <a:bodyPr wrap="square" rtlCol="0">
            <a:spAutoFit/>
          </a:bodyPr>
          <a:lstStyle/>
          <a:p>
            <a:r>
              <a:rPr lang="ja-JP" altLang="en-US" sz="3200" b="1" dirty="0">
                <a:latin typeface="Segoe UI" panose="020B0502040204020203" pitchFamily="34" charset="0"/>
                <a:ea typeface="Meiryo UI" panose="020B0604030504040204" pitchFamily="50" charset="-128"/>
              </a:rPr>
              <a:t>ご協賛メニュー</a:t>
            </a:r>
          </a:p>
        </p:txBody>
      </p:sp>
      <p:pic>
        <p:nvPicPr>
          <p:cNvPr id="7" name="Picture 2" descr="スノーピーク鹿沼キャンプフィールド4月13日(土)グランドオープン">
            <a:extLst>
              <a:ext uri="{FF2B5EF4-FFF2-40B4-BE49-F238E27FC236}">
                <a16:creationId xmlns:a16="http://schemas.microsoft.com/office/drawing/2014/main" id="{3E29DAF6-1E23-3119-0DC7-9AC744C3FD5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33486" y="1097412"/>
            <a:ext cx="6615530" cy="4487050"/>
          </a:xfrm>
          <a:prstGeom prst="ellipse">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EB4E59F-5218-DA37-7606-6693465FCE2C}"/>
              </a:ext>
            </a:extLst>
          </p:cNvPr>
          <p:cNvSpPr txBox="1"/>
          <p:nvPr/>
        </p:nvSpPr>
        <p:spPr>
          <a:xfrm>
            <a:off x="79471" y="5103391"/>
            <a:ext cx="4155305" cy="1569660"/>
          </a:xfrm>
          <a:prstGeom prst="rect">
            <a:avLst/>
          </a:prstGeom>
          <a:noFill/>
        </p:spPr>
        <p:txBody>
          <a:bodyPr wrap="none" rtlCol="0">
            <a:spAutoFit/>
          </a:bodyPr>
          <a:lstStyle/>
          <a:p>
            <a:r>
              <a:rPr kumimoji="1" lang="ja-JP" altLang="en-US" sz="1200" b="1" dirty="0">
                <a:solidFill>
                  <a:srgbClr val="FF0000"/>
                </a:solidFill>
                <a:latin typeface="Meiryo UI" panose="020B0604030504040204" pitchFamily="50" charset="-128"/>
                <a:ea typeface="Meiryo UI" panose="020B0604030504040204" pitchFamily="50" charset="-128"/>
              </a:rPr>
              <a:t>★申し訳ございませんが、以下のジャンルにつきましては、　</a:t>
            </a:r>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協賛不可となりますので予めご了承ください</a:t>
            </a:r>
            <a:endParaRPr kumimoji="1" lang="en-US" altLang="ja-JP" sz="1200" b="1" dirty="0">
              <a:solidFill>
                <a:srgbClr val="FF0000"/>
              </a:solidFill>
              <a:latin typeface="Meiryo UI" panose="020B0604030504040204" pitchFamily="50" charset="-128"/>
              <a:ea typeface="Meiryo UI" panose="020B0604030504040204" pitchFamily="50" charset="-128"/>
            </a:endParaRPr>
          </a:p>
          <a:p>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○アウトドアブランド</a:t>
            </a:r>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○アパレルブランド</a:t>
            </a:r>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○キャンプ場</a:t>
            </a:r>
            <a:endParaRPr kumimoji="1" lang="en-US" altLang="ja-JP" sz="1200" b="1" dirty="0">
              <a:solidFill>
                <a:srgbClr val="FF0000"/>
              </a:solidFill>
              <a:latin typeface="Meiryo UI" panose="020B0604030504040204" pitchFamily="50" charset="-128"/>
              <a:ea typeface="Meiryo UI" panose="020B0604030504040204" pitchFamily="50" charset="-128"/>
            </a:endParaRPr>
          </a:p>
          <a:p>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a:t>
            </a:r>
            <a:r>
              <a:rPr kumimoji="1" lang="en-US" altLang="ja-JP" sz="1200" b="1" dirty="0">
                <a:solidFill>
                  <a:srgbClr val="FF0000"/>
                </a:solidFill>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「ポータブル電源」につきましては、担当者にお問合せください</a:t>
            </a:r>
            <a:endParaRPr kumimoji="1" lang="en-US" altLang="ja-JP" sz="12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0634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a:extLst>
              <a:ext uri="{FF2B5EF4-FFF2-40B4-BE49-F238E27FC236}">
                <a16:creationId xmlns:a16="http://schemas.microsoft.com/office/drawing/2014/main" id="{2D522FB1-A81D-D006-398F-E388634A7B76}"/>
              </a:ext>
            </a:extLst>
          </p:cNvPr>
          <p:cNvSpPr/>
          <p:nvPr/>
        </p:nvSpPr>
        <p:spPr>
          <a:xfrm>
            <a:off x="5239334" y="1852663"/>
            <a:ext cx="3687306" cy="3140679"/>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角丸四角形 3">
            <a:extLst>
              <a:ext uri="{FF2B5EF4-FFF2-40B4-BE49-F238E27FC236}">
                <a16:creationId xmlns:a16="http://schemas.microsoft.com/office/drawing/2014/main" id="{BE090DD5-C8D8-F44E-3B46-6FD5DFC7658F}"/>
              </a:ext>
            </a:extLst>
          </p:cNvPr>
          <p:cNvSpPr/>
          <p:nvPr/>
        </p:nvSpPr>
        <p:spPr>
          <a:xfrm>
            <a:off x="366004" y="1852663"/>
            <a:ext cx="4116385"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7FE9931-6AE7-345D-0575-4E90D2AB0B4A}"/>
              </a:ext>
            </a:extLst>
          </p:cNvPr>
          <p:cNvSpPr>
            <a:spLocks noGrp="1"/>
          </p:cNvSpPr>
          <p:nvPr>
            <p:ph type="title" idx="4294967295"/>
          </p:nvPr>
        </p:nvSpPr>
        <p:spPr>
          <a:xfrm>
            <a:off x="663465" y="187641"/>
            <a:ext cx="7151316" cy="679903"/>
          </a:xfrm>
        </p:spPr>
        <p:txBody>
          <a:bodyPr>
            <a:normAutofit/>
          </a:bodyPr>
          <a:lstStyle/>
          <a:p>
            <a:r>
              <a:rPr lang="ja-JP" altLang="en-US" sz="3200" b="1" dirty="0">
                <a:latin typeface="Meiryo UI" panose="020B0604030504040204" pitchFamily="34" charset="-128"/>
                <a:ea typeface="Meiryo UI" panose="020B0604030504040204" pitchFamily="34" charset="-128"/>
              </a:rPr>
              <a:t>ブース出展プラン　</a:t>
            </a:r>
            <a:endParaRPr kumimoji="1" lang="ja-JP" altLang="en-US" sz="3200" b="1" dirty="0">
              <a:solidFill>
                <a:srgbClr val="FF0000"/>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CF61C498-0FD6-83A7-EC2C-13CCB080E63B}"/>
              </a:ext>
            </a:extLst>
          </p:cNvPr>
          <p:cNvSpPr txBox="1"/>
          <p:nvPr/>
        </p:nvSpPr>
        <p:spPr>
          <a:xfrm>
            <a:off x="1145720" y="1723346"/>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EDC73632-399F-1D11-AAE1-9432A9390208}"/>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BB3A0911-008F-11FE-6F96-4B73A2D65D8A}"/>
              </a:ext>
            </a:extLst>
          </p:cNvPr>
          <p:cNvSpPr/>
          <p:nvPr/>
        </p:nvSpPr>
        <p:spPr>
          <a:xfrm>
            <a:off x="301356"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sp>
        <p:nvSpPr>
          <p:cNvPr id="30" name="テキスト ボックス 29">
            <a:extLst>
              <a:ext uri="{FF2B5EF4-FFF2-40B4-BE49-F238E27FC236}">
                <a16:creationId xmlns:a16="http://schemas.microsoft.com/office/drawing/2014/main" id="{3A319AEB-5723-CC55-358D-23A059C61984}"/>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sp>
        <p:nvSpPr>
          <p:cNvPr id="36" name="テキスト ボックス 35">
            <a:extLst>
              <a:ext uri="{FF2B5EF4-FFF2-40B4-BE49-F238E27FC236}">
                <a16:creationId xmlns:a16="http://schemas.microsoft.com/office/drawing/2014/main" id="{8CBC356A-260A-ED90-B5C7-DD1124E03E64}"/>
              </a:ext>
            </a:extLst>
          </p:cNvPr>
          <p:cNvSpPr txBox="1"/>
          <p:nvPr/>
        </p:nvSpPr>
        <p:spPr>
          <a:xfrm>
            <a:off x="591239" y="3285436"/>
            <a:ext cx="1662635" cy="215444"/>
          </a:xfrm>
          <a:prstGeom prst="rect">
            <a:avLst/>
          </a:prstGeom>
          <a:noFill/>
        </p:spPr>
        <p:txBody>
          <a:bodyPr wrap="none" rtlCol="0">
            <a:spAutoFit/>
          </a:bodyPr>
          <a:lstStyle/>
          <a:p>
            <a:r>
              <a:rPr kumimoji="1" lang="ja-JP" altLang="en-US" sz="800" b="1">
                <a:latin typeface="Meiryo UI" panose="020B0604030504040204" pitchFamily="34" charset="-128"/>
                <a:ea typeface="Meiryo UI" panose="020B0604030504040204" pitchFamily="34" charset="-128"/>
              </a:rPr>
              <a:t>サンプリング／タッチ＆トライ／展示</a:t>
            </a:r>
          </a:p>
        </p:txBody>
      </p:sp>
      <p:sp>
        <p:nvSpPr>
          <p:cNvPr id="39" name="テキスト ボックス 38">
            <a:extLst>
              <a:ext uri="{FF2B5EF4-FFF2-40B4-BE49-F238E27FC236}">
                <a16:creationId xmlns:a16="http://schemas.microsoft.com/office/drawing/2014/main" id="{419AB693-1A58-2D60-5F96-50D2222EAC7B}"/>
              </a:ext>
            </a:extLst>
          </p:cNvPr>
          <p:cNvSpPr txBox="1"/>
          <p:nvPr/>
        </p:nvSpPr>
        <p:spPr>
          <a:xfrm>
            <a:off x="282675" y="5073227"/>
            <a:ext cx="5796419" cy="1754326"/>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■ブース協賛エリアでの出展　サンプリング、タッチ＆トライ</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★ブースの備品については、タープ</a:t>
            </a:r>
            <a:r>
              <a:rPr lang="en-US" altLang="ja-JP" sz="900" b="1" dirty="0">
                <a:latin typeface="Meiryo UI" panose="020B0604030504040204" pitchFamily="34" charset="-128"/>
                <a:ea typeface="Meiryo UI" panose="020B0604030504040204" pitchFamily="34" charset="-128"/>
              </a:rPr>
              <a:t>×1</a:t>
            </a:r>
            <a:r>
              <a:rPr lang="ja-JP" altLang="en-US" sz="900" b="1" dirty="0">
                <a:latin typeface="Meiryo UI" panose="020B0604030504040204" pitchFamily="34" charset="-128"/>
                <a:ea typeface="Meiryo UI" panose="020B0604030504040204" pitchFamily="34" charset="-128"/>
              </a:rPr>
              <a:t>　テーブル</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１　チェア</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２をご用意いたします。</a:t>
            </a:r>
            <a:endParaRPr lang="en-US" altLang="ja-JP" sz="900" b="1"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　　　　 </a:t>
            </a:r>
            <a:r>
              <a:rPr lang="ja-JP" altLang="en-US" sz="900" b="1" dirty="0">
                <a:latin typeface="Meiryo UI" panose="020B0604030504040204" pitchFamily="34" charset="-128"/>
                <a:ea typeface="Meiryo UI" panose="020B0604030504040204" pitchFamily="34" charset="-128"/>
              </a:rPr>
              <a:t>その他、必要な備品にございましたら相談ください（別途料金）</a:t>
            </a:r>
            <a:endParaRPr lang="en-US" altLang="ja-JP" sz="9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a:t>
            </a:r>
            <a:r>
              <a:rPr lang="ja-JP" altLang="en-US" sz="900" b="1" dirty="0">
                <a:solidFill>
                  <a:srgbClr val="FF0000"/>
                </a:solidFill>
                <a:latin typeface="Meiryo UI" panose="020B0604030504040204" pitchFamily="34" charset="-128"/>
                <a:ea typeface="Meiryo UI" panose="020B0604030504040204" pitchFamily="34" charset="-128"/>
              </a:rPr>
              <a:t>★ブースの運営につきましては、出展社のみなさまでお願いいたします</a:t>
            </a:r>
            <a:endParaRPr lang="en-US" altLang="ja-JP" sz="900" b="1" dirty="0">
              <a:solidFill>
                <a:srgbClr val="FF0000"/>
              </a:solidFill>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41" name="テキスト ボックス 40">
            <a:extLst>
              <a:ext uri="{FF2B5EF4-FFF2-40B4-BE49-F238E27FC236}">
                <a16:creationId xmlns:a16="http://schemas.microsoft.com/office/drawing/2014/main" id="{7F3918E6-5E17-BFB6-E26A-4C362A7E4C3C}"/>
              </a:ext>
            </a:extLst>
          </p:cNvPr>
          <p:cNvSpPr txBox="1"/>
          <p:nvPr/>
        </p:nvSpPr>
        <p:spPr>
          <a:xfrm>
            <a:off x="5395336" y="5093340"/>
            <a:ext cx="3607798" cy="1300356"/>
          </a:xfrm>
          <a:prstGeom prst="rect">
            <a:avLst/>
          </a:prstGeom>
          <a:noFill/>
        </p:spPr>
        <p:txBody>
          <a:bodyPr wrap="square">
            <a:spAutoFit/>
          </a:bodyPr>
          <a:lstStyle/>
          <a:p>
            <a:r>
              <a:rPr lang="ja-JP" altLang="en-US" sz="1200" b="1" u="sng" dirty="0">
                <a:latin typeface="Meiryo UI" panose="020B0604030504040204" pitchFamily="34" charset="-128"/>
                <a:ea typeface="Meiryo UI" panose="020B0604030504040204" pitchFamily="34" charset="-128"/>
              </a:rPr>
              <a:t>２）メディア展開</a:t>
            </a:r>
            <a:r>
              <a:rPr lang="en-US" altLang="ja-JP" sz="1200" b="1" u="sng" dirty="0">
                <a:latin typeface="Meiryo UI" panose="020B0604030504040204" pitchFamily="34" charset="-128"/>
                <a:ea typeface="Meiryo UI" panose="020B0604030504040204" pitchFamily="34" charset="-128"/>
              </a:rPr>
              <a:t> </a:t>
            </a: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　編集長レビュータイアップ　</a:t>
            </a:r>
            <a:endParaRPr lang="en-US" altLang="ja-JP" sz="1200" b="1" dirty="0">
              <a:latin typeface="Meiryo UI" panose="020B0604030504040204" pitchFamily="34" charset="-128"/>
              <a:ea typeface="Meiryo UI" panose="020B0604030504040204" pitchFamily="34" charset="-128"/>
            </a:endParaRPr>
          </a:p>
          <a:p>
            <a:r>
              <a:rPr lang="en-US" altLang="ja-JP" sz="1050" b="1" dirty="0">
                <a:solidFill>
                  <a:srgbClr val="FF0000"/>
                </a:solidFill>
                <a:latin typeface="Meiryo UI" panose="020B0604030504040204" pitchFamily="34" charset="-128"/>
                <a:ea typeface="Meiryo UI" panose="020B0604030504040204" pitchFamily="34" charset="-128"/>
              </a:rPr>
              <a:t>※5,000PV</a:t>
            </a:r>
            <a:r>
              <a:rPr lang="ja-JP" altLang="en-US" sz="1050" b="1" dirty="0">
                <a:solidFill>
                  <a:srgbClr val="FF0000"/>
                </a:solidFill>
                <a:latin typeface="Meiryo UI" panose="020B0604030504040204" pitchFamily="34" charset="-128"/>
                <a:ea typeface="Meiryo UI" panose="020B0604030504040204" pitchFamily="34" charset="-128"/>
              </a:rPr>
              <a:t>保証</a:t>
            </a:r>
            <a:r>
              <a:rPr lang="en-US" altLang="ja-JP" sz="1050" b="1" dirty="0">
                <a:solidFill>
                  <a:srgbClr val="FF0000"/>
                </a:solidFill>
                <a:latin typeface="Meiryo UI" panose="020B0604030504040204" pitchFamily="34" charset="-128"/>
                <a:ea typeface="Meiryo UI" panose="020B0604030504040204" pitchFamily="34" charset="-128"/>
              </a:rPr>
              <a:t>(</a:t>
            </a:r>
            <a:r>
              <a:rPr lang="ja-JP" altLang="en-US" sz="1050" b="1" dirty="0">
                <a:solidFill>
                  <a:srgbClr val="FF0000"/>
                </a:solidFill>
                <a:latin typeface="Meiryo UI" panose="020B0604030504040204" pitchFamily="34" charset="-128"/>
                <a:ea typeface="Meiryo UI" panose="020B0604030504040204" pitchFamily="34" charset="-128"/>
              </a:rPr>
              <a:t>実施時期は応相談</a:t>
            </a:r>
            <a:r>
              <a:rPr lang="en-US" altLang="ja-JP" sz="105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000" b="1" u="sng" dirty="0">
                <a:solidFill>
                  <a:srgbClr val="FF0000"/>
                </a:solidFill>
                <a:latin typeface="Meiryo UI" panose="020B0604030504040204" pitchFamily="34" charset="-128"/>
                <a:ea typeface="Meiryo UI" panose="020B0604030504040204" pitchFamily="34" charset="-128"/>
              </a:rPr>
              <a:t>　</a:t>
            </a:r>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65" name="十字形 64">
            <a:extLst>
              <a:ext uri="{FF2B5EF4-FFF2-40B4-BE49-F238E27FC236}">
                <a16:creationId xmlns:a16="http://schemas.microsoft.com/office/drawing/2014/main" id="{5DD03F1B-2A39-FB39-F9B7-BE5DA9DE772B}"/>
              </a:ext>
            </a:extLst>
          </p:cNvPr>
          <p:cNvSpPr/>
          <p:nvPr/>
        </p:nvSpPr>
        <p:spPr>
          <a:xfrm>
            <a:off x="4622075" y="324385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Google Shape;1077;p62">
            <a:extLst>
              <a:ext uri="{FF2B5EF4-FFF2-40B4-BE49-F238E27FC236}">
                <a16:creationId xmlns:a16="http://schemas.microsoft.com/office/drawing/2014/main" id="{7608DA6E-299A-853C-338C-703FF0A8BB30}"/>
              </a:ext>
            </a:extLst>
          </p:cNvPr>
          <p:cNvSpPr/>
          <p:nvPr/>
        </p:nvSpPr>
        <p:spPr>
          <a:xfrm>
            <a:off x="6758621" y="305127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サワキ</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77" name="Google Shape;1077;p62">
            <a:extLst>
              <a:ext uri="{FF2B5EF4-FFF2-40B4-BE49-F238E27FC236}">
                <a16:creationId xmlns:a16="http://schemas.microsoft.com/office/drawing/2014/main" id="{2C77C96F-580C-3B07-63F2-1E434988BF00}"/>
              </a:ext>
            </a:extLst>
          </p:cNvPr>
          <p:cNvSpPr/>
          <p:nvPr/>
        </p:nvSpPr>
        <p:spPr>
          <a:xfrm>
            <a:off x="7728165" y="3051277"/>
            <a:ext cx="119847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『BE-PAL.NET』</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マチダ</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pic>
        <p:nvPicPr>
          <p:cNvPr id="78" name="Picture 2">
            <a:extLst>
              <a:ext uri="{FF2B5EF4-FFF2-40B4-BE49-F238E27FC236}">
                <a16:creationId xmlns:a16="http://schemas.microsoft.com/office/drawing/2014/main" id="{3DEAD11A-7A7F-9E76-D769-B84671DB896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033417" y="2228620"/>
            <a:ext cx="763554" cy="761540"/>
          </a:xfrm>
          <a:prstGeom prst="ellipse">
            <a:avLst/>
          </a:prstGeom>
          <a:noFill/>
          <a:extLst>
            <a:ext uri="{909E8E84-426E-40DD-AFC4-6F175D3DCCD1}">
              <a14:hiddenFill xmlns:a14="http://schemas.microsoft.com/office/drawing/2010/main">
                <a:solidFill>
                  <a:srgbClr val="FFFFFF"/>
                </a:solidFill>
              </a14:hiddenFill>
            </a:ext>
          </a:extLst>
        </p:spPr>
      </p:pic>
      <p:pic>
        <p:nvPicPr>
          <p:cNvPr id="79" name="Picture 4" descr="一枚岩">
            <a:extLst>
              <a:ext uri="{FF2B5EF4-FFF2-40B4-BE49-F238E27FC236}">
                <a16:creationId xmlns:a16="http://schemas.microsoft.com/office/drawing/2014/main" id="{453436DC-542A-EBBC-7EAD-F768F97B969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35263" y="2228621"/>
            <a:ext cx="758023" cy="761540"/>
          </a:xfrm>
          <a:prstGeom prst="ellipse">
            <a:avLst/>
          </a:prstGeom>
          <a:noFill/>
          <a:extLst>
            <a:ext uri="{909E8E84-426E-40DD-AFC4-6F175D3DCCD1}">
              <a14:hiddenFill xmlns:a14="http://schemas.microsoft.com/office/drawing/2010/main">
                <a:solidFill>
                  <a:srgbClr val="FFFFFF"/>
                </a:solidFill>
              </a14:hiddenFill>
            </a:ext>
          </a:extLst>
        </p:spPr>
      </p:pic>
      <p:grpSp>
        <p:nvGrpSpPr>
          <p:cNvPr id="81" name="グループ化 80">
            <a:extLst>
              <a:ext uri="{FF2B5EF4-FFF2-40B4-BE49-F238E27FC236}">
                <a16:creationId xmlns:a16="http://schemas.microsoft.com/office/drawing/2014/main" id="{CEF619D1-A7D8-38F4-3AF2-8BD632238B4E}"/>
              </a:ext>
            </a:extLst>
          </p:cNvPr>
          <p:cNvGrpSpPr/>
          <p:nvPr/>
        </p:nvGrpSpPr>
        <p:grpSpPr>
          <a:xfrm>
            <a:off x="5329900" y="1974334"/>
            <a:ext cx="1710126" cy="2788554"/>
            <a:chOff x="5431466" y="1174224"/>
            <a:chExt cx="1881642" cy="3068231"/>
          </a:xfrm>
        </p:grpSpPr>
        <p:pic>
          <p:nvPicPr>
            <p:cNvPr id="75" name="図 74">
              <a:extLst>
                <a:ext uri="{FF2B5EF4-FFF2-40B4-BE49-F238E27FC236}">
                  <a16:creationId xmlns:a16="http://schemas.microsoft.com/office/drawing/2014/main" id="{260467A3-4925-4947-2617-CD3C275A1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67127" y="1610961"/>
              <a:ext cx="1360276" cy="2138079"/>
            </a:xfrm>
            <a:prstGeom prst="rect">
              <a:avLst/>
            </a:prstGeom>
          </p:spPr>
        </p:pic>
        <p:pic>
          <p:nvPicPr>
            <p:cNvPr id="80" name="Google Shape;1530;p21" descr="Twitter_Device_Mobile_Floating_Update.png">
              <a:extLst>
                <a:ext uri="{FF2B5EF4-FFF2-40B4-BE49-F238E27FC236}">
                  <a16:creationId xmlns:a16="http://schemas.microsoft.com/office/drawing/2014/main" id="{D9BD50C4-94AC-0D13-7721-473A66102EC4}"/>
                </a:ext>
              </a:extLst>
            </p:cNvPr>
            <p:cNvPicPr preferRelativeResize="0"/>
            <p:nvPr/>
          </p:nvPicPr>
          <p:blipFill rotWithShape="1">
            <a:blip r:embed="rId5">
              <a:alphaModFix/>
            </a:blip>
            <a:srcRect/>
            <a:stretch/>
          </p:blipFill>
          <p:spPr>
            <a:xfrm>
              <a:off x="5431466" y="1174224"/>
              <a:ext cx="1881642" cy="3068231"/>
            </a:xfrm>
            <a:prstGeom prst="rect">
              <a:avLst/>
            </a:prstGeom>
            <a:noFill/>
            <a:ln>
              <a:noFill/>
            </a:ln>
          </p:spPr>
        </p:pic>
      </p:grpSp>
      <p:sp>
        <p:nvSpPr>
          <p:cNvPr id="84" name="テキスト ボックス 83">
            <a:extLst>
              <a:ext uri="{FF2B5EF4-FFF2-40B4-BE49-F238E27FC236}">
                <a16:creationId xmlns:a16="http://schemas.microsoft.com/office/drawing/2014/main" id="{6F79B042-1976-B9F6-02DB-F5CD9028B029}"/>
              </a:ext>
            </a:extLst>
          </p:cNvPr>
          <p:cNvSpPr txBox="1"/>
          <p:nvPr/>
        </p:nvSpPr>
        <p:spPr>
          <a:xfrm>
            <a:off x="366004" y="1119064"/>
            <a:ext cx="8488386" cy="369332"/>
          </a:xfrm>
          <a:prstGeom prst="rect">
            <a:avLst/>
          </a:prstGeom>
          <a:noFill/>
        </p:spPr>
        <p:txBody>
          <a:bodyPr wrap="square">
            <a:spAutoFit/>
          </a:bodyPr>
          <a:lstStyle/>
          <a:p>
            <a:r>
              <a:rPr lang="ja-JP" altLang="en-US" b="1" dirty="0">
                <a:latin typeface="Meiryo UI" panose="020B0604030504040204" pitchFamily="34" charset="-128"/>
                <a:ea typeface="Meiryo UI" panose="020B0604030504040204" pitchFamily="34" charset="-128"/>
              </a:rPr>
              <a:t>ブース出展に</a:t>
            </a:r>
            <a:r>
              <a:rPr lang="en-US" altLang="ja-JP" b="1" dirty="0">
                <a:latin typeface="Meiryo UI" panose="020B0604030504040204" pitchFamily="34" charset="-128"/>
                <a:ea typeface="Meiryo UI" panose="020B0604030504040204" pitchFamily="34" charset="-128"/>
              </a:rPr>
              <a:t>WEB</a:t>
            </a:r>
            <a:r>
              <a:rPr lang="ja-JP" altLang="en-US" b="1" dirty="0">
                <a:latin typeface="Meiryo UI" panose="020B0604030504040204" pitchFamily="34" charset="-128"/>
                <a:ea typeface="Meiryo UI" panose="020B0604030504040204" pitchFamily="34" charset="-128"/>
              </a:rPr>
              <a:t>タイアップが付いたスタンダードなプランです。</a:t>
            </a:r>
            <a:endParaRPr lang="ja-JP" altLang="en-US" dirty="0">
              <a:highlight>
                <a:srgbClr val="FFFF00"/>
              </a:highlight>
            </a:endParaRPr>
          </a:p>
        </p:txBody>
      </p:sp>
      <p:pic>
        <p:nvPicPr>
          <p:cNvPr id="85" name="図 84" descr="傘をさして立っている人たち&#10;&#10;低い精度で自動的に生成された説明">
            <a:extLst>
              <a:ext uri="{FF2B5EF4-FFF2-40B4-BE49-F238E27FC236}">
                <a16:creationId xmlns:a16="http://schemas.microsoft.com/office/drawing/2014/main" id="{F03E5A10-BAE9-CD65-17D0-B51D69F110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845" y="2152296"/>
            <a:ext cx="1649998" cy="1099999"/>
          </a:xfrm>
          <a:prstGeom prst="rect">
            <a:avLst/>
          </a:prstGeom>
          <a:ln w="19050">
            <a:solidFill>
              <a:schemeClr val="bg1"/>
            </a:solidFill>
          </a:ln>
        </p:spPr>
      </p:pic>
      <p:grpSp>
        <p:nvGrpSpPr>
          <p:cNvPr id="86" name="グループ化 85">
            <a:extLst>
              <a:ext uri="{FF2B5EF4-FFF2-40B4-BE49-F238E27FC236}">
                <a16:creationId xmlns:a16="http://schemas.microsoft.com/office/drawing/2014/main" id="{7425ADA4-5E30-AFAA-2568-8C6192A8C26E}"/>
              </a:ext>
            </a:extLst>
          </p:cNvPr>
          <p:cNvGrpSpPr/>
          <p:nvPr/>
        </p:nvGrpSpPr>
        <p:grpSpPr>
          <a:xfrm>
            <a:off x="874972" y="2059106"/>
            <a:ext cx="1197450" cy="413154"/>
            <a:chOff x="7823436" y="2923752"/>
            <a:chExt cx="1502915" cy="518548"/>
          </a:xfrm>
        </p:grpSpPr>
        <p:sp>
          <p:nvSpPr>
            <p:cNvPr id="87" name="楕円 83">
              <a:extLst>
                <a:ext uri="{FF2B5EF4-FFF2-40B4-BE49-F238E27FC236}">
                  <a16:creationId xmlns:a16="http://schemas.microsoft.com/office/drawing/2014/main" id="{09F70648-C885-BBBD-2C40-6F355FC4C8DD}"/>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88" name="テキスト ボックス 87">
              <a:extLst>
                <a:ext uri="{FF2B5EF4-FFF2-40B4-BE49-F238E27FC236}">
                  <a16:creationId xmlns:a16="http://schemas.microsoft.com/office/drawing/2014/main" id="{7412843A-4128-F2B4-911C-4941BBD85756}"/>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ブース出展</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98" name="グループ化 97">
            <a:extLst>
              <a:ext uri="{FF2B5EF4-FFF2-40B4-BE49-F238E27FC236}">
                <a16:creationId xmlns:a16="http://schemas.microsoft.com/office/drawing/2014/main" id="{9F728910-4137-0BCE-0C8E-D6BC386D1F16}"/>
              </a:ext>
            </a:extLst>
          </p:cNvPr>
          <p:cNvGrpSpPr/>
          <p:nvPr/>
        </p:nvGrpSpPr>
        <p:grpSpPr>
          <a:xfrm>
            <a:off x="658845" y="3864425"/>
            <a:ext cx="1644906" cy="759579"/>
            <a:chOff x="503926" y="3580516"/>
            <a:chExt cx="1644906" cy="759579"/>
          </a:xfrm>
        </p:grpSpPr>
        <p:sp>
          <p:nvSpPr>
            <p:cNvPr id="19" name="正方形/長方形 18">
              <a:extLst>
                <a:ext uri="{FF2B5EF4-FFF2-40B4-BE49-F238E27FC236}">
                  <a16:creationId xmlns:a16="http://schemas.microsoft.com/office/drawing/2014/main" id="{312BA18D-D9E6-9E1A-F805-46B589449A05}"/>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FFA29789-399B-EA6D-7978-3E60F95518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22" name="図 21">
              <a:extLst>
                <a:ext uri="{FF2B5EF4-FFF2-40B4-BE49-F238E27FC236}">
                  <a16:creationId xmlns:a16="http://schemas.microsoft.com/office/drawing/2014/main" id="{004F2FCA-A65B-73A7-1015-0F639D39D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26" name="正方形/長方形 25">
              <a:extLst>
                <a:ext uri="{FF2B5EF4-FFF2-40B4-BE49-F238E27FC236}">
                  <a16:creationId xmlns:a16="http://schemas.microsoft.com/office/drawing/2014/main" id="{69BF651E-7FB0-B7DD-975D-F392F8B8A4B9}"/>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93" name="正方形/長方形 92">
              <a:extLst>
                <a:ext uri="{FF2B5EF4-FFF2-40B4-BE49-F238E27FC236}">
                  <a16:creationId xmlns:a16="http://schemas.microsoft.com/office/drawing/2014/main" id="{461B2760-CF52-17AC-3F56-68EA02B0AE11}"/>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pic>
        <p:nvPicPr>
          <p:cNvPr id="94" name="図 93" descr="グラフィカル ユーザー インターフェイス, Web サイト&#10;&#10;自動的に生成された説明">
            <a:extLst>
              <a:ext uri="{FF2B5EF4-FFF2-40B4-BE49-F238E27FC236}">
                <a16:creationId xmlns:a16="http://schemas.microsoft.com/office/drawing/2014/main" id="{B96D180D-5060-B21B-7311-A858806F6F5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grpSp>
        <p:nvGrpSpPr>
          <p:cNvPr id="16" name="グループ化 15">
            <a:extLst>
              <a:ext uri="{FF2B5EF4-FFF2-40B4-BE49-F238E27FC236}">
                <a16:creationId xmlns:a16="http://schemas.microsoft.com/office/drawing/2014/main" id="{B2AFC802-5856-6CDB-6646-791D0FF9EE37}"/>
              </a:ext>
            </a:extLst>
          </p:cNvPr>
          <p:cNvGrpSpPr/>
          <p:nvPr/>
        </p:nvGrpSpPr>
        <p:grpSpPr>
          <a:xfrm>
            <a:off x="2919304" y="3341357"/>
            <a:ext cx="1197450" cy="413154"/>
            <a:chOff x="7823436" y="2923752"/>
            <a:chExt cx="1502915" cy="518548"/>
          </a:xfrm>
        </p:grpSpPr>
        <p:sp>
          <p:nvSpPr>
            <p:cNvPr id="17" name="楕円 83">
              <a:extLst>
                <a:ext uri="{FF2B5EF4-FFF2-40B4-BE49-F238E27FC236}">
                  <a16:creationId xmlns:a16="http://schemas.microsoft.com/office/drawing/2014/main" id="{3020B64B-10F9-210D-B830-CF190DDC17E0}"/>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8" name="テキスト ボックス 17">
              <a:extLst>
                <a:ext uri="{FF2B5EF4-FFF2-40B4-BE49-F238E27FC236}">
                  <a16:creationId xmlns:a16="http://schemas.microsoft.com/office/drawing/2014/main" id="{2558F1E4-8C71-77F9-0F94-59980FF7B4E4}"/>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27" name="グループ化 26">
            <a:extLst>
              <a:ext uri="{FF2B5EF4-FFF2-40B4-BE49-F238E27FC236}">
                <a16:creationId xmlns:a16="http://schemas.microsoft.com/office/drawing/2014/main" id="{E2D4A011-B67A-E73E-DBAF-22F9CC5708F4}"/>
              </a:ext>
            </a:extLst>
          </p:cNvPr>
          <p:cNvGrpSpPr/>
          <p:nvPr/>
        </p:nvGrpSpPr>
        <p:grpSpPr>
          <a:xfrm>
            <a:off x="858409" y="3538415"/>
            <a:ext cx="1197450" cy="413154"/>
            <a:chOff x="7823436" y="2923752"/>
            <a:chExt cx="1502915" cy="518548"/>
          </a:xfrm>
        </p:grpSpPr>
        <p:sp>
          <p:nvSpPr>
            <p:cNvPr id="28" name="楕円 83">
              <a:extLst>
                <a:ext uri="{FF2B5EF4-FFF2-40B4-BE49-F238E27FC236}">
                  <a16:creationId xmlns:a16="http://schemas.microsoft.com/office/drawing/2014/main" id="{AF7B6E68-8889-E7CA-BF83-9B325889A2D9}"/>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9" name="テキスト ボックス 28">
              <a:extLst>
                <a:ext uri="{FF2B5EF4-FFF2-40B4-BE49-F238E27FC236}">
                  <a16:creationId xmlns:a16="http://schemas.microsoft.com/office/drawing/2014/main" id="{ED700A83-EB8D-98C7-8064-2705800BA687}"/>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95" name="グループ化 94">
            <a:extLst>
              <a:ext uri="{FF2B5EF4-FFF2-40B4-BE49-F238E27FC236}">
                <a16:creationId xmlns:a16="http://schemas.microsoft.com/office/drawing/2014/main" id="{875EEC99-E741-38A8-359B-2FF423B0ECE1}"/>
              </a:ext>
            </a:extLst>
          </p:cNvPr>
          <p:cNvGrpSpPr/>
          <p:nvPr/>
        </p:nvGrpSpPr>
        <p:grpSpPr>
          <a:xfrm>
            <a:off x="5395336" y="3685120"/>
            <a:ext cx="1545278" cy="553957"/>
            <a:chOff x="7911695" y="2943202"/>
            <a:chExt cx="869616" cy="695267"/>
          </a:xfrm>
        </p:grpSpPr>
        <p:sp>
          <p:nvSpPr>
            <p:cNvPr id="96" name="楕円 83">
              <a:extLst>
                <a:ext uri="{FF2B5EF4-FFF2-40B4-BE49-F238E27FC236}">
                  <a16:creationId xmlns:a16="http://schemas.microsoft.com/office/drawing/2014/main" id="{1C241506-7DD8-7543-6F0B-801AECB5E1E0}"/>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97" name="テキスト ボックス 96">
              <a:extLst>
                <a:ext uri="{FF2B5EF4-FFF2-40B4-BE49-F238E27FC236}">
                  <a16:creationId xmlns:a16="http://schemas.microsoft.com/office/drawing/2014/main" id="{EA09529D-CD40-CF6D-9DD8-6B19E7724484}"/>
                </a:ext>
              </a:extLst>
            </p:cNvPr>
            <p:cNvSpPr txBox="1"/>
            <p:nvPr/>
          </p:nvSpPr>
          <p:spPr>
            <a:xfrm>
              <a:off x="7931698" y="2968446"/>
              <a:ext cx="849613" cy="6566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編集長レビュー</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dirty="0">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99" name="テキスト ボックス 98">
            <a:extLst>
              <a:ext uri="{FF2B5EF4-FFF2-40B4-BE49-F238E27FC236}">
                <a16:creationId xmlns:a16="http://schemas.microsoft.com/office/drawing/2014/main" id="{23E2D268-2057-F6DE-EED0-B5D45117F69F}"/>
              </a:ext>
            </a:extLst>
          </p:cNvPr>
          <p:cNvSpPr txBox="1"/>
          <p:nvPr/>
        </p:nvSpPr>
        <p:spPr>
          <a:xfrm>
            <a:off x="5401210" y="4515169"/>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101" name="正方形/長方形 100">
            <a:extLst>
              <a:ext uri="{FF2B5EF4-FFF2-40B4-BE49-F238E27FC236}">
                <a16:creationId xmlns:a16="http://schemas.microsoft.com/office/drawing/2014/main" id="{458F4149-0679-BC50-0AD8-2F8838551DC0}"/>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E4D0CA53-477E-56D0-156A-B20675365EE3}"/>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04EE13FD-A08F-380C-EA2F-7F329BFC445B}"/>
              </a:ext>
            </a:extLst>
          </p:cNvPr>
          <p:cNvSpPr/>
          <p:nvPr/>
        </p:nvSpPr>
        <p:spPr>
          <a:xfrm>
            <a:off x="5843482" y="296759"/>
            <a:ext cx="3170583"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G150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1112E5BD-2470-66AF-F9E3-33763173B671}"/>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pic>
        <p:nvPicPr>
          <p:cNvPr id="7" name="図 6" descr="草の上に立っている女性&#10;&#10;低い精度で自動的に生成された説明">
            <a:extLst>
              <a:ext uri="{FF2B5EF4-FFF2-40B4-BE49-F238E27FC236}">
                <a16:creationId xmlns:a16="http://schemas.microsoft.com/office/drawing/2014/main" id="{E6BF9AC9-6301-041E-A391-AC996CA97003}"/>
              </a:ext>
            </a:extLst>
          </p:cNvPr>
          <p:cNvPicPr>
            <a:picLocks noChangeAspect="1"/>
          </p:cNvPicPr>
          <p:nvPr/>
        </p:nvPicPr>
        <p:blipFill>
          <a:blip r:embed="rId10"/>
          <a:srcRect l="16555" t="42197" r="74711" b="44627"/>
          <a:stretch/>
        </p:blipFill>
        <p:spPr>
          <a:xfrm>
            <a:off x="7488469" y="3580498"/>
            <a:ext cx="758871" cy="763200"/>
          </a:xfrm>
          <a:prstGeom prst="ellipse">
            <a:avLst/>
          </a:prstGeom>
        </p:spPr>
      </p:pic>
      <p:sp>
        <p:nvSpPr>
          <p:cNvPr id="9" name="Google Shape;1077;p62">
            <a:extLst>
              <a:ext uri="{FF2B5EF4-FFF2-40B4-BE49-F238E27FC236}">
                <a16:creationId xmlns:a16="http://schemas.microsoft.com/office/drawing/2014/main" id="{A6EBC443-5F48-3C8B-DF3F-41E001BAA6BB}"/>
              </a:ext>
            </a:extLst>
          </p:cNvPr>
          <p:cNvSpPr/>
          <p:nvPr/>
        </p:nvSpPr>
        <p:spPr>
          <a:xfrm>
            <a:off x="7260249" y="439223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書籍・</a:t>
            </a:r>
            <a:r>
              <a:rPr lang="en-US" altLang="ja-JP"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MOOK</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altLang="en-US" sz="1400" b="1" dirty="0">
                <a:latin typeface="Meiryo UI" panose="020B0604030504040204" pitchFamily="34" charset="-128"/>
                <a:ea typeface="Meiryo UI" panose="020B0604030504040204" pitchFamily="34" charset="-128"/>
                <a:cs typeface="Meiryo"/>
                <a:sym typeface="Meiryo"/>
              </a:rPr>
              <a:t>フジタニ</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0" name="テキスト ボックス 9">
            <a:extLst>
              <a:ext uri="{FF2B5EF4-FFF2-40B4-BE49-F238E27FC236}">
                <a16:creationId xmlns:a16="http://schemas.microsoft.com/office/drawing/2014/main" id="{BC0EA53F-4584-ED03-1F7C-D6AAB9363B58}"/>
              </a:ext>
            </a:extLst>
          </p:cNvPr>
          <p:cNvSpPr txBox="1"/>
          <p:nvPr/>
        </p:nvSpPr>
        <p:spPr>
          <a:xfrm>
            <a:off x="5502609" y="4740138"/>
            <a:ext cx="2173993" cy="246221"/>
          </a:xfrm>
          <a:prstGeom prst="rect">
            <a:avLst/>
          </a:prstGeom>
          <a:noFill/>
        </p:spPr>
        <p:txBody>
          <a:bodyPr wrap="none" rtlCol="0">
            <a:spAutoFit/>
          </a:bodyPr>
          <a:lstStyle/>
          <a:p>
            <a:r>
              <a:rPr kumimoji="1" lang="ja-JP" altLang="en-US" sz="1000" b="1" dirty="0">
                <a:solidFill>
                  <a:srgbClr val="FF0000"/>
                </a:solidFill>
              </a:rPr>
              <a:t>★出演する編集長は</a:t>
            </a:r>
            <a:r>
              <a:rPr kumimoji="1" lang="en-US" altLang="ja-JP" sz="1000" b="1" dirty="0">
                <a:solidFill>
                  <a:srgbClr val="FF0000"/>
                </a:solidFill>
              </a:rPr>
              <a:t>1</a:t>
            </a:r>
            <a:r>
              <a:rPr kumimoji="1" lang="ja-JP" altLang="en-US" sz="1000" b="1" dirty="0">
                <a:solidFill>
                  <a:srgbClr val="FF0000"/>
                </a:solidFill>
              </a:rPr>
              <a:t>名になります</a:t>
            </a:r>
          </a:p>
        </p:txBody>
      </p:sp>
    </p:spTree>
    <p:extLst>
      <p:ext uri="{BB962C8B-B14F-4D97-AF65-F5344CB8AC3E}">
        <p14:creationId xmlns:p14="http://schemas.microsoft.com/office/powerpoint/2010/main" val="1365389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4C1A87-88DF-8ECF-91F5-848ED881350A}"/>
              </a:ext>
            </a:extLst>
          </p:cNvPr>
          <p:cNvPicPr>
            <a:picLocks noChangeAspect="1"/>
          </p:cNvPicPr>
          <p:nvPr/>
        </p:nvPicPr>
        <p:blipFill>
          <a:blip r:embed="rId2"/>
          <a:stretch>
            <a:fillRect/>
          </a:stretch>
        </p:blipFill>
        <p:spPr>
          <a:xfrm>
            <a:off x="278331" y="1247127"/>
            <a:ext cx="5253702" cy="3372846"/>
          </a:xfrm>
          <a:prstGeom prst="rect">
            <a:avLst/>
          </a:prstGeom>
        </p:spPr>
      </p:pic>
      <p:sp>
        <p:nvSpPr>
          <p:cNvPr id="3" name="テキスト ボックス 2">
            <a:extLst>
              <a:ext uri="{FF2B5EF4-FFF2-40B4-BE49-F238E27FC236}">
                <a16:creationId xmlns:a16="http://schemas.microsoft.com/office/drawing/2014/main" id="{B2C36869-8353-8169-B568-DF0B6A80A241}"/>
              </a:ext>
            </a:extLst>
          </p:cNvPr>
          <p:cNvSpPr txBox="1"/>
          <p:nvPr/>
        </p:nvSpPr>
        <p:spPr>
          <a:xfrm>
            <a:off x="2386446" y="4190185"/>
            <a:ext cx="1355995" cy="400110"/>
          </a:xfrm>
          <a:prstGeom prst="rect">
            <a:avLst/>
          </a:prstGeom>
          <a:solidFill>
            <a:srgbClr val="F9BD00"/>
          </a:solidFill>
        </p:spPr>
        <p:txBody>
          <a:bodyPr wrap="square" rtlCol="0">
            <a:spAutoFit/>
          </a:bodyPr>
          <a:lstStyle/>
          <a:p>
            <a:pPr algn="ctr"/>
            <a:r>
              <a:rPr kumimoji="1" lang="ja-JP" altLang="en-US" sz="1000" b="1" dirty="0"/>
              <a:t>＜多目的広場＞</a:t>
            </a:r>
            <a:endParaRPr kumimoji="1" lang="en-US" altLang="ja-JP" sz="1000" b="1" dirty="0"/>
          </a:p>
          <a:p>
            <a:pPr algn="ctr"/>
            <a:r>
              <a:rPr kumimoji="1" lang="ja-JP" altLang="en-US" sz="1000" b="1" dirty="0"/>
              <a:t>ブースご協賛エリア</a:t>
            </a:r>
          </a:p>
        </p:txBody>
      </p:sp>
      <p:sp>
        <p:nvSpPr>
          <p:cNvPr id="4" name="楕円 5">
            <a:extLst>
              <a:ext uri="{FF2B5EF4-FFF2-40B4-BE49-F238E27FC236}">
                <a16:creationId xmlns:a16="http://schemas.microsoft.com/office/drawing/2014/main" id="{BB982F4A-FE55-146B-3989-1CCB14040CBE}"/>
              </a:ext>
            </a:extLst>
          </p:cNvPr>
          <p:cNvSpPr/>
          <p:nvPr/>
        </p:nvSpPr>
        <p:spPr>
          <a:xfrm>
            <a:off x="2109166" y="3186949"/>
            <a:ext cx="663347" cy="668653"/>
          </a:xfrm>
          <a:prstGeom prst="ellipse">
            <a:avLst/>
          </a:prstGeom>
          <a:noFill/>
          <a:ln w="5715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403A89FB-95B3-06CB-6177-23DC3BC25305}"/>
              </a:ext>
            </a:extLst>
          </p:cNvPr>
          <p:cNvCxnSpPr>
            <a:cxnSpLocks/>
            <a:stCxn id="3" idx="0"/>
            <a:endCxn id="4" idx="5"/>
          </p:cNvCxnSpPr>
          <p:nvPr/>
        </p:nvCxnSpPr>
        <p:spPr>
          <a:xfrm flipH="1" flipV="1">
            <a:off x="2675367" y="3757680"/>
            <a:ext cx="389077" cy="432505"/>
          </a:xfrm>
          <a:prstGeom prst="straightConnector1">
            <a:avLst/>
          </a:prstGeom>
          <a:ln w="57150">
            <a:solidFill>
              <a:srgbClr val="F9BD00"/>
            </a:solidFill>
            <a:tailEnd type="triangle"/>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0DB26204-DD55-6B69-4B0A-BF9B195C025A}"/>
              </a:ext>
            </a:extLst>
          </p:cNvPr>
          <p:cNvSpPr txBox="1"/>
          <p:nvPr/>
        </p:nvSpPr>
        <p:spPr>
          <a:xfrm>
            <a:off x="788936" y="4732152"/>
            <a:ext cx="4496744" cy="830997"/>
          </a:xfrm>
          <a:prstGeom prst="rect">
            <a:avLst/>
          </a:prstGeom>
          <a:noFill/>
        </p:spPr>
        <p:txBody>
          <a:bodyPr wrap="none" rtlCol="0">
            <a:spAutoFit/>
          </a:bodyPr>
          <a:lstStyle/>
          <a:p>
            <a:r>
              <a:rPr kumimoji="1" lang="ja-JP" altLang="en-US" sz="1600" b="1" dirty="0">
                <a:latin typeface="Meiryo UI" panose="020B0604030504040204" pitchFamily="34" charset="-128"/>
                <a:ea typeface="Meiryo UI" panose="020B0604030504040204" pitchFamily="34" charset="-128"/>
              </a:rPr>
              <a:t>■ブース出展エリア</a:t>
            </a:r>
            <a:r>
              <a:rPr kumimoji="1" lang="en-US" altLang="ja-JP" sz="1600" b="1" dirty="0">
                <a:latin typeface="Meiryo UI" panose="020B0604030504040204" pitchFamily="34" charset="-128"/>
                <a:ea typeface="Meiryo UI" panose="020B0604030504040204" pitchFamily="34" charset="-128"/>
              </a:rPr>
              <a:t> – </a:t>
            </a:r>
            <a:r>
              <a:rPr kumimoji="1" lang="ja-JP" altLang="en-US" sz="1600" b="1" dirty="0">
                <a:solidFill>
                  <a:srgbClr val="F98C00"/>
                </a:solidFill>
                <a:latin typeface="Meiryo UI" panose="020B0604030504040204" pitchFamily="34" charset="-128"/>
                <a:ea typeface="Meiryo UI" panose="020B0604030504040204" pitchFamily="34" charset="-128"/>
              </a:rPr>
              <a:t>多目的広場</a:t>
            </a:r>
            <a:endParaRPr kumimoji="1" lang="en-US" altLang="ja-JP" sz="1600" b="1" dirty="0">
              <a:solidFill>
                <a:srgbClr val="F98C00"/>
              </a:solidFill>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・自由参加（全来場者対象）</a:t>
            </a:r>
            <a:endParaRPr kumimoji="1" lang="en-US" altLang="ja-JP" sz="1600" dirty="0">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・想定来場者数：</a:t>
            </a:r>
            <a:r>
              <a:rPr kumimoji="1" lang="en-US" altLang="ja-JP" sz="1600" dirty="0">
                <a:latin typeface="Meiryo UI" panose="020B0604030504040204" pitchFamily="34" charset="-128"/>
                <a:ea typeface="Meiryo UI" panose="020B0604030504040204" pitchFamily="34" charset="-128"/>
              </a:rPr>
              <a:t>800~1000</a:t>
            </a:r>
            <a:r>
              <a:rPr kumimoji="1" lang="ja-JP" altLang="en-US" sz="1600" dirty="0">
                <a:latin typeface="Meiryo UI" panose="020B0604030504040204" pitchFamily="34" charset="-128"/>
                <a:ea typeface="Meiryo UI" panose="020B0604030504040204" pitchFamily="34" charset="-128"/>
              </a:rPr>
              <a:t>名</a:t>
            </a:r>
            <a:r>
              <a:rPr kumimoji="1" lang="en-US" altLang="ja-JP" sz="1100" dirty="0">
                <a:latin typeface="Meiryo UI" panose="020B0604030504040204" pitchFamily="34" charset="-128"/>
                <a:ea typeface="Meiryo UI" panose="020B0604030504040204" pitchFamily="34" charset="-128"/>
              </a:rPr>
              <a:t>※</a:t>
            </a:r>
            <a:r>
              <a:rPr kumimoji="1" lang="ja-JP" altLang="en-US" sz="1100" dirty="0">
                <a:latin typeface="Meiryo UI" panose="020B0604030504040204" pitchFamily="34" charset="-128"/>
                <a:ea typeface="Meiryo UI" panose="020B0604030504040204" pitchFamily="34" charset="-128"/>
              </a:rPr>
              <a:t>キャンプ場利用者含む</a:t>
            </a:r>
            <a:endParaRPr kumimoji="1" lang="en-US" altLang="ja-JP" sz="1600" dirty="0">
              <a:latin typeface="Meiryo UI" panose="020B0604030504040204" pitchFamily="34" charset="-128"/>
              <a:ea typeface="Meiryo UI" panose="020B0604030504040204" pitchFamily="34" charset="-128"/>
            </a:endParaRPr>
          </a:p>
        </p:txBody>
      </p:sp>
      <p:pic>
        <p:nvPicPr>
          <p:cNvPr id="7" name="図 6" descr="テーブルの上にある数種類の缶&#10;&#10;中程度の精度で自動的に生成された説明">
            <a:extLst>
              <a:ext uri="{FF2B5EF4-FFF2-40B4-BE49-F238E27FC236}">
                <a16:creationId xmlns:a16="http://schemas.microsoft.com/office/drawing/2014/main" id="{23F7A755-8704-6E3C-0400-6CBCC40F5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5069" y="2143401"/>
            <a:ext cx="2944265" cy="1963933"/>
          </a:xfrm>
          <a:prstGeom prst="rect">
            <a:avLst/>
          </a:prstGeom>
        </p:spPr>
      </p:pic>
      <p:pic>
        <p:nvPicPr>
          <p:cNvPr id="8" name="図 7" descr="人, 男, 立つ, 民衆 が含まれている画像&#10;&#10;自動的に生成された説明">
            <a:extLst>
              <a:ext uri="{FF2B5EF4-FFF2-40B4-BE49-F238E27FC236}">
                <a16:creationId xmlns:a16="http://schemas.microsoft.com/office/drawing/2014/main" id="{03128E0A-BFA3-5593-9212-C2586CA091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27792" y="4366335"/>
            <a:ext cx="2945898" cy="1963933"/>
          </a:xfrm>
          <a:prstGeom prst="rect">
            <a:avLst/>
          </a:prstGeom>
        </p:spPr>
      </p:pic>
      <p:sp>
        <p:nvSpPr>
          <p:cNvPr id="9" name="テキスト ボックス 8">
            <a:extLst>
              <a:ext uri="{FF2B5EF4-FFF2-40B4-BE49-F238E27FC236}">
                <a16:creationId xmlns:a16="http://schemas.microsoft.com/office/drawing/2014/main" id="{343C9E08-C92E-739A-60FB-1FA9D32C8416}"/>
              </a:ext>
            </a:extLst>
          </p:cNvPr>
          <p:cNvSpPr txBox="1"/>
          <p:nvPr/>
        </p:nvSpPr>
        <p:spPr>
          <a:xfrm>
            <a:off x="788936" y="5675328"/>
            <a:ext cx="4743097" cy="1015663"/>
          </a:xfrm>
          <a:prstGeom prst="rect">
            <a:avLst/>
          </a:prstGeom>
          <a:noFill/>
        </p:spPr>
        <p:txBody>
          <a:bodyPr wrap="square" rtlCol="0">
            <a:spAutoFit/>
          </a:bodyPr>
          <a:lstStyle/>
          <a:p>
            <a:r>
              <a:rPr kumimoji="1" lang="ja-JP" altLang="en-US" sz="1200" b="1" dirty="0">
                <a:latin typeface="Meiryo UI" panose="020B0604030504040204" pitchFamily="34" charset="-128"/>
                <a:ea typeface="Meiryo UI" panose="020B0604030504040204" pitchFamily="34" charset="-128"/>
              </a:rPr>
              <a:t>商品のサンプリング（試飲・試食）やタッチ＆トライなどが実施可能です。</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ブースご協賛社様には、スノーピーク商品（タープ</a:t>
            </a:r>
            <a:r>
              <a:rPr kumimoji="1" lang="en-US" altLang="ja-JP" sz="1200" b="1" dirty="0">
                <a:latin typeface="Meiryo UI" panose="020B0604030504040204" pitchFamily="34" charset="-128"/>
                <a:ea typeface="Meiryo UI" panose="020B0604030504040204" pitchFamily="34" charset="-128"/>
              </a:rPr>
              <a:t>×1</a:t>
            </a:r>
            <a:r>
              <a:rPr kumimoji="1" lang="ja-JP" altLang="en-US" sz="1200" b="1" dirty="0">
                <a:latin typeface="Meiryo UI" panose="020B0604030504040204" pitchFamily="34" charset="-128"/>
                <a:ea typeface="Meiryo UI" panose="020B0604030504040204" pitchFamily="34" charset="-128"/>
              </a:rPr>
              <a:t>、テーブル</a:t>
            </a:r>
            <a:r>
              <a:rPr kumimoji="1" lang="en-US" altLang="ja-JP" sz="1200" b="1" dirty="0">
                <a:latin typeface="Meiryo UI" panose="020B0604030504040204" pitchFamily="34" charset="-128"/>
                <a:ea typeface="Meiryo UI" panose="020B0604030504040204" pitchFamily="34" charset="-128"/>
              </a:rPr>
              <a:t>×1</a:t>
            </a:r>
            <a:r>
              <a:rPr kumimoji="1" lang="ja-JP" altLang="en-US" sz="1200" b="1" dirty="0">
                <a:latin typeface="Meiryo UI" panose="020B0604030504040204" pitchFamily="34" charset="-128"/>
                <a:ea typeface="Meiryo UI" panose="020B0604030504040204" pitchFamily="34" charset="-128"/>
              </a:rPr>
              <a:t>、</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チェア</a:t>
            </a:r>
            <a:r>
              <a:rPr kumimoji="1" lang="en-US" altLang="ja-JP" sz="1200" b="1" dirty="0">
                <a:latin typeface="Meiryo UI" panose="020B0604030504040204" pitchFamily="34" charset="-128"/>
                <a:ea typeface="Meiryo UI" panose="020B0604030504040204" pitchFamily="34" charset="-128"/>
              </a:rPr>
              <a:t>×2</a:t>
            </a:r>
            <a:r>
              <a:rPr kumimoji="1" lang="ja-JP" altLang="en-US" sz="1200" b="1" dirty="0">
                <a:latin typeface="Meiryo UI" panose="020B0604030504040204" pitchFamily="34" charset="-128"/>
                <a:ea typeface="Meiryo UI" panose="020B0604030504040204" pitchFamily="34" charset="-128"/>
              </a:rPr>
              <a:t>脚）をお貸し出しいたします。</a:t>
            </a:r>
            <a:endParaRPr kumimoji="1" lang="en-US" altLang="ja-JP" sz="1200" b="1" dirty="0">
              <a:latin typeface="Meiryo UI" panose="020B0604030504040204" pitchFamily="34" charset="-128"/>
              <a:ea typeface="Meiryo UI" panose="020B0604030504040204" pitchFamily="34" charset="-128"/>
            </a:endParaRPr>
          </a:p>
          <a:p>
            <a:r>
              <a:rPr kumimoji="1" lang="en-US" altLang="ja-JP" sz="1200" b="1" dirty="0">
                <a:latin typeface="Meiryo UI" panose="020B0604030504040204" pitchFamily="34" charset="-128"/>
                <a:ea typeface="Meiryo UI" panose="020B0604030504040204" pitchFamily="34" charset="-128"/>
              </a:rPr>
              <a:t>※</a:t>
            </a:r>
            <a:r>
              <a:rPr kumimoji="1" lang="ja-JP" altLang="en-US" sz="1200" b="1" dirty="0">
                <a:latin typeface="Meiryo UI" panose="020B0604030504040204" pitchFamily="34" charset="-128"/>
                <a:ea typeface="Meiryo UI" panose="020B0604030504040204" pitchFamily="34" charset="-128"/>
              </a:rPr>
              <a:t>その他備品が必要な場合はご相談ください</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　（別途料金が発生する場合がございます）</a:t>
            </a:r>
          </a:p>
        </p:txBody>
      </p:sp>
      <p:sp>
        <p:nvSpPr>
          <p:cNvPr id="10" name="テキスト ボックス 9">
            <a:extLst>
              <a:ext uri="{FF2B5EF4-FFF2-40B4-BE49-F238E27FC236}">
                <a16:creationId xmlns:a16="http://schemas.microsoft.com/office/drawing/2014/main" id="{46B2A835-E4DE-84D7-DD0C-FEF796F340E8}"/>
              </a:ext>
            </a:extLst>
          </p:cNvPr>
          <p:cNvSpPr txBox="1"/>
          <p:nvPr/>
        </p:nvSpPr>
        <p:spPr>
          <a:xfrm>
            <a:off x="5394057" y="6469135"/>
            <a:ext cx="3643946" cy="307777"/>
          </a:xfrm>
          <a:prstGeom prst="rect">
            <a:avLst/>
          </a:prstGeom>
          <a:noFill/>
        </p:spPr>
        <p:txBody>
          <a:bodyPr wrap="none" rtlCol="0">
            <a:spAutoFit/>
          </a:bodyPr>
          <a:lstStyle/>
          <a:p>
            <a:r>
              <a:rPr kumimoji="1" lang="ja-JP" altLang="en-US" sz="1400" dirty="0">
                <a:solidFill>
                  <a:srgbClr val="FF0000"/>
                </a:solidFill>
                <a:latin typeface="Meiryo UI" panose="020B0604030504040204" pitchFamily="34" charset="-128"/>
                <a:ea typeface="Meiryo UI" panose="020B0604030504040204" pitchFamily="34" charset="-128"/>
              </a:rPr>
              <a:t>競合排除はございませんので、予めご了承ください</a:t>
            </a:r>
          </a:p>
        </p:txBody>
      </p:sp>
      <p:sp>
        <p:nvSpPr>
          <p:cNvPr id="11" name="テキスト ボックス 10">
            <a:extLst>
              <a:ext uri="{FF2B5EF4-FFF2-40B4-BE49-F238E27FC236}">
                <a16:creationId xmlns:a16="http://schemas.microsoft.com/office/drawing/2014/main" id="{6CCF7F8F-C7E0-ED38-4BCF-019FE96B264C}"/>
              </a:ext>
            </a:extLst>
          </p:cNvPr>
          <p:cNvSpPr txBox="1"/>
          <p:nvPr/>
        </p:nvSpPr>
        <p:spPr>
          <a:xfrm>
            <a:off x="638825" y="223086"/>
            <a:ext cx="6577205" cy="584775"/>
          </a:xfrm>
          <a:prstGeom prst="rect">
            <a:avLst/>
          </a:prstGeom>
          <a:noFill/>
        </p:spPr>
        <p:txBody>
          <a:bodyPr wrap="square">
            <a:spAutoFit/>
          </a:bodyPr>
          <a:lstStyle/>
          <a:p>
            <a:r>
              <a:rPr kumimoji="1" lang="ja-JP" altLang="en-US" sz="3200" b="1" dirty="0">
                <a:latin typeface="Meiryo UI" panose="020B0604030504040204" pitchFamily="34" charset="-128"/>
                <a:ea typeface="Meiryo UI" panose="020B0604030504040204" pitchFamily="34" charset="-128"/>
              </a:rPr>
              <a:t>ご協賛エリア</a:t>
            </a:r>
            <a:r>
              <a:rPr kumimoji="1" lang="en-US" altLang="ja-JP" sz="3200" b="1" dirty="0">
                <a:latin typeface="Meiryo UI" panose="020B0604030504040204" pitchFamily="34" charset="-128"/>
                <a:ea typeface="Meiryo UI" panose="020B0604030504040204" pitchFamily="34" charset="-128"/>
              </a:rPr>
              <a:t>/</a:t>
            </a:r>
            <a:r>
              <a:rPr kumimoji="1" lang="ja-JP" altLang="en-US" sz="3200" b="1" dirty="0">
                <a:latin typeface="Meiryo UI" panose="020B0604030504040204" pitchFamily="34" charset="-128"/>
                <a:ea typeface="Meiryo UI" panose="020B0604030504040204" pitchFamily="34" charset="-128"/>
              </a:rPr>
              <a:t>ブース出展</a:t>
            </a:r>
            <a:r>
              <a:rPr lang="ja-JP" altLang="en-US" sz="3200" b="1" dirty="0">
                <a:latin typeface="Meiryo UI" panose="020B0604030504040204" pitchFamily="34" charset="-128"/>
                <a:ea typeface="Meiryo UI" panose="020B0604030504040204" pitchFamily="34" charset="-128"/>
              </a:rPr>
              <a:t>プラン　</a:t>
            </a:r>
            <a:endParaRPr lang="ja-JP" altLang="en-US" sz="3200" dirty="0">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28AE801D-4E3C-C53D-1BD1-B9E856EABCEE}"/>
              </a:ext>
            </a:extLst>
          </p:cNvPr>
          <p:cNvSpPr txBox="1"/>
          <p:nvPr/>
        </p:nvSpPr>
        <p:spPr>
          <a:xfrm>
            <a:off x="6217842" y="291030"/>
            <a:ext cx="3027873" cy="646331"/>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オープン時間</a:t>
            </a:r>
            <a:endParaRPr kumimoji="1" lang="en-US" altLang="ja-JP" sz="1200" b="1" dirty="0">
              <a:latin typeface="Meiryo UI" panose="020B0604030504040204" pitchFamily="50" charset="-128"/>
              <a:ea typeface="Meiryo UI" panose="020B0604030504040204" pitchFamily="50" charset="-128"/>
            </a:endParaRPr>
          </a:p>
          <a:p>
            <a:r>
              <a:rPr kumimoji="1" lang="en-US" altLang="ja-JP" sz="1200" b="1" dirty="0">
                <a:latin typeface="Meiryo UI" panose="020B0604030504040204" pitchFamily="50" charset="-128"/>
                <a:ea typeface="Meiryo UI" panose="020B0604030504040204" pitchFamily="50" charset="-128"/>
              </a:rPr>
              <a:t>5</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31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土</a:t>
            </a:r>
            <a:r>
              <a:rPr kumimoji="1" lang="en-US" altLang="ja-JP" sz="1200" b="1" dirty="0">
                <a:latin typeface="Meiryo UI" panose="020B0604030504040204" pitchFamily="50" charset="-128"/>
                <a:ea typeface="Meiryo UI" panose="020B0604030504040204" pitchFamily="50" charset="-128"/>
              </a:rPr>
              <a:t>)11:00~20:00</a:t>
            </a:r>
          </a:p>
          <a:p>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月  </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)10:00~15:00</a:t>
            </a:r>
          </a:p>
        </p:txBody>
      </p:sp>
      <p:sp>
        <p:nvSpPr>
          <p:cNvPr id="13" name="正方形/長方形 12">
            <a:extLst>
              <a:ext uri="{FF2B5EF4-FFF2-40B4-BE49-F238E27FC236}">
                <a16:creationId xmlns:a16="http://schemas.microsoft.com/office/drawing/2014/main" id="{3B877B67-7824-1E49-CD36-FF5E7C5F3C06}"/>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C92E548-3985-C2D0-0D93-E2484FB8C31A}"/>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84309C0-A44C-49FD-8A7E-159F206B0A33}"/>
              </a:ext>
            </a:extLst>
          </p:cNvPr>
          <p:cNvSpPr txBox="1"/>
          <p:nvPr/>
        </p:nvSpPr>
        <p:spPr>
          <a:xfrm>
            <a:off x="6217842" y="937361"/>
            <a:ext cx="4623846" cy="430887"/>
          </a:xfrm>
          <a:prstGeom prst="rect">
            <a:avLst/>
          </a:prstGeom>
          <a:noFill/>
        </p:spPr>
        <p:txBody>
          <a:bodyPr wrap="square">
            <a:spAutoFit/>
          </a:bodyPr>
          <a:lstStyle/>
          <a:p>
            <a:r>
              <a:rPr kumimoji="1" lang="en-US" altLang="ja-JP" sz="1100" b="1" dirty="0">
                <a:solidFill>
                  <a:srgbClr val="FF0000"/>
                </a:solidFill>
                <a:latin typeface="Meiryo UI" panose="020B0604030504040204" pitchFamily="50" charset="-128"/>
                <a:ea typeface="Meiryo UI" panose="020B0604030504040204" pitchFamily="50" charset="-128"/>
              </a:rPr>
              <a:t>※</a:t>
            </a:r>
            <a:r>
              <a:rPr kumimoji="1" lang="ja-JP" altLang="en-US" sz="1100" b="1" dirty="0">
                <a:solidFill>
                  <a:srgbClr val="FF0000"/>
                </a:solidFill>
                <a:latin typeface="Meiryo UI" panose="020B0604030504040204" pitchFamily="50" charset="-128"/>
                <a:ea typeface="Meiryo UI" panose="020B0604030504040204" pitchFamily="50" charset="-128"/>
              </a:rPr>
              <a:t>この時間内であればオープン時間は</a:t>
            </a:r>
            <a:endParaRPr kumimoji="1" lang="en-US" altLang="ja-JP" sz="1100" b="1" dirty="0">
              <a:solidFill>
                <a:srgbClr val="FF0000"/>
              </a:solidFill>
              <a:latin typeface="Meiryo UI" panose="020B0604030504040204" pitchFamily="50" charset="-128"/>
              <a:ea typeface="Meiryo UI" panose="020B0604030504040204" pitchFamily="50" charset="-128"/>
            </a:endParaRPr>
          </a:p>
          <a:p>
            <a:r>
              <a:rPr kumimoji="1" lang="ja-JP" altLang="en-US" sz="1100" b="1" dirty="0">
                <a:solidFill>
                  <a:srgbClr val="FF0000"/>
                </a:solidFill>
                <a:latin typeface="Meiryo UI" panose="020B0604030504040204" pitchFamily="50" charset="-128"/>
                <a:ea typeface="Meiryo UI" panose="020B0604030504040204" pitchFamily="50" charset="-128"/>
              </a:rPr>
              <a:t>　各社様でお決めいただけます</a:t>
            </a:r>
            <a:endParaRPr kumimoji="1" lang="en-US" altLang="ja-JP" sz="11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7742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角丸四角形 96">
            <a:extLst>
              <a:ext uri="{FF2B5EF4-FFF2-40B4-BE49-F238E27FC236}">
                <a16:creationId xmlns:a16="http://schemas.microsoft.com/office/drawing/2014/main" id="{89F57391-20E4-F8B9-EAC0-7B24004C57ED}"/>
              </a:ext>
            </a:extLst>
          </p:cNvPr>
          <p:cNvSpPr/>
          <p:nvPr/>
        </p:nvSpPr>
        <p:spPr>
          <a:xfrm>
            <a:off x="366004" y="1852663"/>
            <a:ext cx="4205996"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B9C99976-ECBD-8516-2182-6FF8D567C16A}"/>
              </a:ext>
            </a:extLst>
          </p:cNvPr>
          <p:cNvSpPr>
            <a:spLocks noGrp="1"/>
          </p:cNvSpPr>
          <p:nvPr>
            <p:ph type="title" idx="4294967295"/>
          </p:nvPr>
        </p:nvSpPr>
        <p:spPr>
          <a:xfrm>
            <a:off x="616931" y="171697"/>
            <a:ext cx="7151316" cy="679903"/>
          </a:xfrm>
        </p:spPr>
        <p:txBody>
          <a:bodyPr>
            <a:normAutofit/>
          </a:bodyPr>
          <a:lstStyle/>
          <a:p>
            <a:r>
              <a:rPr lang="ja-JP" altLang="en-US" sz="3200" b="1" dirty="0">
                <a:latin typeface="Meiryo UI" panose="020B0604030504040204" pitchFamily="34" charset="-128"/>
                <a:ea typeface="Meiryo UI" panose="020B0604030504040204" pitchFamily="34" charset="-128"/>
              </a:rPr>
              <a:t>ワークショップ協賛プラン</a:t>
            </a:r>
            <a:endParaRPr kumimoji="1" lang="ja-JP" altLang="en-US" sz="3200" b="1" dirty="0">
              <a:solidFill>
                <a:srgbClr val="FF0000"/>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9F3C4C33-090A-0CA2-67E5-78A3554780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4924" y="2388173"/>
            <a:ext cx="1397119" cy="931412"/>
          </a:xfrm>
          <a:prstGeom prst="rect">
            <a:avLst/>
          </a:prstGeom>
          <a:ln w="19050">
            <a:solidFill>
              <a:schemeClr val="bg1"/>
            </a:solidFill>
          </a:ln>
        </p:spPr>
      </p:pic>
      <p:sp>
        <p:nvSpPr>
          <p:cNvPr id="36" name="テキスト ボックス 35">
            <a:extLst>
              <a:ext uri="{FF2B5EF4-FFF2-40B4-BE49-F238E27FC236}">
                <a16:creationId xmlns:a16="http://schemas.microsoft.com/office/drawing/2014/main" id="{813CC37B-8DE2-F8EA-2DF0-CECC5DF086AC}"/>
              </a:ext>
            </a:extLst>
          </p:cNvPr>
          <p:cNvSpPr txBox="1"/>
          <p:nvPr/>
        </p:nvSpPr>
        <p:spPr>
          <a:xfrm>
            <a:off x="2729094" y="3322971"/>
            <a:ext cx="1662635" cy="215444"/>
          </a:xfrm>
          <a:prstGeom prst="rect">
            <a:avLst/>
          </a:prstGeom>
          <a:noFill/>
        </p:spPr>
        <p:txBody>
          <a:bodyPr wrap="none" rtlCol="0">
            <a:spAutoFit/>
          </a:bodyPr>
          <a:lstStyle/>
          <a:p>
            <a:r>
              <a:rPr kumimoji="1" lang="ja-JP" altLang="en-US" sz="800" b="1">
                <a:latin typeface="Meiryo UI" panose="020B0604030504040204" pitchFamily="34" charset="-128"/>
                <a:ea typeface="Meiryo UI" panose="020B0604030504040204" pitchFamily="34" charset="-128"/>
              </a:rPr>
              <a:t>サンプリング／タッチ＆トライ／展示</a:t>
            </a:r>
          </a:p>
        </p:txBody>
      </p:sp>
      <p:sp>
        <p:nvSpPr>
          <p:cNvPr id="43" name="テキスト ボックス 42">
            <a:extLst>
              <a:ext uri="{FF2B5EF4-FFF2-40B4-BE49-F238E27FC236}">
                <a16:creationId xmlns:a16="http://schemas.microsoft.com/office/drawing/2014/main" id="{976CCBA7-145D-0930-8FBE-376C58CB1601}"/>
              </a:ext>
            </a:extLst>
          </p:cNvPr>
          <p:cNvSpPr txBox="1"/>
          <p:nvPr/>
        </p:nvSpPr>
        <p:spPr>
          <a:xfrm>
            <a:off x="282675" y="5000355"/>
            <a:ext cx="5911303" cy="186974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■ワークショップ協賛エリアでのワークショップ　</a:t>
            </a:r>
            <a:r>
              <a:rPr lang="en-US" altLang="ja-JP" sz="1200" b="1" dirty="0">
                <a:latin typeface="Meiryo UI" panose="020B0604030504040204" pitchFamily="34" charset="-128"/>
                <a:ea typeface="Meiryo UI" panose="020B0604030504040204" pitchFamily="34" charset="-128"/>
              </a:rPr>
              <a:t>3</a:t>
            </a:r>
            <a:r>
              <a:rPr lang="ja-JP" altLang="en-US" sz="1200" b="1" dirty="0">
                <a:latin typeface="Meiryo UI" panose="020B0604030504040204" pitchFamily="34" charset="-128"/>
                <a:ea typeface="Meiryo UI" panose="020B0604030504040204" pitchFamily="34" charset="-128"/>
              </a:rPr>
              <a:t>回実施　（編集部アレンジ）</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■ブース協賛エリア</a:t>
            </a:r>
            <a:r>
              <a:rPr lang="en-US" altLang="ja-JP" sz="1200" b="1" dirty="0">
                <a:latin typeface="Meiryo UI" panose="020B0604030504040204" pitchFamily="34" charset="-128"/>
                <a:ea typeface="Meiryo UI" panose="020B0604030504040204" pitchFamily="34" charset="-128"/>
              </a:rPr>
              <a:t>『BE-PAL』</a:t>
            </a:r>
            <a:r>
              <a:rPr lang="ja-JP" altLang="en-US" sz="1200" b="1" dirty="0">
                <a:latin typeface="Meiryo UI" panose="020B0604030504040204" pitchFamily="34" charset="-128"/>
                <a:ea typeface="Meiryo UI" panose="020B0604030504040204" pitchFamily="34" charset="-128"/>
              </a:rPr>
              <a:t>ブースにてサンプリング、タッチ＆トライ</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050" b="1" dirty="0">
                <a:latin typeface="Meiryo UI" panose="020B0604030504040204" pitchFamily="34" charset="-128"/>
                <a:ea typeface="Meiryo UI" panose="020B0604030504040204" pitchFamily="34" charset="-128"/>
              </a:rPr>
              <a:t>※</a:t>
            </a:r>
            <a:r>
              <a:rPr lang="ja-JP" altLang="en-US" sz="1050" b="1" dirty="0">
                <a:latin typeface="Meiryo UI" panose="020B0604030504040204" pitchFamily="34" charset="-128"/>
                <a:ea typeface="Meiryo UI" panose="020B0604030504040204" pitchFamily="34" charset="-128"/>
              </a:rPr>
              <a:t>協賛社様単独のブースではなく、ワークショップ協賛社みなさまのサンプリングや</a:t>
            </a:r>
            <a:endParaRPr lang="en-US" altLang="ja-JP" sz="1050" b="1" dirty="0">
              <a:latin typeface="Meiryo UI" panose="020B0604030504040204" pitchFamily="34" charset="-128"/>
              <a:ea typeface="Meiryo UI" panose="020B0604030504040204" pitchFamily="34" charset="-128"/>
            </a:endParaRPr>
          </a:p>
          <a:p>
            <a:r>
              <a:rPr lang="ja-JP" altLang="en-US" sz="1050" b="1" dirty="0">
                <a:latin typeface="Meiryo UI" panose="020B0604030504040204" pitchFamily="34" charset="-128"/>
                <a:ea typeface="Meiryo UI" panose="020B0604030504040204" pitchFamily="34" charset="-128"/>
              </a:rPr>
              <a:t>　　タッチ＆トライを実施する場となります</a:t>
            </a:r>
            <a:endParaRPr lang="en-US" altLang="ja-JP" sz="1050" b="1" dirty="0">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u="sng" dirty="0">
              <a:latin typeface="Meiryo UI" panose="020B0604030504040204" pitchFamily="34" charset="-128"/>
              <a:ea typeface="Meiryo UI" panose="020B0604030504040204" pitchFamily="34" charset="-128"/>
            </a:endParaRPr>
          </a:p>
        </p:txBody>
      </p:sp>
      <p:sp>
        <p:nvSpPr>
          <p:cNvPr id="98" name="テキスト ボックス 97">
            <a:extLst>
              <a:ext uri="{FF2B5EF4-FFF2-40B4-BE49-F238E27FC236}">
                <a16:creationId xmlns:a16="http://schemas.microsoft.com/office/drawing/2014/main" id="{C7AE613C-7AE8-B674-4091-6B67D0E165BD}"/>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99" name="正方形/長方形 98">
            <a:extLst>
              <a:ext uri="{FF2B5EF4-FFF2-40B4-BE49-F238E27FC236}">
                <a16:creationId xmlns:a16="http://schemas.microsoft.com/office/drawing/2014/main" id="{35E9F7B6-6721-57BA-5776-2203A2E241EB}"/>
              </a:ext>
            </a:extLst>
          </p:cNvPr>
          <p:cNvSpPr/>
          <p:nvPr/>
        </p:nvSpPr>
        <p:spPr>
          <a:xfrm>
            <a:off x="316346"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100" name="グループ化 99">
            <a:extLst>
              <a:ext uri="{FF2B5EF4-FFF2-40B4-BE49-F238E27FC236}">
                <a16:creationId xmlns:a16="http://schemas.microsoft.com/office/drawing/2014/main" id="{9CD7B7B6-D571-22B5-A3BF-13E3F2245FE1}"/>
              </a:ext>
            </a:extLst>
          </p:cNvPr>
          <p:cNvGrpSpPr/>
          <p:nvPr/>
        </p:nvGrpSpPr>
        <p:grpSpPr>
          <a:xfrm>
            <a:off x="673835" y="3864425"/>
            <a:ext cx="1644906" cy="759579"/>
            <a:chOff x="503926" y="3580516"/>
            <a:chExt cx="1644906" cy="759579"/>
          </a:xfrm>
        </p:grpSpPr>
        <p:sp>
          <p:nvSpPr>
            <p:cNvPr id="101" name="正方形/長方形 100">
              <a:extLst>
                <a:ext uri="{FF2B5EF4-FFF2-40B4-BE49-F238E27FC236}">
                  <a16:creationId xmlns:a16="http://schemas.microsoft.com/office/drawing/2014/main" id="{888BB9EF-80A7-7C7C-FB6B-FCC9CE9205FF}"/>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 name="図 101">
              <a:extLst>
                <a:ext uri="{FF2B5EF4-FFF2-40B4-BE49-F238E27FC236}">
                  <a16:creationId xmlns:a16="http://schemas.microsoft.com/office/drawing/2014/main" id="{44AF06FD-4AC3-9D20-24A0-6B07A6615A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103" name="図 102">
              <a:extLst>
                <a:ext uri="{FF2B5EF4-FFF2-40B4-BE49-F238E27FC236}">
                  <a16:creationId xmlns:a16="http://schemas.microsoft.com/office/drawing/2014/main" id="{4F34F9AE-0705-214F-8183-AFE7DC609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104" name="正方形/長方形 103">
              <a:extLst>
                <a:ext uri="{FF2B5EF4-FFF2-40B4-BE49-F238E27FC236}">
                  <a16:creationId xmlns:a16="http://schemas.microsoft.com/office/drawing/2014/main" id="{C90303B3-B84F-8937-4D34-EC19E5ACF9A3}"/>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05" name="正方形/長方形 104">
              <a:extLst>
                <a:ext uri="{FF2B5EF4-FFF2-40B4-BE49-F238E27FC236}">
                  <a16:creationId xmlns:a16="http://schemas.microsoft.com/office/drawing/2014/main" id="{88338CE4-510E-6894-E530-18D832FBB194}"/>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grpSp>
        <p:nvGrpSpPr>
          <p:cNvPr id="106" name="グループ化 105">
            <a:extLst>
              <a:ext uri="{FF2B5EF4-FFF2-40B4-BE49-F238E27FC236}">
                <a16:creationId xmlns:a16="http://schemas.microsoft.com/office/drawing/2014/main" id="{2A975130-2775-98A2-38BA-66B75628D634}"/>
              </a:ext>
            </a:extLst>
          </p:cNvPr>
          <p:cNvGrpSpPr/>
          <p:nvPr/>
        </p:nvGrpSpPr>
        <p:grpSpPr>
          <a:xfrm>
            <a:off x="873399" y="3538415"/>
            <a:ext cx="1197450" cy="413154"/>
            <a:chOff x="7823436" y="2923752"/>
            <a:chExt cx="1502915" cy="518548"/>
          </a:xfrm>
        </p:grpSpPr>
        <p:sp>
          <p:nvSpPr>
            <p:cNvPr id="107" name="楕円 83">
              <a:extLst>
                <a:ext uri="{FF2B5EF4-FFF2-40B4-BE49-F238E27FC236}">
                  <a16:creationId xmlns:a16="http://schemas.microsoft.com/office/drawing/2014/main" id="{695DFEEE-EB81-1D97-4D96-051CC88C5F1F}"/>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08" name="テキスト ボックス 107">
              <a:extLst>
                <a:ext uri="{FF2B5EF4-FFF2-40B4-BE49-F238E27FC236}">
                  <a16:creationId xmlns:a16="http://schemas.microsoft.com/office/drawing/2014/main" id="{58E260BD-0E8B-6484-C810-C2399F91673B}"/>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09" name="グループ化 108">
            <a:extLst>
              <a:ext uri="{FF2B5EF4-FFF2-40B4-BE49-F238E27FC236}">
                <a16:creationId xmlns:a16="http://schemas.microsoft.com/office/drawing/2014/main" id="{9181F5DE-B537-8ECB-CF4F-EB66FC9671DB}"/>
              </a:ext>
            </a:extLst>
          </p:cNvPr>
          <p:cNvGrpSpPr/>
          <p:nvPr/>
        </p:nvGrpSpPr>
        <p:grpSpPr>
          <a:xfrm>
            <a:off x="845542" y="2102573"/>
            <a:ext cx="1367497" cy="413154"/>
            <a:chOff x="7729413" y="2923752"/>
            <a:chExt cx="1716340" cy="518548"/>
          </a:xfrm>
        </p:grpSpPr>
        <p:sp>
          <p:nvSpPr>
            <p:cNvPr id="110" name="楕円 83">
              <a:extLst>
                <a:ext uri="{FF2B5EF4-FFF2-40B4-BE49-F238E27FC236}">
                  <a16:creationId xmlns:a16="http://schemas.microsoft.com/office/drawing/2014/main" id="{275AF2DE-AF85-D8FA-C84E-38D8A7904AA0}"/>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11" name="テキスト ボックス 110">
              <a:extLst>
                <a:ext uri="{FF2B5EF4-FFF2-40B4-BE49-F238E27FC236}">
                  <a16:creationId xmlns:a16="http://schemas.microsoft.com/office/drawing/2014/main" id="{7782AD57-C9F8-9B9C-9DE2-BC05AFB3EA47}"/>
                </a:ext>
              </a:extLst>
            </p:cNvPr>
            <p:cNvSpPr txBox="1"/>
            <p:nvPr/>
          </p:nvSpPr>
          <p:spPr>
            <a:xfrm>
              <a:off x="7729413" y="2986060"/>
              <a:ext cx="1716340"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ワークショップ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12" name="テキスト ボックス 111">
            <a:extLst>
              <a:ext uri="{FF2B5EF4-FFF2-40B4-BE49-F238E27FC236}">
                <a16:creationId xmlns:a16="http://schemas.microsoft.com/office/drawing/2014/main" id="{793284BC-1BAF-250B-AF4F-145FA7D176F3}"/>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113" name="図 112" descr="グラフィカル ユーザー インターフェイス, Web サイト&#10;&#10;自動的に生成された説明">
            <a:extLst>
              <a:ext uri="{FF2B5EF4-FFF2-40B4-BE49-F238E27FC236}">
                <a16:creationId xmlns:a16="http://schemas.microsoft.com/office/drawing/2014/main" id="{EB1893C2-999C-8963-75F8-807C816D35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2360" y="3620681"/>
            <a:ext cx="1279645" cy="1023048"/>
          </a:xfrm>
          <a:prstGeom prst="rect">
            <a:avLst/>
          </a:prstGeom>
        </p:spPr>
      </p:pic>
      <p:grpSp>
        <p:nvGrpSpPr>
          <p:cNvPr id="119" name="グループ化 118">
            <a:extLst>
              <a:ext uri="{FF2B5EF4-FFF2-40B4-BE49-F238E27FC236}">
                <a16:creationId xmlns:a16="http://schemas.microsoft.com/office/drawing/2014/main" id="{A5BC20D7-8C3F-4219-5364-A99EBFA007E7}"/>
              </a:ext>
            </a:extLst>
          </p:cNvPr>
          <p:cNvGrpSpPr/>
          <p:nvPr/>
        </p:nvGrpSpPr>
        <p:grpSpPr>
          <a:xfrm>
            <a:off x="2895795" y="4078639"/>
            <a:ext cx="1197450" cy="413154"/>
            <a:chOff x="7823436" y="2923752"/>
            <a:chExt cx="1502915" cy="518548"/>
          </a:xfrm>
        </p:grpSpPr>
        <p:sp>
          <p:nvSpPr>
            <p:cNvPr id="120" name="楕円 83">
              <a:extLst>
                <a:ext uri="{FF2B5EF4-FFF2-40B4-BE49-F238E27FC236}">
                  <a16:creationId xmlns:a16="http://schemas.microsoft.com/office/drawing/2014/main" id="{FAE60501-40C9-96D4-8E51-17C120750EC7}"/>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21" name="テキスト ボックス 120">
              <a:extLst>
                <a:ext uri="{FF2B5EF4-FFF2-40B4-BE49-F238E27FC236}">
                  <a16:creationId xmlns:a16="http://schemas.microsoft.com/office/drawing/2014/main" id="{9253C53E-53FF-E926-69AC-4BEB39FD046B}"/>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31" name="正方形/長方形 130">
            <a:extLst>
              <a:ext uri="{FF2B5EF4-FFF2-40B4-BE49-F238E27FC236}">
                <a16:creationId xmlns:a16="http://schemas.microsoft.com/office/drawing/2014/main" id="{319D06AE-3725-7A95-C9C9-36D6FF1CA981}"/>
              </a:ext>
            </a:extLst>
          </p:cNvPr>
          <p:cNvSpPr/>
          <p:nvPr/>
        </p:nvSpPr>
        <p:spPr>
          <a:xfrm>
            <a:off x="5925384" y="294453"/>
            <a:ext cx="3170583"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G250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132" name="十字形 131">
            <a:extLst>
              <a:ext uri="{FF2B5EF4-FFF2-40B4-BE49-F238E27FC236}">
                <a16:creationId xmlns:a16="http://schemas.microsoft.com/office/drawing/2014/main" id="{53352BD0-84A3-BAEB-9166-329858762A05}"/>
              </a:ext>
            </a:extLst>
          </p:cNvPr>
          <p:cNvSpPr/>
          <p:nvPr/>
        </p:nvSpPr>
        <p:spPr>
          <a:xfrm>
            <a:off x="4685003" y="323214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4FFFEC5C-F707-7048-DC27-489CA8856F4F}"/>
              </a:ext>
            </a:extLst>
          </p:cNvPr>
          <p:cNvSpPr txBox="1"/>
          <p:nvPr/>
        </p:nvSpPr>
        <p:spPr>
          <a:xfrm>
            <a:off x="366004" y="1053558"/>
            <a:ext cx="8488386" cy="646331"/>
          </a:xfrm>
          <a:prstGeom prst="rect">
            <a:avLst/>
          </a:prstGeom>
          <a:noFill/>
        </p:spPr>
        <p:txBody>
          <a:bodyPr wrap="square">
            <a:spAutoFit/>
          </a:bodyPr>
          <a:lstStyle/>
          <a:p>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編集部が提案する貴社商品を活用した、アウトドアならではのワークショップを</a:t>
            </a:r>
            <a:endParaRPr lang="en-US" altLang="ja-JP" b="1" dirty="0">
              <a:latin typeface="Meiryo UI" panose="020B0604030504040204" pitchFamily="34" charset="-128"/>
              <a:ea typeface="Meiryo UI" panose="020B0604030504040204" pitchFamily="34" charset="-128"/>
            </a:endParaRPr>
          </a:p>
          <a:p>
            <a:r>
              <a:rPr lang="ja-JP" altLang="en-US" b="1" dirty="0">
                <a:latin typeface="Meiryo UI" panose="020B0604030504040204" pitchFamily="34" charset="-128"/>
                <a:ea typeface="Meiryo UI" panose="020B0604030504040204" pitchFamily="34" charset="-128"/>
              </a:rPr>
              <a:t>実施するリッチなプランです。</a:t>
            </a:r>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ブースでのサンプリング、タッチ＆トライも可能！</a:t>
            </a:r>
            <a:endParaRPr lang="ja-JP" altLang="en-US" dirty="0">
              <a:highlight>
                <a:srgbClr val="FFFF00"/>
              </a:highlight>
            </a:endParaRPr>
          </a:p>
        </p:txBody>
      </p:sp>
      <p:sp>
        <p:nvSpPr>
          <p:cNvPr id="140" name="テキスト ボックス 139">
            <a:extLst>
              <a:ext uri="{FF2B5EF4-FFF2-40B4-BE49-F238E27FC236}">
                <a16:creationId xmlns:a16="http://schemas.microsoft.com/office/drawing/2014/main" id="{451CFE52-BDE0-9C33-4DE3-66E18E359585}"/>
              </a:ext>
            </a:extLst>
          </p:cNvPr>
          <p:cNvSpPr txBox="1"/>
          <p:nvPr/>
        </p:nvSpPr>
        <p:spPr>
          <a:xfrm>
            <a:off x="5359370" y="5035062"/>
            <a:ext cx="3618861" cy="1877437"/>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a:t>
            </a:r>
            <a:r>
              <a:rPr lang="en-US" altLang="ja-JP" sz="1200" b="1" u="sng" dirty="0">
                <a:latin typeface="Meiryo UI" panose="020B0604030504040204" pitchFamily="34" charset="-128"/>
                <a:ea typeface="Meiryo UI" panose="020B0604030504040204" pitchFamily="34" charset="-128"/>
              </a:rPr>
              <a:t> </a:t>
            </a:r>
            <a:r>
              <a:rPr lang="ja-JP" altLang="en-US" sz="1200" b="1" u="sng">
                <a:latin typeface="Meiryo UI" panose="020B0604030504040204" pitchFamily="34" charset="-128"/>
                <a:ea typeface="Meiryo UI" panose="020B0604030504040204" pitchFamily="34" charset="-128"/>
              </a:rPr>
              <a:t>メディア展開　</a:t>
            </a:r>
            <a:r>
              <a:rPr lang="en-US" altLang="ja-JP" sz="1200" b="1" u="sng" dirty="0">
                <a:latin typeface="Meiryo UI" panose="020B0604030504040204" pitchFamily="34" charset="-128"/>
                <a:ea typeface="Meiryo UI" panose="020B0604030504040204" pitchFamily="34" charset="-128"/>
              </a:rPr>
              <a:t>A or B</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A)</a:t>
            </a:r>
            <a:r>
              <a:rPr lang="ja-JP" altLang="en-US" sz="1200" b="1">
                <a:latin typeface="Meiryo UI" panose="020B0604030504040204" pitchFamily="34" charset="-128"/>
                <a:ea typeface="Meiryo UI" panose="020B0604030504040204" pitchFamily="34" charset="-128"/>
              </a:rPr>
              <a:t>本誌</a:t>
            </a:r>
            <a:r>
              <a:rPr lang="en-US" altLang="ja-JP" sz="1200" b="1" dirty="0">
                <a:latin typeface="Meiryo UI" panose="020B0604030504040204" pitchFamily="34" charset="-128"/>
                <a:ea typeface="Meiryo UI" panose="020B0604030504040204" pitchFamily="34" charset="-128"/>
              </a:rPr>
              <a:t>4C2P</a:t>
            </a:r>
            <a:r>
              <a:rPr lang="ja-JP" altLang="en-US" sz="1200" b="1">
                <a:latin typeface="Meiryo UI" panose="020B0604030504040204" pitchFamily="34" charset="-128"/>
                <a:ea typeface="Meiryo UI" panose="020B0604030504040204" pitchFamily="34" charset="-128"/>
              </a:rPr>
              <a:t>タイアップ＋</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本誌転載タイアップ</a:t>
            </a:r>
            <a:endParaRPr lang="en-US" altLang="ja-JP" sz="1000" b="1" dirty="0">
              <a:latin typeface="Meiryo UI" panose="020B0604030504040204" pitchFamily="34" charset="-128"/>
              <a:ea typeface="Meiryo UI" panose="020B0604030504040204" pitchFamily="34" charset="-128"/>
            </a:endParaRPr>
          </a:p>
          <a:p>
            <a:r>
              <a:rPr lang="ja-JP" altLang="en-US" sz="1000" b="1">
                <a:solidFill>
                  <a:srgbClr val="FF0000"/>
                </a:solidFill>
                <a:latin typeface="Meiryo UI" panose="020B0604030504040204" pitchFamily="34" charset="-128"/>
                <a:ea typeface="Meiryo UI" panose="020B0604030504040204" pitchFamily="34" charset="-128"/>
              </a:rPr>
              <a:t>　　　　</a:t>
            </a:r>
            <a:r>
              <a:rPr lang="ja-JP" altLang="en-US" sz="1000" b="1" dirty="0">
                <a:solidFill>
                  <a:srgbClr val="FF0000"/>
                </a:solidFill>
                <a:latin typeface="Meiryo UI" panose="020B0604030504040204" pitchFamily="34" charset="-128"/>
                <a:ea typeface="Meiryo UI" panose="020B0604030504040204" pitchFamily="34" charset="-128"/>
              </a:rPr>
              <a:t>　</a:t>
            </a:r>
            <a:r>
              <a:rPr lang="en-US" altLang="ja-JP" sz="1000" b="1" dirty="0">
                <a:solidFill>
                  <a:srgbClr val="FF0000"/>
                </a:solidFill>
                <a:latin typeface="Meiryo UI" panose="020B0604030504040204" pitchFamily="34" charset="-128"/>
                <a:ea typeface="Meiryo UI" panose="020B0604030504040204" pitchFamily="34" charset="-128"/>
              </a:rPr>
              <a:t>※5,000PV</a:t>
            </a:r>
            <a:r>
              <a:rPr lang="ja-JP" altLang="en-US" sz="1000" b="1">
                <a:solidFill>
                  <a:srgbClr val="FF0000"/>
                </a:solidFill>
                <a:latin typeface="Meiryo UI" panose="020B0604030504040204" pitchFamily="34" charset="-128"/>
                <a:ea typeface="Meiryo UI" panose="020B0604030504040204" pitchFamily="34" charset="-128"/>
              </a:rPr>
              <a:t>保証（実施時期は応相談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B)BE-PAL.NET</a:t>
            </a:r>
            <a:r>
              <a:rPr lang="ja-JP" altLang="en-US" sz="1200" b="1">
                <a:latin typeface="Meiryo UI" panose="020B0604030504040204" pitchFamily="34" charset="-128"/>
                <a:ea typeface="Meiryo UI" panose="020B0604030504040204" pitchFamily="34" charset="-128"/>
              </a:rPr>
              <a:t>　オリジナルタイアップ　</a:t>
            </a:r>
            <a:endParaRPr lang="en-US" altLang="ja-JP" sz="1200" b="1" dirty="0">
              <a:latin typeface="Meiryo UI" panose="020B0604030504040204" pitchFamily="34" charset="-128"/>
              <a:ea typeface="Meiryo UI" panose="020B0604030504040204" pitchFamily="34" charset="-128"/>
            </a:endParaRPr>
          </a:p>
          <a:p>
            <a:r>
              <a:rPr lang="en-US" altLang="ja-JP" sz="1000" b="1" dirty="0">
                <a:solidFill>
                  <a:srgbClr val="FF0000"/>
                </a:solidFill>
                <a:latin typeface="Meiryo UI" panose="020B0604030504040204" pitchFamily="34" charset="-128"/>
                <a:ea typeface="Meiryo UI" panose="020B0604030504040204" pitchFamily="34" charset="-128"/>
              </a:rPr>
              <a:t>         ※30,000PV</a:t>
            </a:r>
            <a:r>
              <a:rPr lang="ja-JP" altLang="en-US" sz="1000" b="1">
                <a:solidFill>
                  <a:srgbClr val="FF0000"/>
                </a:solidFill>
                <a:latin typeface="Meiryo UI" panose="020B0604030504040204" pitchFamily="34" charset="-128"/>
                <a:ea typeface="Meiryo UI" panose="020B0604030504040204" pitchFamily="34" charset="-128"/>
              </a:rPr>
              <a:t>保証</a:t>
            </a:r>
            <a:r>
              <a:rPr lang="en-US" altLang="ja-JP" sz="1000" b="1" dirty="0">
                <a:solidFill>
                  <a:srgbClr val="FF0000"/>
                </a:solidFill>
                <a:latin typeface="Meiryo UI" panose="020B0604030504040204" pitchFamily="34" charset="-128"/>
                <a:ea typeface="Meiryo UI" panose="020B0604030504040204" pitchFamily="34" charset="-128"/>
              </a:rPr>
              <a:t>(</a:t>
            </a:r>
            <a:r>
              <a:rPr lang="ja-JP" altLang="en-US" sz="1000" b="1">
                <a:solidFill>
                  <a:srgbClr val="FF0000"/>
                </a:solidFill>
                <a:latin typeface="Meiryo UI" panose="020B0604030504040204" pitchFamily="34" charset="-128"/>
                <a:ea typeface="Meiryo UI" panose="020B0604030504040204" pitchFamily="34" charset="-128"/>
              </a:rPr>
              <a:t>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141" name="角丸四角形 140">
            <a:extLst>
              <a:ext uri="{FF2B5EF4-FFF2-40B4-BE49-F238E27FC236}">
                <a16:creationId xmlns:a16="http://schemas.microsoft.com/office/drawing/2014/main" id="{862025E2-BA72-FC72-9066-DE7DB952B0B4}"/>
              </a:ext>
            </a:extLst>
          </p:cNvPr>
          <p:cNvSpPr/>
          <p:nvPr/>
        </p:nvSpPr>
        <p:spPr>
          <a:xfrm>
            <a:off x="5260411" y="1852662"/>
            <a:ext cx="3693559"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2" name="図 141" descr="タイムライン が含まれている画像&#10;&#10;自動的に生成された説明">
            <a:extLst>
              <a:ext uri="{FF2B5EF4-FFF2-40B4-BE49-F238E27FC236}">
                <a16:creationId xmlns:a16="http://schemas.microsoft.com/office/drawing/2014/main" id="{5FE14762-513C-7108-85ED-8180E96FA0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88844" y="2244890"/>
            <a:ext cx="1721832" cy="1065995"/>
          </a:xfrm>
          <a:prstGeom prst="rect">
            <a:avLst/>
          </a:prstGeom>
        </p:spPr>
      </p:pic>
      <p:grpSp>
        <p:nvGrpSpPr>
          <p:cNvPr id="143" name="グループ化 142">
            <a:extLst>
              <a:ext uri="{FF2B5EF4-FFF2-40B4-BE49-F238E27FC236}">
                <a16:creationId xmlns:a16="http://schemas.microsoft.com/office/drawing/2014/main" id="{CD9B77CC-01AC-FCAB-110B-E72396294CFD}"/>
              </a:ext>
            </a:extLst>
          </p:cNvPr>
          <p:cNvGrpSpPr/>
          <p:nvPr/>
        </p:nvGrpSpPr>
        <p:grpSpPr>
          <a:xfrm>
            <a:off x="7551157" y="2088974"/>
            <a:ext cx="1087009" cy="1252540"/>
            <a:chOff x="9282308" y="44805"/>
            <a:chExt cx="1284570" cy="1480186"/>
          </a:xfrm>
        </p:grpSpPr>
        <p:sp>
          <p:nvSpPr>
            <p:cNvPr id="144" name="正方形/長方形 143">
              <a:extLst>
                <a:ext uri="{FF2B5EF4-FFF2-40B4-BE49-F238E27FC236}">
                  <a16:creationId xmlns:a16="http://schemas.microsoft.com/office/drawing/2014/main" id="{8B97B956-3431-4B6F-D778-0145C27285C1}"/>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5" name="グループ化 144">
              <a:extLst>
                <a:ext uri="{FF2B5EF4-FFF2-40B4-BE49-F238E27FC236}">
                  <a16:creationId xmlns:a16="http://schemas.microsoft.com/office/drawing/2014/main" id="{DFC93965-18B4-93B7-F104-51A252FB1327}"/>
                </a:ext>
              </a:extLst>
            </p:cNvPr>
            <p:cNvGrpSpPr/>
            <p:nvPr/>
          </p:nvGrpSpPr>
          <p:grpSpPr>
            <a:xfrm>
              <a:off x="9282308" y="44805"/>
              <a:ext cx="1284570" cy="1480186"/>
              <a:chOff x="2429554" y="1778732"/>
              <a:chExt cx="3405100" cy="3416044"/>
            </a:xfrm>
          </p:grpSpPr>
          <p:grpSp>
            <p:nvGrpSpPr>
              <p:cNvPr id="146" name="グループ化 145">
                <a:extLst>
                  <a:ext uri="{FF2B5EF4-FFF2-40B4-BE49-F238E27FC236}">
                    <a16:creationId xmlns:a16="http://schemas.microsoft.com/office/drawing/2014/main" id="{72C904EE-004D-FFEC-EAA8-FD0141068AD0}"/>
                  </a:ext>
                </a:extLst>
              </p:cNvPr>
              <p:cNvGrpSpPr/>
              <p:nvPr/>
            </p:nvGrpSpPr>
            <p:grpSpPr>
              <a:xfrm>
                <a:off x="2429554" y="1778732"/>
                <a:ext cx="3405100" cy="3416044"/>
                <a:chOff x="10036884" y="2478802"/>
                <a:chExt cx="1622460" cy="1932935"/>
              </a:xfrm>
            </p:grpSpPr>
            <p:pic>
              <p:nvPicPr>
                <p:cNvPr id="148" name="Twitter_Device_Mobile_Floating_Update.png" descr="Twitter_Device_Mobile_Floating_Update.png">
                  <a:extLst>
                    <a:ext uri="{FF2B5EF4-FFF2-40B4-BE49-F238E27FC236}">
                      <a16:creationId xmlns:a16="http://schemas.microsoft.com/office/drawing/2014/main" id="{6053318E-1D81-E411-C987-F70875E6CA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149" name="図 148">
                  <a:extLst>
                    <a:ext uri="{FF2B5EF4-FFF2-40B4-BE49-F238E27FC236}">
                      <a16:creationId xmlns:a16="http://schemas.microsoft.com/office/drawing/2014/main" id="{7774DA18-5C26-B16F-DD37-D2F575F08C1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47" name="図 146">
                <a:extLst>
                  <a:ext uri="{FF2B5EF4-FFF2-40B4-BE49-F238E27FC236}">
                    <a16:creationId xmlns:a16="http://schemas.microsoft.com/office/drawing/2014/main" id="{02F9E8F3-218F-412B-213D-89D206C30AB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grpSp>
        <p:nvGrpSpPr>
          <p:cNvPr id="150" name="グループ化 149">
            <a:extLst>
              <a:ext uri="{FF2B5EF4-FFF2-40B4-BE49-F238E27FC236}">
                <a16:creationId xmlns:a16="http://schemas.microsoft.com/office/drawing/2014/main" id="{802D4E51-5F12-0367-370A-F5D22521DC21}"/>
              </a:ext>
            </a:extLst>
          </p:cNvPr>
          <p:cNvGrpSpPr/>
          <p:nvPr/>
        </p:nvGrpSpPr>
        <p:grpSpPr>
          <a:xfrm>
            <a:off x="7058942" y="3523522"/>
            <a:ext cx="1087009" cy="1252540"/>
            <a:chOff x="9282308" y="44805"/>
            <a:chExt cx="1284570" cy="1480186"/>
          </a:xfrm>
        </p:grpSpPr>
        <p:sp>
          <p:nvSpPr>
            <p:cNvPr id="151" name="正方形/長方形 150">
              <a:extLst>
                <a:ext uri="{FF2B5EF4-FFF2-40B4-BE49-F238E27FC236}">
                  <a16:creationId xmlns:a16="http://schemas.microsoft.com/office/drawing/2014/main" id="{DD1523F4-139C-AE6E-DBE3-30D72684CDB6}"/>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2" name="グループ化 151">
              <a:extLst>
                <a:ext uri="{FF2B5EF4-FFF2-40B4-BE49-F238E27FC236}">
                  <a16:creationId xmlns:a16="http://schemas.microsoft.com/office/drawing/2014/main" id="{4F543487-3965-3C53-8EDE-985E2AFBC262}"/>
                </a:ext>
              </a:extLst>
            </p:cNvPr>
            <p:cNvGrpSpPr/>
            <p:nvPr/>
          </p:nvGrpSpPr>
          <p:grpSpPr>
            <a:xfrm>
              <a:off x="9282308" y="44805"/>
              <a:ext cx="1284570" cy="1480186"/>
              <a:chOff x="2429554" y="1778732"/>
              <a:chExt cx="3405100" cy="3416044"/>
            </a:xfrm>
          </p:grpSpPr>
          <p:grpSp>
            <p:nvGrpSpPr>
              <p:cNvPr id="153" name="グループ化 152">
                <a:extLst>
                  <a:ext uri="{FF2B5EF4-FFF2-40B4-BE49-F238E27FC236}">
                    <a16:creationId xmlns:a16="http://schemas.microsoft.com/office/drawing/2014/main" id="{05D88B4B-F3B1-33DF-431C-A92CF3FA4F8D}"/>
                  </a:ext>
                </a:extLst>
              </p:cNvPr>
              <p:cNvGrpSpPr/>
              <p:nvPr/>
            </p:nvGrpSpPr>
            <p:grpSpPr>
              <a:xfrm>
                <a:off x="2429554" y="1778732"/>
                <a:ext cx="3405100" cy="3416044"/>
                <a:chOff x="10036884" y="2478802"/>
                <a:chExt cx="1622460" cy="1932935"/>
              </a:xfrm>
            </p:grpSpPr>
            <p:pic>
              <p:nvPicPr>
                <p:cNvPr id="155" name="Twitter_Device_Mobile_Floating_Update.png" descr="Twitter_Device_Mobile_Floating_Update.png">
                  <a:extLst>
                    <a:ext uri="{FF2B5EF4-FFF2-40B4-BE49-F238E27FC236}">
                      <a16:creationId xmlns:a16="http://schemas.microsoft.com/office/drawing/2014/main" id="{6EE7DDD6-6048-3702-3F5F-204E1CB9BE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156" name="図 155">
                  <a:extLst>
                    <a:ext uri="{FF2B5EF4-FFF2-40B4-BE49-F238E27FC236}">
                      <a16:creationId xmlns:a16="http://schemas.microsoft.com/office/drawing/2014/main" id="{932A7860-488D-961E-FEAB-1571FCFA05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54" name="図 153">
                <a:extLst>
                  <a:ext uri="{FF2B5EF4-FFF2-40B4-BE49-F238E27FC236}">
                    <a16:creationId xmlns:a16="http://schemas.microsoft.com/office/drawing/2014/main" id="{7B1863E4-25F8-EFB9-14F1-F41974DD841D}"/>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cxnSp>
        <p:nvCxnSpPr>
          <p:cNvPr id="157" name="直線コネクタ 156">
            <a:extLst>
              <a:ext uri="{FF2B5EF4-FFF2-40B4-BE49-F238E27FC236}">
                <a16:creationId xmlns:a16="http://schemas.microsoft.com/office/drawing/2014/main" id="{B5BC25FF-7A0B-11E3-9637-786BD437A3A7}"/>
              </a:ext>
            </a:extLst>
          </p:cNvPr>
          <p:cNvCxnSpPr>
            <a:cxnSpLocks/>
          </p:cNvCxnSpPr>
          <p:nvPr/>
        </p:nvCxnSpPr>
        <p:spPr>
          <a:xfrm>
            <a:off x="5784887" y="3507185"/>
            <a:ext cx="2767829"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220D671C-71DF-5805-9305-417AEB46ECB0}"/>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159" name="テキスト ボックス 158">
            <a:extLst>
              <a:ext uri="{FF2B5EF4-FFF2-40B4-BE49-F238E27FC236}">
                <a16:creationId xmlns:a16="http://schemas.microsoft.com/office/drawing/2014/main" id="{6ADA25EF-00CC-D201-DAAA-F816DE9BD6D1}"/>
              </a:ext>
            </a:extLst>
          </p:cNvPr>
          <p:cNvSpPr txBox="1"/>
          <p:nvPr/>
        </p:nvSpPr>
        <p:spPr>
          <a:xfrm>
            <a:off x="7274039" y="3260234"/>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160" name="テキスト ボックス 159">
            <a:extLst>
              <a:ext uri="{FF2B5EF4-FFF2-40B4-BE49-F238E27FC236}">
                <a16:creationId xmlns:a16="http://schemas.microsoft.com/office/drawing/2014/main" id="{07491B72-E6AC-6123-55E5-70AE39E02237}"/>
              </a:ext>
            </a:extLst>
          </p:cNvPr>
          <p:cNvSpPr txBox="1"/>
          <p:nvPr/>
        </p:nvSpPr>
        <p:spPr>
          <a:xfrm>
            <a:off x="6813769" y="4739957"/>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30,000PV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grpSp>
        <p:nvGrpSpPr>
          <p:cNvPr id="161" name="グループ化 160">
            <a:extLst>
              <a:ext uri="{FF2B5EF4-FFF2-40B4-BE49-F238E27FC236}">
                <a16:creationId xmlns:a16="http://schemas.microsoft.com/office/drawing/2014/main" id="{26D46116-7877-3583-F56F-EA1FDAB379D5}"/>
              </a:ext>
            </a:extLst>
          </p:cNvPr>
          <p:cNvGrpSpPr/>
          <p:nvPr/>
        </p:nvGrpSpPr>
        <p:grpSpPr>
          <a:xfrm>
            <a:off x="5842211" y="3923658"/>
            <a:ext cx="1522320" cy="553957"/>
            <a:chOff x="7911695" y="2943202"/>
            <a:chExt cx="869616" cy="695267"/>
          </a:xfrm>
        </p:grpSpPr>
        <p:sp>
          <p:nvSpPr>
            <p:cNvPr id="162" name="楕円 83">
              <a:extLst>
                <a:ext uri="{FF2B5EF4-FFF2-40B4-BE49-F238E27FC236}">
                  <a16:creationId xmlns:a16="http://schemas.microsoft.com/office/drawing/2014/main" id="{586C6D40-2C37-8E58-253E-98761138D304}"/>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63" name="テキスト ボックス 162">
              <a:extLst>
                <a:ext uri="{FF2B5EF4-FFF2-40B4-BE49-F238E27FC236}">
                  <a16:creationId xmlns:a16="http://schemas.microsoft.com/office/drawing/2014/main" id="{41311AA9-7D1A-4A18-98E9-055387AAFFA3}"/>
                </a:ext>
              </a:extLst>
            </p:cNvPr>
            <p:cNvSpPr txBox="1"/>
            <p:nvPr/>
          </p:nvSpPr>
          <p:spPr>
            <a:xfrm>
              <a:off x="7931698" y="2968446"/>
              <a:ext cx="849613"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オリジナル</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64" name="グループ化 163">
            <a:extLst>
              <a:ext uri="{FF2B5EF4-FFF2-40B4-BE49-F238E27FC236}">
                <a16:creationId xmlns:a16="http://schemas.microsoft.com/office/drawing/2014/main" id="{6E3168C9-5CFA-08D1-D6D5-CAC93F1F77E4}"/>
              </a:ext>
            </a:extLst>
          </p:cNvPr>
          <p:cNvGrpSpPr/>
          <p:nvPr/>
        </p:nvGrpSpPr>
        <p:grpSpPr>
          <a:xfrm>
            <a:off x="5852687" y="2903822"/>
            <a:ext cx="1545278" cy="553957"/>
            <a:chOff x="7911695" y="2943202"/>
            <a:chExt cx="869616" cy="695267"/>
          </a:xfrm>
        </p:grpSpPr>
        <p:sp>
          <p:nvSpPr>
            <p:cNvPr id="165" name="楕円 83">
              <a:extLst>
                <a:ext uri="{FF2B5EF4-FFF2-40B4-BE49-F238E27FC236}">
                  <a16:creationId xmlns:a16="http://schemas.microsoft.com/office/drawing/2014/main" id="{7B9FF9A1-4AB2-332B-9388-0851AB57106C}"/>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66" name="テキスト ボックス 165">
              <a:extLst>
                <a:ext uri="{FF2B5EF4-FFF2-40B4-BE49-F238E27FC236}">
                  <a16:creationId xmlns:a16="http://schemas.microsoft.com/office/drawing/2014/main" id="{DD286FE1-3E43-8E96-2AC7-07767720436D}"/>
                </a:ext>
              </a:extLst>
            </p:cNvPr>
            <p:cNvSpPr txBox="1"/>
            <p:nvPr/>
          </p:nvSpPr>
          <p:spPr>
            <a:xfrm>
              <a:off x="7931698" y="2968446"/>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雑誌 </a:t>
              </a:r>
              <a:r>
                <a:rPr lang="en-US" altLang="ja-JP" sz="1400" b="1" dirty="0">
                  <a:solidFill>
                    <a:schemeClr val="bg1"/>
                  </a:solidFill>
                  <a:latin typeface="Meiryo UI" panose="020B0604030504040204" pitchFamily="34" charset="-128"/>
                  <a:ea typeface="Meiryo UI" panose="020B0604030504040204" pitchFamily="34" charset="-128"/>
                </a:rPr>
                <a:t>4C2P</a:t>
              </a: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167" name="グループ化 166">
            <a:extLst>
              <a:ext uri="{FF2B5EF4-FFF2-40B4-BE49-F238E27FC236}">
                <a16:creationId xmlns:a16="http://schemas.microsoft.com/office/drawing/2014/main" id="{6889B8C5-56AE-D01F-A058-1230BB1E3DBC}"/>
              </a:ext>
            </a:extLst>
          </p:cNvPr>
          <p:cNvGrpSpPr/>
          <p:nvPr/>
        </p:nvGrpSpPr>
        <p:grpSpPr>
          <a:xfrm>
            <a:off x="7413865" y="2502486"/>
            <a:ext cx="1294022" cy="553957"/>
            <a:chOff x="7901820" y="2943202"/>
            <a:chExt cx="728220" cy="695267"/>
          </a:xfrm>
        </p:grpSpPr>
        <p:sp>
          <p:nvSpPr>
            <p:cNvPr id="168" name="楕円 83">
              <a:extLst>
                <a:ext uri="{FF2B5EF4-FFF2-40B4-BE49-F238E27FC236}">
                  <a16:creationId xmlns:a16="http://schemas.microsoft.com/office/drawing/2014/main" id="{A7F304EA-D00F-9281-3B0C-3682162E5DE5}"/>
                </a:ext>
              </a:extLst>
            </p:cNvPr>
            <p:cNvSpPr/>
            <p:nvPr/>
          </p:nvSpPr>
          <p:spPr>
            <a:xfrm>
              <a:off x="7901820" y="2943202"/>
              <a:ext cx="728220"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69" name="テキスト ボックス 168">
              <a:extLst>
                <a:ext uri="{FF2B5EF4-FFF2-40B4-BE49-F238E27FC236}">
                  <a16:creationId xmlns:a16="http://schemas.microsoft.com/office/drawing/2014/main" id="{09741545-B549-6614-C903-1BB46A7391BF}"/>
                </a:ext>
              </a:extLst>
            </p:cNvPr>
            <p:cNvSpPr txBox="1"/>
            <p:nvPr/>
          </p:nvSpPr>
          <p:spPr>
            <a:xfrm>
              <a:off x="7931699" y="2968446"/>
              <a:ext cx="672687"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本誌転載</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170" name="グループ化 169">
            <a:extLst>
              <a:ext uri="{FF2B5EF4-FFF2-40B4-BE49-F238E27FC236}">
                <a16:creationId xmlns:a16="http://schemas.microsoft.com/office/drawing/2014/main" id="{2CB35238-D99D-B556-3A68-F1B3D080C8D0}"/>
              </a:ext>
            </a:extLst>
          </p:cNvPr>
          <p:cNvGrpSpPr/>
          <p:nvPr/>
        </p:nvGrpSpPr>
        <p:grpSpPr>
          <a:xfrm>
            <a:off x="5384605" y="2188757"/>
            <a:ext cx="369332" cy="389981"/>
            <a:chOff x="9291375" y="2395879"/>
            <a:chExt cx="369332" cy="389981"/>
          </a:xfrm>
        </p:grpSpPr>
        <p:sp>
          <p:nvSpPr>
            <p:cNvPr id="171" name="円/楕円 170">
              <a:extLst>
                <a:ext uri="{FF2B5EF4-FFF2-40B4-BE49-F238E27FC236}">
                  <a16:creationId xmlns:a16="http://schemas.microsoft.com/office/drawing/2014/main" id="{E9FB3350-6D2A-CBB6-6183-D876CD7A18CC}"/>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テキスト ボックス 171">
              <a:extLst>
                <a:ext uri="{FF2B5EF4-FFF2-40B4-BE49-F238E27FC236}">
                  <a16:creationId xmlns:a16="http://schemas.microsoft.com/office/drawing/2014/main" id="{A8EC1821-3BAA-E695-FA1A-BA3D5C148EE1}"/>
                </a:ext>
              </a:extLst>
            </p:cNvPr>
            <p:cNvSpPr txBox="1"/>
            <p:nvPr/>
          </p:nvSpPr>
          <p:spPr>
            <a:xfrm>
              <a:off x="9295188" y="2395879"/>
              <a:ext cx="356188"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A</a:t>
              </a:r>
              <a:endParaRPr kumimoji="1" lang="ja-JP" altLang="en-US" b="1">
                <a:solidFill>
                  <a:schemeClr val="bg1"/>
                </a:solidFill>
                <a:latin typeface="Meiryo UI" panose="020B0604030504040204" pitchFamily="34" charset="-128"/>
                <a:ea typeface="Meiryo UI" panose="020B0604030504040204" pitchFamily="34" charset="-128"/>
              </a:endParaRPr>
            </a:p>
          </p:txBody>
        </p:sp>
      </p:grpSp>
      <p:grpSp>
        <p:nvGrpSpPr>
          <p:cNvPr id="173" name="グループ化 172">
            <a:extLst>
              <a:ext uri="{FF2B5EF4-FFF2-40B4-BE49-F238E27FC236}">
                <a16:creationId xmlns:a16="http://schemas.microsoft.com/office/drawing/2014/main" id="{23F6C446-1EE2-2F18-6712-08847C830F74}"/>
              </a:ext>
            </a:extLst>
          </p:cNvPr>
          <p:cNvGrpSpPr/>
          <p:nvPr/>
        </p:nvGrpSpPr>
        <p:grpSpPr>
          <a:xfrm>
            <a:off x="5387364" y="3678765"/>
            <a:ext cx="369332" cy="380650"/>
            <a:chOff x="9291375" y="2405210"/>
            <a:chExt cx="369332" cy="380650"/>
          </a:xfrm>
        </p:grpSpPr>
        <p:sp>
          <p:nvSpPr>
            <p:cNvPr id="174" name="円/楕円 173">
              <a:extLst>
                <a:ext uri="{FF2B5EF4-FFF2-40B4-BE49-F238E27FC236}">
                  <a16:creationId xmlns:a16="http://schemas.microsoft.com/office/drawing/2014/main" id="{EB1EFC9B-C05D-E642-624A-4ED8965AE3B3}"/>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テキスト ボックス 174">
              <a:extLst>
                <a:ext uri="{FF2B5EF4-FFF2-40B4-BE49-F238E27FC236}">
                  <a16:creationId xmlns:a16="http://schemas.microsoft.com/office/drawing/2014/main" id="{D305E86A-D5AC-F33B-46A9-32E22C18C936}"/>
                </a:ext>
              </a:extLst>
            </p:cNvPr>
            <p:cNvSpPr txBox="1"/>
            <p:nvPr/>
          </p:nvSpPr>
          <p:spPr>
            <a:xfrm>
              <a:off x="9306122" y="2405210"/>
              <a:ext cx="352982"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B</a:t>
              </a:r>
              <a:endParaRPr kumimoji="1" lang="ja-JP" altLang="en-US" b="1">
                <a:solidFill>
                  <a:schemeClr val="bg1"/>
                </a:solidFill>
                <a:latin typeface="Meiryo UI" panose="020B0604030504040204" pitchFamily="34" charset="-128"/>
                <a:ea typeface="Meiryo UI" panose="020B0604030504040204" pitchFamily="34" charset="-128"/>
              </a:endParaRPr>
            </a:p>
          </p:txBody>
        </p:sp>
      </p:grpSp>
      <p:sp>
        <p:nvSpPr>
          <p:cNvPr id="4" name="正方形/長方形 3">
            <a:extLst>
              <a:ext uri="{FF2B5EF4-FFF2-40B4-BE49-F238E27FC236}">
                <a16:creationId xmlns:a16="http://schemas.microsoft.com/office/drawing/2014/main" id="{FC8BA4D8-102D-C2EA-F46D-BEF4F859F60B}"/>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B7E7FA1-FDB0-84F6-62E0-165D974035AD}"/>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D08649A-41CE-FEA0-BD77-796D56EEEB12}"/>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pic>
        <p:nvPicPr>
          <p:cNvPr id="9" name="Picture 2" descr="ウクレレ演奏">
            <a:extLst>
              <a:ext uri="{FF2B5EF4-FFF2-40B4-BE49-F238E27FC236}">
                <a16:creationId xmlns:a16="http://schemas.microsoft.com/office/drawing/2014/main" id="{1842EC1F-FD2A-0B69-3692-B032567D6E0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08" t="1472" r="39336" b="35554"/>
          <a:stretch/>
        </p:blipFill>
        <p:spPr bwMode="auto">
          <a:xfrm>
            <a:off x="2903048" y="2389621"/>
            <a:ext cx="1374748" cy="961467"/>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グループ化 136">
            <a:extLst>
              <a:ext uri="{FF2B5EF4-FFF2-40B4-BE49-F238E27FC236}">
                <a16:creationId xmlns:a16="http://schemas.microsoft.com/office/drawing/2014/main" id="{406F9447-249A-C323-C763-87025C6B3A35}"/>
              </a:ext>
            </a:extLst>
          </p:cNvPr>
          <p:cNvGrpSpPr/>
          <p:nvPr/>
        </p:nvGrpSpPr>
        <p:grpSpPr>
          <a:xfrm>
            <a:off x="2967859" y="2068933"/>
            <a:ext cx="1197450" cy="413154"/>
            <a:chOff x="7823436" y="2923752"/>
            <a:chExt cx="1502915" cy="518548"/>
          </a:xfrm>
        </p:grpSpPr>
        <p:sp>
          <p:nvSpPr>
            <p:cNvPr id="138" name="楕円 83">
              <a:extLst>
                <a:ext uri="{FF2B5EF4-FFF2-40B4-BE49-F238E27FC236}">
                  <a16:creationId xmlns:a16="http://schemas.microsoft.com/office/drawing/2014/main" id="{4D865BE5-0588-F201-E750-9B8539E423A5}"/>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39" name="テキスト ボックス 138">
              <a:extLst>
                <a:ext uri="{FF2B5EF4-FFF2-40B4-BE49-F238E27FC236}">
                  <a16:creationId xmlns:a16="http://schemas.microsoft.com/office/drawing/2014/main" id="{862EEA74-BD6A-69B3-D3C6-60B7557D3F0D}"/>
                </a:ext>
              </a:extLst>
            </p:cNvPr>
            <p:cNvSpPr txBox="1"/>
            <p:nvPr/>
          </p:nvSpPr>
          <p:spPr>
            <a:xfrm>
              <a:off x="7865516" y="2985592"/>
              <a:ext cx="1422957" cy="328346"/>
            </a:xfrm>
            <a:prstGeom prst="rect">
              <a:avLst/>
            </a:prstGeom>
            <a:noFill/>
            <a:ln>
              <a:noFill/>
            </a:ln>
          </p:spPr>
          <p:txBody>
            <a:bodyPr wrap="square" rtlCol="0">
              <a:spAutoFit/>
            </a:bodyPr>
            <a:lstStyle/>
            <a:p>
              <a:pPr algn="ctr"/>
              <a:r>
                <a:rPr lang="en-US" altLang="ja-JP" sz="1100" b="1" dirty="0">
                  <a:solidFill>
                    <a:schemeClr val="bg1"/>
                  </a:solidFill>
                  <a:latin typeface="Meiryo UI" panose="020B0604030504040204" pitchFamily="34" charset="-128"/>
                  <a:ea typeface="Meiryo UI" panose="020B0604030504040204" pitchFamily="34" charset="-128"/>
                </a:rPr>
                <a:t>BE-PAL</a:t>
              </a:r>
              <a:r>
                <a:rPr lang="ja-JP" altLang="en-US" sz="1100" b="1" dirty="0">
                  <a:solidFill>
                    <a:schemeClr val="bg1"/>
                  </a:solidFill>
                  <a:latin typeface="Meiryo UI" panose="020B0604030504040204" pitchFamily="34" charset="-128"/>
                  <a:ea typeface="Meiryo UI" panose="020B0604030504040204" pitchFamily="34" charset="-128"/>
                </a:rPr>
                <a:t>ブース</a:t>
              </a:r>
              <a:endParaRPr lang="en-US" altLang="ja-JP" sz="1100" b="1" dirty="0">
                <a:solidFill>
                  <a:schemeClr val="bg1"/>
                </a:solidFill>
                <a:latin typeface="Meiryo UI" panose="020B0604030504040204" pitchFamily="34" charset="-128"/>
                <a:ea typeface="Meiryo UI" panose="020B0604030504040204" pitchFamily="34" charset="-128"/>
              </a:endParaRPr>
            </a:p>
          </p:txBody>
        </p:sp>
      </p:grpSp>
    </p:spTree>
    <p:extLst>
      <p:ext uri="{BB962C8B-B14F-4D97-AF65-F5344CB8AC3E}">
        <p14:creationId xmlns:p14="http://schemas.microsoft.com/office/powerpoint/2010/main" val="4079484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C83DC7-93D0-1DB1-162E-9F171C75D8EB}"/>
              </a:ext>
            </a:extLst>
          </p:cNvPr>
          <p:cNvSpPr txBox="1"/>
          <p:nvPr/>
        </p:nvSpPr>
        <p:spPr>
          <a:xfrm>
            <a:off x="5394057" y="3567725"/>
            <a:ext cx="3845925" cy="992579"/>
          </a:xfrm>
          <a:prstGeom prst="rect">
            <a:avLst/>
          </a:prstGeom>
          <a:noFill/>
        </p:spPr>
        <p:txBody>
          <a:bodyPr wrap="none" rtlCol="0">
            <a:spAutoFit/>
          </a:bodyPr>
          <a:lstStyle/>
          <a:p>
            <a:r>
              <a:rPr kumimoji="1" lang="ja-JP" altLang="en-US" sz="1600" b="1" dirty="0">
                <a:latin typeface="Meiryo UI" panose="020B0604030504040204" pitchFamily="34" charset="-128"/>
                <a:ea typeface="Meiryo UI" panose="020B0604030504040204" pitchFamily="34" charset="-128"/>
              </a:rPr>
              <a:t>■ワークショップ</a:t>
            </a:r>
            <a:r>
              <a:rPr kumimoji="1" lang="ja-JP" altLang="en-US" sz="1600" b="1">
                <a:latin typeface="Meiryo UI" panose="020B0604030504040204" pitchFamily="34" charset="-128"/>
                <a:ea typeface="Meiryo UI" panose="020B0604030504040204" pitchFamily="34" charset="-128"/>
              </a:rPr>
              <a:t>協賛エリア</a:t>
            </a:r>
            <a:r>
              <a:rPr kumimoji="1" lang="en-US" altLang="ja-JP" sz="1600" b="1" dirty="0">
                <a:latin typeface="Meiryo UI" panose="020B0604030504040204" pitchFamily="34" charset="-128"/>
                <a:ea typeface="Meiryo UI" panose="020B0604030504040204" pitchFamily="34" charset="-128"/>
              </a:rPr>
              <a:t> – </a:t>
            </a:r>
            <a:r>
              <a:rPr kumimoji="1" lang="ja-JP" altLang="en-US" sz="1600" b="1">
                <a:solidFill>
                  <a:srgbClr val="F98C00"/>
                </a:solidFill>
                <a:latin typeface="Meiryo UI" panose="020B0604030504040204" pitchFamily="34" charset="-128"/>
                <a:ea typeface="Meiryo UI" panose="020B0604030504040204" pitchFamily="34" charset="-128"/>
              </a:rPr>
              <a:t>フリーサイト</a:t>
            </a:r>
            <a:r>
              <a:rPr kumimoji="1" lang="en-US" altLang="ja-JP" sz="1600" b="1" dirty="0">
                <a:solidFill>
                  <a:srgbClr val="F98C00"/>
                </a:solidFill>
                <a:latin typeface="Meiryo UI" panose="020B0604030504040204" pitchFamily="34" charset="-128"/>
                <a:ea typeface="Meiryo UI" panose="020B0604030504040204" pitchFamily="34" charset="-128"/>
              </a:rPr>
              <a:t>G</a:t>
            </a:r>
          </a:p>
          <a:p>
            <a:r>
              <a:rPr kumimoji="1" lang="ja-JP" altLang="en-US" sz="1600" dirty="0">
                <a:latin typeface="Meiryo UI" panose="020B0604030504040204" pitchFamily="34" charset="-128"/>
                <a:ea typeface="Meiryo UI" panose="020B0604030504040204" pitchFamily="34" charset="-128"/>
              </a:rPr>
              <a:t>・抽選（キャンプ参加者のみ）</a:t>
            </a:r>
            <a:endParaRPr kumimoji="1" lang="en-US" altLang="ja-JP" sz="1600" dirty="0">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・ワークショップ</a:t>
            </a:r>
            <a:r>
              <a:rPr kumimoji="1" lang="en-US" altLang="ja-JP" sz="1600" dirty="0">
                <a:latin typeface="Meiryo UI" panose="020B0604030504040204" pitchFamily="34" charset="-128"/>
                <a:ea typeface="Meiryo UI" panose="020B0604030504040204" pitchFamily="34" charset="-128"/>
              </a:rPr>
              <a:t>3</a:t>
            </a:r>
            <a:r>
              <a:rPr kumimoji="1" lang="ja-JP" altLang="en-US" sz="1600" dirty="0">
                <a:latin typeface="Meiryo UI" panose="020B0604030504040204" pitchFamily="34" charset="-128"/>
                <a:ea typeface="Meiryo UI" panose="020B0604030504040204" pitchFamily="34" charset="-128"/>
              </a:rPr>
              <a:t>回</a:t>
            </a:r>
            <a:endParaRPr kumimoji="1" lang="en-US" altLang="ja-JP" sz="1600" dirty="0">
              <a:latin typeface="Meiryo UI" panose="020B0604030504040204" pitchFamily="34" charset="-128"/>
              <a:ea typeface="Meiryo UI" panose="020B0604030504040204" pitchFamily="34" charset="-128"/>
            </a:endParaRPr>
          </a:p>
          <a:p>
            <a:r>
              <a:rPr kumimoji="1" lang="ja-JP" altLang="en-US" sz="1050" dirty="0">
                <a:latin typeface="Meiryo UI" panose="020B0604030504040204" pitchFamily="34" charset="-128"/>
                <a:ea typeface="Meiryo UI" panose="020B0604030504040204" pitchFamily="34" charset="-128"/>
              </a:rPr>
              <a:t>　</a:t>
            </a:r>
            <a:r>
              <a:rPr kumimoji="1" lang="en-US" altLang="ja-JP" sz="1050" dirty="0">
                <a:latin typeface="Meiryo UI" panose="020B0604030504040204" pitchFamily="34" charset="-128"/>
                <a:ea typeface="Meiryo UI" panose="020B0604030504040204" pitchFamily="34" charset="-128"/>
              </a:rPr>
              <a:t>※1</a:t>
            </a:r>
            <a:r>
              <a:rPr kumimoji="1" lang="ja-JP" altLang="en-US" sz="1050" dirty="0">
                <a:latin typeface="Meiryo UI" panose="020B0604030504040204" pitchFamily="34" charset="-128"/>
                <a:ea typeface="Meiryo UI" panose="020B0604030504040204" pitchFamily="34" charset="-128"/>
              </a:rPr>
              <a:t>回当たりの参加者は内容によって異なりますが、</a:t>
            </a:r>
            <a:r>
              <a:rPr kumimoji="1" lang="en-US" altLang="ja-JP" sz="1050" dirty="0">
                <a:latin typeface="Meiryo UI" panose="020B0604030504040204" pitchFamily="34" charset="-128"/>
                <a:ea typeface="Meiryo UI" panose="020B0604030504040204" pitchFamily="34" charset="-128"/>
              </a:rPr>
              <a:t>10~20</a:t>
            </a:r>
            <a:r>
              <a:rPr kumimoji="1" lang="ja-JP" altLang="en-US" sz="1050" dirty="0">
                <a:latin typeface="Meiryo UI" panose="020B0604030504040204" pitchFamily="34" charset="-128"/>
                <a:ea typeface="Meiryo UI" panose="020B0604030504040204" pitchFamily="34" charset="-128"/>
              </a:rPr>
              <a:t>名前後</a:t>
            </a:r>
            <a:endParaRPr kumimoji="1" lang="en-US" altLang="ja-JP" sz="16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19448DEA-73D4-64E8-CE6C-48CF175B3BB6}"/>
              </a:ext>
            </a:extLst>
          </p:cNvPr>
          <p:cNvSpPr txBox="1"/>
          <p:nvPr/>
        </p:nvSpPr>
        <p:spPr>
          <a:xfrm>
            <a:off x="4324341" y="4683738"/>
            <a:ext cx="4466003" cy="1785104"/>
          </a:xfrm>
          <a:prstGeom prst="rect">
            <a:avLst/>
          </a:prstGeom>
          <a:noFill/>
        </p:spPr>
        <p:txBody>
          <a:bodyPr wrap="square" rtlCol="0">
            <a:spAutoFit/>
          </a:bodyPr>
          <a:lstStyle/>
          <a:p>
            <a:r>
              <a:rPr kumimoji="1" lang="ja-JP" altLang="en-US" sz="1100" b="1" dirty="0">
                <a:latin typeface="Meiryo UI" panose="020B0604030504040204" pitchFamily="34" charset="-128"/>
                <a:ea typeface="Meiryo UI" panose="020B0604030504040204" pitchFamily="34" charset="-128"/>
              </a:rPr>
              <a:t>商品やサービスを活用したワークショップが実施可能です。</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ワークショップのプランは</a:t>
            </a:r>
            <a:r>
              <a:rPr kumimoji="1" lang="en-US" altLang="ja-JP" sz="1100" b="1" dirty="0">
                <a:latin typeface="Meiryo UI" panose="020B0604030504040204" pitchFamily="34" charset="-128"/>
                <a:ea typeface="Meiryo UI" panose="020B0604030504040204" pitchFamily="34" charset="-128"/>
              </a:rPr>
              <a:t>BE-PAL</a:t>
            </a:r>
            <a:r>
              <a:rPr kumimoji="1" lang="ja-JP" altLang="en-US" sz="1100" b="1" dirty="0">
                <a:latin typeface="Meiryo UI" panose="020B0604030504040204" pitchFamily="34" charset="-128"/>
                <a:ea typeface="Meiryo UI" panose="020B0604030504040204" pitchFamily="34" charset="-128"/>
              </a:rPr>
              <a:t>編集部よりご提案いたします。</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ワークショップには</a:t>
            </a:r>
            <a:r>
              <a:rPr kumimoji="1" lang="en-US" altLang="ja-JP" sz="1100" b="1" dirty="0">
                <a:latin typeface="Meiryo UI" panose="020B0604030504040204" pitchFamily="34" charset="-128"/>
                <a:ea typeface="Meiryo UI" panose="020B0604030504040204" pitchFamily="34" charset="-128"/>
              </a:rPr>
              <a:t>BE-PAL</a:t>
            </a:r>
            <a:r>
              <a:rPr kumimoji="1" lang="ja-JP" altLang="en-US" sz="1100" b="1" dirty="0">
                <a:latin typeface="Meiryo UI" panose="020B0604030504040204" pitchFamily="34" charset="-128"/>
                <a:ea typeface="Meiryo UI" panose="020B0604030504040204" pitchFamily="34" charset="-128"/>
              </a:rPr>
              <a:t>おなじみの連載陣を起用することも可能</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ですので、ご相談ください（別途料金が発生する場合もございます）</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ワークショップご協賛社様には、スノーピーク商品（タープ</a:t>
            </a:r>
            <a:r>
              <a:rPr kumimoji="1" lang="en-US" altLang="ja-JP" sz="1100" b="1" dirty="0">
                <a:latin typeface="Meiryo UI" panose="020B0604030504040204" pitchFamily="34" charset="-128"/>
                <a:ea typeface="Meiryo UI" panose="020B0604030504040204" pitchFamily="34" charset="-128"/>
              </a:rPr>
              <a:t>×1</a:t>
            </a:r>
            <a:r>
              <a:rPr kumimoji="1" lang="ja-JP" altLang="en-US" sz="1100" b="1" dirty="0">
                <a:latin typeface="Meiryo UI" panose="020B0604030504040204" pitchFamily="34" charset="-128"/>
                <a:ea typeface="Meiryo UI" panose="020B0604030504040204" pitchFamily="34" charset="-128"/>
              </a:rPr>
              <a:t>、</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テーブル</a:t>
            </a:r>
            <a:r>
              <a:rPr kumimoji="1" lang="en-US" altLang="ja-JP" sz="1100" b="1" dirty="0">
                <a:latin typeface="Meiryo UI" panose="020B0604030504040204" pitchFamily="34" charset="-128"/>
                <a:ea typeface="Meiryo UI" panose="020B0604030504040204" pitchFamily="34" charset="-128"/>
              </a:rPr>
              <a:t>×1</a:t>
            </a:r>
            <a:r>
              <a:rPr kumimoji="1" lang="ja-JP" altLang="en-US" sz="1100" b="1" dirty="0">
                <a:latin typeface="Meiryo UI" panose="020B0604030504040204" pitchFamily="34" charset="-128"/>
                <a:ea typeface="Meiryo UI" panose="020B0604030504040204" pitchFamily="34" charset="-128"/>
              </a:rPr>
              <a:t>、チェア</a:t>
            </a:r>
            <a:r>
              <a:rPr kumimoji="1" lang="en-US" altLang="ja-JP" sz="1100" b="1" dirty="0">
                <a:latin typeface="Meiryo UI" panose="020B0604030504040204" pitchFamily="34" charset="-128"/>
                <a:ea typeface="Meiryo UI" panose="020B0604030504040204" pitchFamily="34" charset="-128"/>
              </a:rPr>
              <a:t>×2</a:t>
            </a:r>
            <a:r>
              <a:rPr kumimoji="1" lang="ja-JP" altLang="en-US" sz="1100" b="1" dirty="0">
                <a:latin typeface="Meiryo UI" panose="020B0604030504040204" pitchFamily="34" charset="-128"/>
                <a:ea typeface="Meiryo UI" panose="020B0604030504040204" pitchFamily="34" charset="-128"/>
              </a:rPr>
              <a:t>脚）をお貸し出しいたします。</a:t>
            </a:r>
            <a:endParaRPr kumimoji="1" lang="en-US" altLang="ja-JP" sz="1100" b="1" dirty="0">
              <a:latin typeface="Meiryo UI" panose="020B0604030504040204" pitchFamily="34" charset="-128"/>
              <a:ea typeface="Meiryo UI" panose="020B0604030504040204" pitchFamily="34" charset="-128"/>
            </a:endParaRPr>
          </a:p>
          <a:p>
            <a:r>
              <a:rPr kumimoji="1" lang="en-US" altLang="ja-JP" sz="1100" b="1" dirty="0">
                <a:latin typeface="Meiryo UI" panose="020B0604030504040204" pitchFamily="34" charset="-128"/>
                <a:ea typeface="Meiryo UI" panose="020B0604030504040204" pitchFamily="34" charset="-128"/>
              </a:rPr>
              <a:t>※</a:t>
            </a:r>
            <a:r>
              <a:rPr kumimoji="1" lang="ja-JP" altLang="en-US" sz="1100" b="1" dirty="0">
                <a:latin typeface="Meiryo UI" panose="020B0604030504040204" pitchFamily="34" charset="-128"/>
                <a:ea typeface="Meiryo UI" panose="020B0604030504040204" pitchFamily="34" charset="-128"/>
              </a:rPr>
              <a:t>その他備品が必要な場合はご相談ください</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（別途料金が発生する場合もございます）</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dirty="0">
                <a:latin typeface="Meiryo UI" panose="020B0604030504040204" pitchFamily="34" charset="-128"/>
                <a:ea typeface="Meiryo UI" panose="020B0604030504040204" pitchFamily="34" charset="-128"/>
              </a:rPr>
              <a:t>また、多目的広場の</a:t>
            </a:r>
            <a:r>
              <a:rPr kumimoji="1" lang="en-US" altLang="ja-JP" sz="1100" b="1" dirty="0">
                <a:latin typeface="Meiryo UI" panose="020B0604030504040204" pitchFamily="34" charset="-128"/>
                <a:ea typeface="Meiryo UI" panose="020B0604030504040204" pitchFamily="34" charset="-128"/>
              </a:rPr>
              <a:t>BE-PAL</a:t>
            </a:r>
            <a:r>
              <a:rPr kumimoji="1" lang="ja-JP" altLang="en-US" sz="1100" b="1" dirty="0">
                <a:latin typeface="Meiryo UI" panose="020B0604030504040204" pitchFamily="34" charset="-128"/>
                <a:ea typeface="Meiryo UI" panose="020B0604030504040204" pitchFamily="34" charset="-128"/>
              </a:rPr>
              <a:t>ブースにて、商品のサンプリング（試食）やタッチ＆トライを実施することも可能です。</a:t>
            </a:r>
          </a:p>
        </p:txBody>
      </p:sp>
      <p:sp>
        <p:nvSpPr>
          <p:cNvPr id="4" name="テキスト ボックス 3">
            <a:extLst>
              <a:ext uri="{FF2B5EF4-FFF2-40B4-BE49-F238E27FC236}">
                <a16:creationId xmlns:a16="http://schemas.microsoft.com/office/drawing/2014/main" id="{F91F23F3-970E-FBED-08B1-BBCD6A42A597}"/>
              </a:ext>
            </a:extLst>
          </p:cNvPr>
          <p:cNvSpPr txBox="1"/>
          <p:nvPr/>
        </p:nvSpPr>
        <p:spPr>
          <a:xfrm>
            <a:off x="616736" y="226858"/>
            <a:ext cx="7230559" cy="584775"/>
          </a:xfrm>
          <a:prstGeom prst="rect">
            <a:avLst/>
          </a:prstGeom>
          <a:noFill/>
        </p:spPr>
        <p:txBody>
          <a:bodyPr wrap="square">
            <a:spAutoFit/>
          </a:bodyPr>
          <a:lstStyle/>
          <a:p>
            <a:r>
              <a:rPr kumimoji="1" lang="ja-JP" altLang="en-US" sz="3200" b="1" dirty="0">
                <a:latin typeface="Meiryo UI" panose="020B0604030504040204" pitchFamily="34" charset="-128"/>
                <a:ea typeface="Meiryo UI" panose="020B0604030504040204" pitchFamily="34" charset="-128"/>
              </a:rPr>
              <a:t>ご協賛エリア</a:t>
            </a:r>
            <a:r>
              <a:rPr kumimoji="1" lang="en-US" altLang="ja-JP" sz="3200" b="1" dirty="0">
                <a:latin typeface="Meiryo UI" panose="020B0604030504040204" pitchFamily="34" charset="-128"/>
                <a:ea typeface="Meiryo UI" panose="020B0604030504040204" pitchFamily="34" charset="-128"/>
              </a:rPr>
              <a:t>/</a:t>
            </a:r>
            <a:r>
              <a:rPr lang="ja-JP" altLang="en-US" sz="3200" b="1" dirty="0">
                <a:latin typeface="Meiryo UI" panose="020B0604030504040204" pitchFamily="34" charset="-128"/>
                <a:ea typeface="Meiryo UI" panose="020B0604030504040204" pitchFamily="34" charset="-128"/>
              </a:rPr>
              <a:t>ワークショップ協賛プラン　</a:t>
            </a:r>
            <a:endParaRPr lang="ja-JP" altLang="en-US" sz="3200" dirty="0">
              <a:latin typeface="Meiryo UI" panose="020B0604030504040204" pitchFamily="34" charset="-128"/>
              <a:ea typeface="Meiryo UI" panose="020B0604030504040204" pitchFamily="34" charset="-128"/>
            </a:endParaRPr>
          </a:p>
        </p:txBody>
      </p:sp>
      <p:pic>
        <p:nvPicPr>
          <p:cNvPr id="7" name="図 6">
            <a:extLst>
              <a:ext uri="{FF2B5EF4-FFF2-40B4-BE49-F238E27FC236}">
                <a16:creationId xmlns:a16="http://schemas.microsoft.com/office/drawing/2014/main" id="{813D2B8B-FF03-F2A6-392B-67CEFCCC9848}"/>
              </a:ext>
            </a:extLst>
          </p:cNvPr>
          <p:cNvPicPr>
            <a:picLocks noChangeAspect="1"/>
          </p:cNvPicPr>
          <p:nvPr/>
        </p:nvPicPr>
        <p:blipFill>
          <a:blip r:embed="rId2"/>
          <a:stretch>
            <a:fillRect/>
          </a:stretch>
        </p:blipFill>
        <p:spPr>
          <a:xfrm>
            <a:off x="251395" y="1125250"/>
            <a:ext cx="5253702" cy="3372846"/>
          </a:xfrm>
          <a:prstGeom prst="rect">
            <a:avLst/>
          </a:prstGeom>
        </p:spPr>
      </p:pic>
      <p:sp>
        <p:nvSpPr>
          <p:cNvPr id="8" name="テキスト ボックス 7">
            <a:extLst>
              <a:ext uri="{FF2B5EF4-FFF2-40B4-BE49-F238E27FC236}">
                <a16:creationId xmlns:a16="http://schemas.microsoft.com/office/drawing/2014/main" id="{BFEC4448-B8EB-1760-435E-8E720660FC7D}"/>
              </a:ext>
            </a:extLst>
          </p:cNvPr>
          <p:cNvSpPr txBox="1"/>
          <p:nvPr/>
        </p:nvSpPr>
        <p:spPr>
          <a:xfrm>
            <a:off x="3616784" y="3064499"/>
            <a:ext cx="1860401" cy="410514"/>
          </a:xfrm>
          <a:prstGeom prst="rect">
            <a:avLst/>
          </a:prstGeom>
          <a:solidFill>
            <a:srgbClr val="F9BD00"/>
          </a:solidFill>
          <a:ln>
            <a:noFill/>
          </a:ln>
        </p:spPr>
        <p:txBody>
          <a:bodyPr wrap="square" rtlCol="0">
            <a:spAutoFit/>
          </a:bodyPr>
          <a:lstStyle/>
          <a:p>
            <a:pPr algn="ctr"/>
            <a:r>
              <a:rPr kumimoji="1" lang="ja-JP" altLang="en-US" sz="1000" b="1" dirty="0"/>
              <a:t>＜フリーサイト</a:t>
            </a:r>
            <a:r>
              <a:rPr kumimoji="1" lang="en-US" altLang="ja-JP" sz="1000" b="1" dirty="0"/>
              <a:t>G</a:t>
            </a:r>
            <a:r>
              <a:rPr kumimoji="1" lang="ja-JP" altLang="en-US" sz="1000" b="1" dirty="0"/>
              <a:t>＞</a:t>
            </a:r>
            <a:endParaRPr kumimoji="1" lang="en-US" altLang="ja-JP" sz="1000" b="1" dirty="0"/>
          </a:p>
          <a:p>
            <a:pPr algn="ctr"/>
            <a:r>
              <a:rPr kumimoji="1" lang="ja-JP" altLang="en-US" sz="1000" b="1" dirty="0"/>
              <a:t>ワークショップご協賛エリア</a:t>
            </a:r>
          </a:p>
        </p:txBody>
      </p:sp>
      <p:cxnSp>
        <p:nvCxnSpPr>
          <p:cNvPr id="9" name="直線矢印コネクタ 8">
            <a:extLst>
              <a:ext uri="{FF2B5EF4-FFF2-40B4-BE49-F238E27FC236}">
                <a16:creationId xmlns:a16="http://schemas.microsoft.com/office/drawing/2014/main" id="{B104B57F-6335-B111-BE93-4DBB7D5BD2C9}"/>
              </a:ext>
            </a:extLst>
          </p:cNvPr>
          <p:cNvCxnSpPr>
            <a:cxnSpLocks/>
            <a:stCxn id="8" idx="0"/>
            <a:endCxn id="10" idx="4"/>
          </p:cNvCxnSpPr>
          <p:nvPr/>
        </p:nvCxnSpPr>
        <p:spPr>
          <a:xfrm flipV="1">
            <a:off x="4546985" y="2619348"/>
            <a:ext cx="54636" cy="445151"/>
          </a:xfrm>
          <a:prstGeom prst="straightConnector1">
            <a:avLst/>
          </a:prstGeom>
          <a:ln w="57150">
            <a:solidFill>
              <a:srgbClr val="F9BD00"/>
            </a:solidFill>
            <a:tailEnd type="triangle"/>
          </a:ln>
        </p:spPr>
        <p:style>
          <a:lnRef idx="2">
            <a:schemeClr val="accent1"/>
          </a:lnRef>
          <a:fillRef idx="0">
            <a:schemeClr val="accent1"/>
          </a:fillRef>
          <a:effectRef idx="1">
            <a:schemeClr val="accent1"/>
          </a:effectRef>
          <a:fontRef idx="minor">
            <a:schemeClr val="tx1"/>
          </a:fontRef>
        </p:style>
      </p:cxnSp>
      <p:sp>
        <p:nvSpPr>
          <p:cNvPr id="10" name="楕円 13">
            <a:extLst>
              <a:ext uri="{FF2B5EF4-FFF2-40B4-BE49-F238E27FC236}">
                <a16:creationId xmlns:a16="http://schemas.microsoft.com/office/drawing/2014/main" id="{811BD059-C9C2-17CE-C7C8-4B7047118EC4}"/>
              </a:ext>
            </a:extLst>
          </p:cNvPr>
          <p:cNvSpPr/>
          <p:nvPr/>
        </p:nvSpPr>
        <p:spPr>
          <a:xfrm>
            <a:off x="4324341" y="2040865"/>
            <a:ext cx="554559" cy="578483"/>
          </a:xfrm>
          <a:prstGeom prst="ellipse">
            <a:avLst/>
          </a:prstGeom>
          <a:noFill/>
          <a:ln w="5715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A7BF01B-6990-06A9-5FD1-F05A0A9BF941}"/>
              </a:ext>
            </a:extLst>
          </p:cNvPr>
          <p:cNvSpPr txBox="1"/>
          <p:nvPr/>
        </p:nvSpPr>
        <p:spPr>
          <a:xfrm>
            <a:off x="5394057" y="6469135"/>
            <a:ext cx="3643946" cy="307777"/>
          </a:xfrm>
          <a:prstGeom prst="rect">
            <a:avLst/>
          </a:prstGeom>
          <a:noFill/>
        </p:spPr>
        <p:txBody>
          <a:bodyPr wrap="none" rtlCol="0">
            <a:spAutoFit/>
          </a:bodyPr>
          <a:lstStyle/>
          <a:p>
            <a:r>
              <a:rPr kumimoji="1" lang="ja-JP" altLang="en-US" sz="1400" dirty="0">
                <a:solidFill>
                  <a:srgbClr val="FF0000"/>
                </a:solidFill>
                <a:latin typeface="Meiryo UI" panose="020B0604030504040204" pitchFamily="34" charset="-128"/>
                <a:ea typeface="Meiryo UI" panose="020B0604030504040204" pitchFamily="34" charset="-128"/>
              </a:rPr>
              <a:t>競合排除はございませんので、予めご了承ください</a:t>
            </a:r>
          </a:p>
        </p:txBody>
      </p:sp>
      <p:pic>
        <p:nvPicPr>
          <p:cNvPr id="12" name="図 11">
            <a:extLst>
              <a:ext uri="{FF2B5EF4-FFF2-40B4-BE49-F238E27FC236}">
                <a16:creationId xmlns:a16="http://schemas.microsoft.com/office/drawing/2014/main" id="{F7667FBD-ADD5-F123-785B-5477418F13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859" y="4714009"/>
            <a:ext cx="2864508" cy="1909014"/>
          </a:xfrm>
          <a:prstGeom prst="rect">
            <a:avLst/>
          </a:prstGeom>
        </p:spPr>
      </p:pic>
      <p:pic>
        <p:nvPicPr>
          <p:cNvPr id="13" name="図 12">
            <a:extLst>
              <a:ext uri="{FF2B5EF4-FFF2-40B4-BE49-F238E27FC236}">
                <a16:creationId xmlns:a16="http://schemas.microsoft.com/office/drawing/2014/main" id="{2A59DB0B-9D0A-2C53-03F4-44891DDFD1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9829" y="1350838"/>
            <a:ext cx="2811122" cy="1873436"/>
          </a:xfrm>
          <a:prstGeom prst="rect">
            <a:avLst/>
          </a:prstGeom>
        </p:spPr>
      </p:pic>
      <p:sp>
        <p:nvSpPr>
          <p:cNvPr id="14" name="テキスト ボックス 13">
            <a:extLst>
              <a:ext uri="{FF2B5EF4-FFF2-40B4-BE49-F238E27FC236}">
                <a16:creationId xmlns:a16="http://schemas.microsoft.com/office/drawing/2014/main" id="{B5C3913D-9EFB-78B5-B473-8A53EE077837}"/>
              </a:ext>
            </a:extLst>
          </p:cNvPr>
          <p:cNvSpPr txBox="1"/>
          <p:nvPr/>
        </p:nvSpPr>
        <p:spPr>
          <a:xfrm>
            <a:off x="7105390" y="322111"/>
            <a:ext cx="2245767" cy="430887"/>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開催時間</a:t>
            </a:r>
            <a:endParaRPr kumimoji="1" lang="en-US" altLang="ja-JP" sz="1100" b="1"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5</a:t>
            </a:r>
            <a:r>
              <a:rPr kumimoji="1" lang="ja-JP" altLang="en-US" sz="1100" b="1" dirty="0">
                <a:latin typeface="Meiryo UI" panose="020B0604030504040204" pitchFamily="50" charset="-128"/>
                <a:ea typeface="Meiryo UI" panose="020B0604030504040204" pitchFamily="50" charset="-128"/>
              </a:rPr>
              <a:t>月</a:t>
            </a:r>
            <a:r>
              <a:rPr kumimoji="1" lang="en-US" altLang="ja-JP" sz="1100" b="1" dirty="0">
                <a:latin typeface="Meiryo UI" panose="020B0604030504040204" pitchFamily="50" charset="-128"/>
                <a:ea typeface="Meiryo UI" panose="020B0604030504040204" pitchFamily="50" charset="-128"/>
              </a:rPr>
              <a:t>31</a:t>
            </a:r>
            <a:r>
              <a:rPr kumimoji="1" lang="ja-JP" altLang="en-US" sz="1100" b="1" dirty="0">
                <a:latin typeface="Meiryo UI" panose="020B0604030504040204" pitchFamily="50" charset="-128"/>
                <a:ea typeface="Meiryo UI" panose="020B0604030504040204" pitchFamily="50" charset="-128"/>
              </a:rPr>
              <a:t>日</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土</a:t>
            </a:r>
            <a:r>
              <a:rPr kumimoji="1" lang="en-US" altLang="ja-JP" sz="1100" b="1" dirty="0">
                <a:latin typeface="Meiryo UI" panose="020B0604030504040204" pitchFamily="50" charset="-128"/>
                <a:ea typeface="Meiryo UI" panose="020B0604030504040204" pitchFamily="50" charset="-128"/>
              </a:rPr>
              <a:t>)11:00~17:00</a:t>
            </a:r>
          </a:p>
        </p:txBody>
      </p:sp>
      <p:sp>
        <p:nvSpPr>
          <p:cNvPr id="15" name="正方形/長方形 14">
            <a:extLst>
              <a:ext uri="{FF2B5EF4-FFF2-40B4-BE49-F238E27FC236}">
                <a16:creationId xmlns:a16="http://schemas.microsoft.com/office/drawing/2014/main" id="{8BA6D70C-1E65-E9CF-096A-42F825EFA3F3}"/>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29EBD27-7E18-EA9A-18AA-A22DA3676E0B}"/>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9015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9C99976-ECBD-8516-2182-6FF8D567C16A}"/>
              </a:ext>
            </a:extLst>
          </p:cNvPr>
          <p:cNvSpPr>
            <a:spLocks noGrp="1"/>
          </p:cNvSpPr>
          <p:nvPr>
            <p:ph type="title" idx="4294967295"/>
          </p:nvPr>
        </p:nvSpPr>
        <p:spPr>
          <a:xfrm>
            <a:off x="665743" y="152981"/>
            <a:ext cx="7151316" cy="679903"/>
          </a:xfrm>
        </p:spPr>
        <p:txBody>
          <a:bodyPr>
            <a:normAutofit/>
          </a:bodyPr>
          <a:lstStyle/>
          <a:p>
            <a:r>
              <a:rPr lang="en-US" altLang="ja-JP" sz="3200" b="1" dirty="0">
                <a:latin typeface="Meiryo UI" panose="020B0604030504040204" pitchFamily="34" charset="-128"/>
                <a:ea typeface="Meiryo UI" panose="020B0604030504040204" pitchFamily="34" charset="-128"/>
              </a:rPr>
              <a:t>BAR</a:t>
            </a:r>
            <a:r>
              <a:rPr lang="ja-JP" altLang="en-US" sz="3200" b="1" dirty="0">
                <a:latin typeface="Meiryo UI" panose="020B0604030504040204" pitchFamily="34" charset="-128"/>
                <a:ea typeface="Meiryo UI" panose="020B0604030504040204" pitchFamily="34" charset="-128"/>
              </a:rPr>
              <a:t>協賛プラン　</a:t>
            </a:r>
            <a:r>
              <a:rPr lang="en-US" altLang="ja-JP" sz="2400" b="1" dirty="0">
                <a:solidFill>
                  <a:srgbClr val="FF0000"/>
                </a:solidFill>
                <a:latin typeface="Meiryo UI" panose="020B0604030504040204" pitchFamily="34" charset="-128"/>
                <a:ea typeface="Meiryo UI" panose="020B0604030504040204" pitchFamily="34" charset="-128"/>
              </a:rPr>
              <a:t>1</a:t>
            </a:r>
            <a:r>
              <a:rPr lang="ja-JP" altLang="en-US" sz="2400" b="1" dirty="0">
                <a:solidFill>
                  <a:srgbClr val="FF0000"/>
                </a:solidFill>
                <a:latin typeface="Meiryo UI" panose="020B0604030504040204" pitchFamily="34" charset="-128"/>
                <a:ea typeface="Meiryo UI" panose="020B0604030504040204" pitchFamily="34" charset="-128"/>
              </a:rPr>
              <a:t>社限定</a:t>
            </a:r>
            <a:endParaRPr kumimoji="1" lang="ja-JP" altLang="en-US" sz="3200" b="1" dirty="0">
              <a:solidFill>
                <a:srgbClr val="FF0000"/>
              </a:solidFill>
              <a:latin typeface="Meiryo UI" panose="020B0604030504040204" pitchFamily="34" charset="-128"/>
              <a:ea typeface="Meiryo UI" panose="020B0604030504040204" pitchFamily="34" charset="-128"/>
            </a:endParaRPr>
          </a:p>
        </p:txBody>
      </p:sp>
      <p:sp>
        <p:nvSpPr>
          <p:cNvPr id="70" name="テキスト ボックス 69">
            <a:extLst>
              <a:ext uri="{FF2B5EF4-FFF2-40B4-BE49-F238E27FC236}">
                <a16:creationId xmlns:a16="http://schemas.microsoft.com/office/drawing/2014/main" id="{626B2B73-48AF-E013-8D0E-EA87747245A0}"/>
              </a:ext>
            </a:extLst>
          </p:cNvPr>
          <p:cNvSpPr txBox="1"/>
          <p:nvPr/>
        </p:nvSpPr>
        <p:spPr>
          <a:xfrm>
            <a:off x="278331" y="5050978"/>
            <a:ext cx="6268817" cy="1200329"/>
          </a:xfrm>
          <a:prstGeom prst="rect">
            <a:avLst/>
          </a:prstGeom>
          <a:noFill/>
        </p:spPr>
        <p:txBody>
          <a:bodyPr wrap="square" rtlCol="0">
            <a:spAutoFit/>
          </a:bodyPr>
          <a:lstStyle/>
          <a:p>
            <a:r>
              <a:rPr lang="ja-JP" altLang="en-US" sz="1200" b="1" u="sng">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■ブース協賛エリアでの</a:t>
            </a:r>
            <a:r>
              <a:rPr lang="en-US" altLang="ja-JP" sz="1200" b="1" dirty="0">
                <a:latin typeface="Meiryo UI" panose="020B0604030504040204" pitchFamily="34" charset="-128"/>
                <a:ea typeface="Meiryo UI" panose="020B0604030504040204" pitchFamily="34" charset="-128"/>
              </a:rPr>
              <a:t>BAR</a:t>
            </a:r>
            <a:r>
              <a:rPr lang="ja-JP" altLang="en-US" sz="1200" b="1">
                <a:latin typeface="Meiryo UI" panose="020B0604030504040204" pitchFamily="34" charset="-128"/>
                <a:ea typeface="Meiryo UI" panose="020B0604030504040204" pitchFamily="34" charset="-128"/>
              </a:rPr>
              <a:t>展開</a:t>
            </a:r>
            <a:endParaRPr lang="en-US" altLang="ja-JP" sz="9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 </a:t>
            </a:r>
            <a:r>
              <a:rPr lang="ja-JP" altLang="en-US" sz="1200" b="1">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71" name="テキスト ボックス 70">
            <a:extLst>
              <a:ext uri="{FF2B5EF4-FFF2-40B4-BE49-F238E27FC236}">
                <a16:creationId xmlns:a16="http://schemas.microsoft.com/office/drawing/2014/main" id="{A4082D3E-3C31-B9F0-3668-AFEB22275B0F}"/>
              </a:ext>
            </a:extLst>
          </p:cNvPr>
          <p:cNvSpPr txBox="1"/>
          <p:nvPr/>
        </p:nvSpPr>
        <p:spPr>
          <a:xfrm>
            <a:off x="5288896" y="5015092"/>
            <a:ext cx="3618861" cy="1877437"/>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a:t>
            </a:r>
            <a:r>
              <a:rPr lang="en-US" altLang="ja-JP" sz="1200" b="1" u="sng" dirty="0">
                <a:latin typeface="Meiryo UI" panose="020B0604030504040204" pitchFamily="34" charset="-128"/>
                <a:ea typeface="Meiryo UI" panose="020B0604030504040204" pitchFamily="34" charset="-128"/>
              </a:rPr>
              <a:t> </a:t>
            </a:r>
            <a:r>
              <a:rPr lang="ja-JP" altLang="en-US" sz="1200" b="1" u="sng">
                <a:latin typeface="Meiryo UI" panose="020B0604030504040204" pitchFamily="34" charset="-128"/>
                <a:ea typeface="Meiryo UI" panose="020B0604030504040204" pitchFamily="34" charset="-128"/>
              </a:rPr>
              <a:t>メディア展開　</a:t>
            </a:r>
            <a:r>
              <a:rPr lang="en-US" altLang="ja-JP" sz="1200" b="1" u="sng" dirty="0">
                <a:latin typeface="Meiryo UI" panose="020B0604030504040204" pitchFamily="34" charset="-128"/>
                <a:ea typeface="Meiryo UI" panose="020B0604030504040204" pitchFamily="34" charset="-128"/>
              </a:rPr>
              <a:t>A or B</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A)</a:t>
            </a:r>
            <a:r>
              <a:rPr lang="ja-JP" altLang="en-US" sz="1200" b="1">
                <a:latin typeface="Meiryo UI" panose="020B0604030504040204" pitchFamily="34" charset="-128"/>
                <a:ea typeface="Meiryo UI" panose="020B0604030504040204" pitchFamily="34" charset="-128"/>
              </a:rPr>
              <a:t>本誌</a:t>
            </a:r>
            <a:r>
              <a:rPr lang="en-US" altLang="ja-JP" sz="1200" b="1" dirty="0">
                <a:latin typeface="Meiryo UI" panose="020B0604030504040204" pitchFamily="34" charset="-128"/>
                <a:ea typeface="Meiryo UI" panose="020B0604030504040204" pitchFamily="34" charset="-128"/>
              </a:rPr>
              <a:t>4C2P</a:t>
            </a:r>
            <a:r>
              <a:rPr lang="ja-JP" altLang="en-US" sz="1200" b="1">
                <a:latin typeface="Meiryo UI" panose="020B0604030504040204" pitchFamily="34" charset="-128"/>
                <a:ea typeface="Meiryo UI" panose="020B0604030504040204" pitchFamily="34" charset="-128"/>
              </a:rPr>
              <a:t>タイアップ＋</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本誌転載タイアップ</a:t>
            </a:r>
            <a:endParaRPr lang="en-US" altLang="ja-JP" sz="1000" b="1" dirty="0">
              <a:latin typeface="Meiryo UI" panose="020B0604030504040204" pitchFamily="34" charset="-128"/>
              <a:ea typeface="Meiryo UI" panose="020B0604030504040204" pitchFamily="34" charset="-128"/>
            </a:endParaRPr>
          </a:p>
          <a:p>
            <a:r>
              <a:rPr lang="ja-JP" altLang="en-US" sz="1000" b="1">
                <a:solidFill>
                  <a:srgbClr val="FF0000"/>
                </a:solidFill>
                <a:latin typeface="Meiryo UI" panose="020B0604030504040204" pitchFamily="34" charset="-128"/>
                <a:ea typeface="Meiryo UI" panose="020B0604030504040204" pitchFamily="34" charset="-128"/>
              </a:rPr>
              <a:t>　　　　</a:t>
            </a:r>
            <a:r>
              <a:rPr lang="ja-JP" altLang="en-US" sz="1000" b="1" dirty="0">
                <a:solidFill>
                  <a:srgbClr val="FF0000"/>
                </a:solidFill>
                <a:latin typeface="Meiryo UI" panose="020B0604030504040204" pitchFamily="34" charset="-128"/>
                <a:ea typeface="Meiryo UI" panose="020B0604030504040204" pitchFamily="34" charset="-128"/>
              </a:rPr>
              <a:t>　</a:t>
            </a:r>
            <a:r>
              <a:rPr lang="en-US" altLang="ja-JP" sz="1000" b="1" dirty="0">
                <a:solidFill>
                  <a:srgbClr val="FF0000"/>
                </a:solidFill>
                <a:latin typeface="Meiryo UI" panose="020B0604030504040204" pitchFamily="34" charset="-128"/>
                <a:ea typeface="Meiryo UI" panose="020B0604030504040204" pitchFamily="34" charset="-128"/>
              </a:rPr>
              <a:t>※5,000PV</a:t>
            </a:r>
            <a:r>
              <a:rPr lang="ja-JP" altLang="en-US" sz="1000" b="1">
                <a:solidFill>
                  <a:srgbClr val="FF0000"/>
                </a:solidFill>
                <a:latin typeface="Meiryo UI" panose="020B0604030504040204" pitchFamily="34" charset="-128"/>
                <a:ea typeface="Meiryo UI" panose="020B0604030504040204" pitchFamily="34" charset="-128"/>
              </a:rPr>
              <a:t>保証（実施時期は応相談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B)BE-PAL.NET</a:t>
            </a:r>
            <a:r>
              <a:rPr lang="ja-JP" altLang="en-US" sz="1200" b="1">
                <a:latin typeface="Meiryo UI" panose="020B0604030504040204" pitchFamily="34" charset="-128"/>
                <a:ea typeface="Meiryo UI" panose="020B0604030504040204" pitchFamily="34" charset="-128"/>
              </a:rPr>
              <a:t>　オリジナルタイアップ　</a:t>
            </a:r>
            <a:endParaRPr lang="en-US" altLang="ja-JP" sz="1200" b="1" dirty="0">
              <a:latin typeface="Meiryo UI" panose="020B0604030504040204" pitchFamily="34" charset="-128"/>
              <a:ea typeface="Meiryo UI" panose="020B0604030504040204" pitchFamily="34" charset="-128"/>
            </a:endParaRPr>
          </a:p>
          <a:p>
            <a:r>
              <a:rPr lang="en-US" altLang="ja-JP" sz="1000" b="1" dirty="0">
                <a:solidFill>
                  <a:srgbClr val="FF0000"/>
                </a:solidFill>
                <a:latin typeface="Meiryo UI" panose="020B0604030504040204" pitchFamily="34" charset="-128"/>
                <a:ea typeface="Meiryo UI" panose="020B0604030504040204" pitchFamily="34" charset="-128"/>
              </a:rPr>
              <a:t>         ※30,000PV</a:t>
            </a:r>
            <a:r>
              <a:rPr lang="ja-JP" altLang="en-US" sz="1000" b="1">
                <a:solidFill>
                  <a:srgbClr val="FF0000"/>
                </a:solidFill>
                <a:latin typeface="Meiryo UI" panose="020B0604030504040204" pitchFamily="34" charset="-128"/>
                <a:ea typeface="Meiryo UI" panose="020B0604030504040204" pitchFamily="34" charset="-128"/>
              </a:rPr>
              <a:t>保証</a:t>
            </a:r>
            <a:r>
              <a:rPr lang="en-US" altLang="ja-JP" sz="1000" b="1" dirty="0">
                <a:solidFill>
                  <a:srgbClr val="FF0000"/>
                </a:solidFill>
                <a:latin typeface="Meiryo UI" panose="020B0604030504040204" pitchFamily="34" charset="-128"/>
                <a:ea typeface="Meiryo UI" panose="020B0604030504040204" pitchFamily="34" charset="-128"/>
              </a:rPr>
              <a:t>(</a:t>
            </a:r>
            <a:r>
              <a:rPr lang="ja-JP" altLang="en-US" sz="1000" b="1">
                <a:solidFill>
                  <a:srgbClr val="FF0000"/>
                </a:solidFill>
                <a:latin typeface="Meiryo UI" panose="020B0604030504040204" pitchFamily="34" charset="-128"/>
                <a:ea typeface="Meiryo UI" panose="020B0604030504040204" pitchFamily="34" charset="-128"/>
              </a:rPr>
              <a:t>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92" name="角丸四角形 91">
            <a:extLst>
              <a:ext uri="{FF2B5EF4-FFF2-40B4-BE49-F238E27FC236}">
                <a16:creationId xmlns:a16="http://schemas.microsoft.com/office/drawing/2014/main" id="{13978ACA-ED44-C985-7AE9-B2A469102427}"/>
              </a:ext>
            </a:extLst>
          </p:cNvPr>
          <p:cNvSpPr/>
          <p:nvPr/>
        </p:nvSpPr>
        <p:spPr>
          <a:xfrm>
            <a:off x="379640" y="1852663"/>
            <a:ext cx="4089628"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角丸四角形 95">
            <a:extLst>
              <a:ext uri="{FF2B5EF4-FFF2-40B4-BE49-F238E27FC236}">
                <a16:creationId xmlns:a16="http://schemas.microsoft.com/office/drawing/2014/main" id="{C3B1979E-C6FA-C3F8-6B83-FE3790C65C6E}"/>
              </a:ext>
            </a:extLst>
          </p:cNvPr>
          <p:cNvSpPr/>
          <p:nvPr/>
        </p:nvSpPr>
        <p:spPr>
          <a:xfrm>
            <a:off x="5260411" y="1852662"/>
            <a:ext cx="3693559"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7" name="図 96" descr="タイムライン が含まれている画像&#10;&#10;自動的に生成された説明">
            <a:extLst>
              <a:ext uri="{FF2B5EF4-FFF2-40B4-BE49-F238E27FC236}">
                <a16:creationId xmlns:a16="http://schemas.microsoft.com/office/drawing/2014/main" id="{BAB67A96-25CE-75DA-6FF9-141960360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8844" y="2244890"/>
            <a:ext cx="1721832" cy="1065995"/>
          </a:xfrm>
          <a:prstGeom prst="rect">
            <a:avLst/>
          </a:prstGeom>
        </p:spPr>
      </p:pic>
      <p:grpSp>
        <p:nvGrpSpPr>
          <p:cNvPr id="98" name="グループ化 97">
            <a:extLst>
              <a:ext uri="{FF2B5EF4-FFF2-40B4-BE49-F238E27FC236}">
                <a16:creationId xmlns:a16="http://schemas.microsoft.com/office/drawing/2014/main" id="{CD230AE9-EC6E-317D-AA5C-56B6149EF776}"/>
              </a:ext>
            </a:extLst>
          </p:cNvPr>
          <p:cNvGrpSpPr/>
          <p:nvPr/>
        </p:nvGrpSpPr>
        <p:grpSpPr>
          <a:xfrm>
            <a:off x="7551157" y="2088974"/>
            <a:ext cx="1087009" cy="1252540"/>
            <a:chOff x="9282308" y="44805"/>
            <a:chExt cx="1284570" cy="1480186"/>
          </a:xfrm>
        </p:grpSpPr>
        <p:sp>
          <p:nvSpPr>
            <p:cNvPr id="99" name="正方形/長方形 98">
              <a:extLst>
                <a:ext uri="{FF2B5EF4-FFF2-40B4-BE49-F238E27FC236}">
                  <a16:creationId xmlns:a16="http://schemas.microsoft.com/office/drawing/2014/main" id="{295F5829-BB67-24CF-58B0-83D9C96629F1}"/>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a16="http://schemas.microsoft.com/office/drawing/2014/main" id="{2B03CF44-099F-029F-21C8-7B04C0764C92}"/>
                </a:ext>
              </a:extLst>
            </p:cNvPr>
            <p:cNvGrpSpPr/>
            <p:nvPr/>
          </p:nvGrpSpPr>
          <p:grpSpPr>
            <a:xfrm>
              <a:off x="9282308" y="44805"/>
              <a:ext cx="1284570" cy="1480186"/>
              <a:chOff x="2429554" y="1778732"/>
              <a:chExt cx="3405100" cy="3416044"/>
            </a:xfrm>
          </p:grpSpPr>
          <p:grpSp>
            <p:nvGrpSpPr>
              <p:cNvPr id="101" name="グループ化 100">
                <a:extLst>
                  <a:ext uri="{FF2B5EF4-FFF2-40B4-BE49-F238E27FC236}">
                    <a16:creationId xmlns:a16="http://schemas.microsoft.com/office/drawing/2014/main" id="{62979A3A-6655-8DD7-F18E-24AB78DE4B2D}"/>
                  </a:ext>
                </a:extLst>
              </p:cNvPr>
              <p:cNvGrpSpPr/>
              <p:nvPr/>
            </p:nvGrpSpPr>
            <p:grpSpPr>
              <a:xfrm>
                <a:off x="2429554" y="1778732"/>
                <a:ext cx="3405100" cy="3416044"/>
                <a:chOff x="10036884" y="2478802"/>
                <a:chExt cx="1622460" cy="1932935"/>
              </a:xfrm>
            </p:grpSpPr>
            <p:pic>
              <p:nvPicPr>
                <p:cNvPr id="103" name="Twitter_Device_Mobile_Floating_Update.png" descr="Twitter_Device_Mobile_Floating_Update.png">
                  <a:extLst>
                    <a:ext uri="{FF2B5EF4-FFF2-40B4-BE49-F238E27FC236}">
                      <a16:creationId xmlns:a16="http://schemas.microsoft.com/office/drawing/2014/main" id="{856C7C2E-1F4F-C232-389F-8E08694C7A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104" name="図 103">
                  <a:extLst>
                    <a:ext uri="{FF2B5EF4-FFF2-40B4-BE49-F238E27FC236}">
                      <a16:creationId xmlns:a16="http://schemas.microsoft.com/office/drawing/2014/main" id="{71FBA742-47F6-9F9D-E01E-14B8695EE4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02" name="図 101">
                <a:extLst>
                  <a:ext uri="{FF2B5EF4-FFF2-40B4-BE49-F238E27FC236}">
                    <a16:creationId xmlns:a16="http://schemas.microsoft.com/office/drawing/2014/main" id="{F46E7430-BABB-4C5F-9278-5627A8AC4AC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grpSp>
        <p:nvGrpSpPr>
          <p:cNvPr id="105" name="グループ化 104">
            <a:extLst>
              <a:ext uri="{FF2B5EF4-FFF2-40B4-BE49-F238E27FC236}">
                <a16:creationId xmlns:a16="http://schemas.microsoft.com/office/drawing/2014/main" id="{01960E9F-3512-F48A-37AC-9A87210B65FF}"/>
              </a:ext>
            </a:extLst>
          </p:cNvPr>
          <p:cNvGrpSpPr/>
          <p:nvPr/>
        </p:nvGrpSpPr>
        <p:grpSpPr>
          <a:xfrm>
            <a:off x="7058942" y="3523522"/>
            <a:ext cx="1087009" cy="1252540"/>
            <a:chOff x="9282308" y="44805"/>
            <a:chExt cx="1284570" cy="1480186"/>
          </a:xfrm>
        </p:grpSpPr>
        <p:sp>
          <p:nvSpPr>
            <p:cNvPr id="106" name="正方形/長方形 105">
              <a:extLst>
                <a:ext uri="{FF2B5EF4-FFF2-40B4-BE49-F238E27FC236}">
                  <a16:creationId xmlns:a16="http://schemas.microsoft.com/office/drawing/2014/main" id="{ACF047BF-73D1-F861-ABBF-B7EFD1E76C09}"/>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 name="グループ化 106">
              <a:extLst>
                <a:ext uri="{FF2B5EF4-FFF2-40B4-BE49-F238E27FC236}">
                  <a16:creationId xmlns:a16="http://schemas.microsoft.com/office/drawing/2014/main" id="{76A684BD-A39B-1D4E-C6F8-C5BF6F37504E}"/>
                </a:ext>
              </a:extLst>
            </p:cNvPr>
            <p:cNvGrpSpPr/>
            <p:nvPr/>
          </p:nvGrpSpPr>
          <p:grpSpPr>
            <a:xfrm>
              <a:off x="9282308" y="44805"/>
              <a:ext cx="1284570" cy="1480186"/>
              <a:chOff x="2429554" y="1778732"/>
              <a:chExt cx="3405100" cy="3416044"/>
            </a:xfrm>
          </p:grpSpPr>
          <p:grpSp>
            <p:nvGrpSpPr>
              <p:cNvPr id="108" name="グループ化 107">
                <a:extLst>
                  <a:ext uri="{FF2B5EF4-FFF2-40B4-BE49-F238E27FC236}">
                    <a16:creationId xmlns:a16="http://schemas.microsoft.com/office/drawing/2014/main" id="{890B0C0B-B1BF-CCD3-E90F-0E564FDE4BCD}"/>
                  </a:ext>
                </a:extLst>
              </p:cNvPr>
              <p:cNvGrpSpPr/>
              <p:nvPr/>
            </p:nvGrpSpPr>
            <p:grpSpPr>
              <a:xfrm>
                <a:off x="2429554" y="1778732"/>
                <a:ext cx="3405100" cy="3416044"/>
                <a:chOff x="10036884" y="2478802"/>
                <a:chExt cx="1622460" cy="1932935"/>
              </a:xfrm>
            </p:grpSpPr>
            <p:pic>
              <p:nvPicPr>
                <p:cNvPr id="110" name="Twitter_Device_Mobile_Floating_Update.png" descr="Twitter_Device_Mobile_Floating_Update.png">
                  <a:extLst>
                    <a:ext uri="{FF2B5EF4-FFF2-40B4-BE49-F238E27FC236}">
                      <a16:creationId xmlns:a16="http://schemas.microsoft.com/office/drawing/2014/main" id="{927AC163-F7E8-A722-033E-C6BEF24DB3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111" name="図 110">
                  <a:extLst>
                    <a:ext uri="{FF2B5EF4-FFF2-40B4-BE49-F238E27FC236}">
                      <a16:creationId xmlns:a16="http://schemas.microsoft.com/office/drawing/2014/main" id="{B0A20856-1FD3-00C3-2D74-D15EF47FA4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09" name="図 108">
                <a:extLst>
                  <a:ext uri="{FF2B5EF4-FFF2-40B4-BE49-F238E27FC236}">
                    <a16:creationId xmlns:a16="http://schemas.microsoft.com/office/drawing/2014/main" id="{0B888A0A-C1B4-B89E-9987-95D45E31544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cxnSp>
        <p:nvCxnSpPr>
          <p:cNvPr id="112" name="直線コネクタ 111">
            <a:extLst>
              <a:ext uri="{FF2B5EF4-FFF2-40B4-BE49-F238E27FC236}">
                <a16:creationId xmlns:a16="http://schemas.microsoft.com/office/drawing/2014/main" id="{49FEE056-484D-204C-0709-D16DFDC4F703}"/>
              </a:ext>
            </a:extLst>
          </p:cNvPr>
          <p:cNvCxnSpPr>
            <a:cxnSpLocks/>
          </p:cNvCxnSpPr>
          <p:nvPr/>
        </p:nvCxnSpPr>
        <p:spPr>
          <a:xfrm>
            <a:off x="5784887" y="3507185"/>
            <a:ext cx="2767829"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78B80BE0-AFB7-8050-D579-45A26BF6E657}"/>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114" name="正方形/長方形 113">
            <a:extLst>
              <a:ext uri="{FF2B5EF4-FFF2-40B4-BE49-F238E27FC236}">
                <a16:creationId xmlns:a16="http://schemas.microsoft.com/office/drawing/2014/main" id="{F4595364-909B-9756-0CDE-771A8B6A0593}"/>
              </a:ext>
            </a:extLst>
          </p:cNvPr>
          <p:cNvSpPr/>
          <p:nvPr/>
        </p:nvSpPr>
        <p:spPr>
          <a:xfrm>
            <a:off x="316346"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115" name="グループ化 114">
            <a:extLst>
              <a:ext uri="{FF2B5EF4-FFF2-40B4-BE49-F238E27FC236}">
                <a16:creationId xmlns:a16="http://schemas.microsoft.com/office/drawing/2014/main" id="{AD2F5819-BAB3-770F-B7C8-2DE26959CE78}"/>
              </a:ext>
            </a:extLst>
          </p:cNvPr>
          <p:cNvGrpSpPr/>
          <p:nvPr/>
        </p:nvGrpSpPr>
        <p:grpSpPr>
          <a:xfrm>
            <a:off x="673835" y="3864425"/>
            <a:ext cx="1644906" cy="759579"/>
            <a:chOff x="503926" y="3580516"/>
            <a:chExt cx="1644906" cy="759579"/>
          </a:xfrm>
        </p:grpSpPr>
        <p:sp>
          <p:nvSpPr>
            <p:cNvPr id="116" name="正方形/長方形 115">
              <a:extLst>
                <a:ext uri="{FF2B5EF4-FFF2-40B4-BE49-F238E27FC236}">
                  <a16:creationId xmlns:a16="http://schemas.microsoft.com/office/drawing/2014/main" id="{4D65394B-2FB1-E106-72F5-093894616ED2}"/>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 name="図 116">
              <a:extLst>
                <a:ext uri="{FF2B5EF4-FFF2-40B4-BE49-F238E27FC236}">
                  <a16:creationId xmlns:a16="http://schemas.microsoft.com/office/drawing/2014/main" id="{949220B9-1A63-64B2-575A-FBAFE780CF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118" name="図 117">
              <a:extLst>
                <a:ext uri="{FF2B5EF4-FFF2-40B4-BE49-F238E27FC236}">
                  <a16:creationId xmlns:a16="http://schemas.microsoft.com/office/drawing/2014/main" id="{5B89D57B-0B1A-5012-6C8A-B50E107B66C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119" name="正方形/長方形 118">
              <a:extLst>
                <a:ext uri="{FF2B5EF4-FFF2-40B4-BE49-F238E27FC236}">
                  <a16:creationId xmlns:a16="http://schemas.microsoft.com/office/drawing/2014/main" id="{B4FEE8C4-E96E-464E-5348-C9B9B1F826F7}"/>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20" name="正方形/長方形 119">
              <a:extLst>
                <a:ext uri="{FF2B5EF4-FFF2-40B4-BE49-F238E27FC236}">
                  <a16:creationId xmlns:a16="http://schemas.microsoft.com/office/drawing/2014/main" id="{2329380A-0CDB-8BD3-01CE-259BE0B3710E}"/>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sp>
        <p:nvSpPr>
          <p:cNvPr id="129" name="テキスト ボックス 128">
            <a:extLst>
              <a:ext uri="{FF2B5EF4-FFF2-40B4-BE49-F238E27FC236}">
                <a16:creationId xmlns:a16="http://schemas.microsoft.com/office/drawing/2014/main" id="{3D2FB99C-6F61-125E-3DCF-1343D5BA3610}"/>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130" name="テキスト ボックス 129">
            <a:extLst>
              <a:ext uri="{FF2B5EF4-FFF2-40B4-BE49-F238E27FC236}">
                <a16:creationId xmlns:a16="http://schemas.microsoft.com/office/drawing/2014/main" id="{9E674AAE-B284-8C9A-C79A-C1137F6074EE}"/>
              </a:ext>
            </a:extLst>
          </p:cNvPr>
          <p:cNvSpPr txBox="1"/>
          <p:nvPr/>
        </p:nvSpPr>
        <p:spPr>
          <a:xfrm>
            <a:off x="7274039" y="3260234"/>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131" name="テキスト ボックス 130">
            <a:extLst>
              <a:ext uri="{FF2B5EF4-FFF2-40B4-BE49-F238E27FC236}">
                <a16:creationId xmlns:a16="http://schemas.microsoft.com/office/drawing/2014/main" id="{72FAB6F9-2974-14F8-50CC-4154CD4F95DC}"/>
              </a:ext>
            </a:extLst>
          </p:cNvPr>
          <p:cNvSpPr txBox="1"/>
          <p:nvPr/>
        </p:nvSpPr>
        <p:spPr>
          <a:xfrm>
            <a:off x="6813769" y="4739957"/>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30,000PV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grpSp>
        <p:nvGrpSpPr>
          <p:cNvPr id="135" name="グループ化 134">
            <a:extLst>
              <a:ext uri="{FF2B5EF4-FFF2-40B4-BE49-F238E27FC236}">
                <a16:creationId xmlns:a16="http://schemas.microsoft.com/office/drawing/2014/main" id="{6146F589-C8CA-FCC8-DB20-EAE2C08DC729}"/>
              </a:ext>
            </a:extLst>
          </p:cNvPr>
          <p:cNvGrpSpPr/>
          <p:nvPr/>
        </p:nvGrpSpPr>
        <p:grpSpPr>
          <a:xfrm>
            <a:off x="5842211" y="3923658"/>
            <a:ext cx="1522320" cy="553957"/>
            <a:chOff x="7911695" y="2943202"/>
            <a:chExt cx="869616" cy="695267"/>
          </a:xfrm>
        </p:grpSpPr>
        <p:sp>
          <p:nvSpPr>
            <p:cNvPr id="136" name="楕円 83">
              <a:extLst>
                <a:ext uri="{FF2B5EF4-FFF2-40B4-BE49-F238E27FC236}">
                  <a16:creationId xmlns:a16="http://schemas.microsoft.com/office/drawing/2014/main" id="{5DF6C661-F5F1-B546-2086-CF40CC6CF003}"/>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37" name="テキスト ボックス 136">
              <a:extLst>
                <a:ext uri="{FF2B5EF4-FFF2-40B4-BE49-F238E27FC236}">
                  <a16:creationId xmlns:a16="http://schemas.microsoft.com/office/drawing/2014/main" id="{2A40F3BE-1547-E3E7-C13A-413DB1B17E0A}"/>
                </a:ext>
              </a:extLst>
            </p:cNvPr>
            <p:cNvSpPr txBox="1"/>
            <p:nvPr/>
          </p:nvSpPr>
          <p:spPr>
            <a:xfrm>
              <a:off x="7931698" y="2968446"/>
              <a:ext cx="849613"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オリジナル</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38" name="グループ化 137">
            <a:extLst>
              <a:ext uri="{FF2B5EF4-FFF2-40B4-BE49-F238E27FC236}">
                <a16:creationId xmlns:a16="http://schemas.microsoft.com/office/drawing/2014/main" id="{88444471-7E94-2756-CAD2-D8665DCC99B8}"/>
              </a:ext>
            </a:extLst>
          </p:cNvPr>
          <p:cNvGrpSpPr/>
          <p:nvPr/>
        </p:nvGrpSpPr>
        <p:grpSpPr>
          <a:xfrm>
            <a:off x="5852687" y="2903822"/>
            <a:ext cx="1545278" cy="553957"/>
            <a:chOff x="7911695" y="2943202"/>
            <a:chExt cx="869616" cy="695267"/>
          </a:xfrm>
        </p:grpSpPr>
        <p:sp>
          <p:nvSpPr>
            <p:cNvPr id="139" name="楕円 83">
              <a:extLst>
                <a:ext uri="{FF2B5EF4-FFF2-40B4-BE49-F238E27FC236}">
                  <a16:creationId xmlns:a16="http://schemas.microsoft.com/office/drawing/2014/main" id="{C1ABF5AD-A0D8-FCD6-C007-5EC4358D7661}"/>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40" name="テキスト ボックス 139">
              <a:extLst>
                <a:ext uri="{FF2B5EF4-FFF2-40B4-BE49-F238E27FC236}">
                  <a16:creationId xmlns:a16="http://schemas.microsoft.com/office/drawing/2014/main" id="{BE3DC5EE-E539-A922-6BE2-A7B480E5C68C}"/>
                </a:ext>
              </a:extLst>
            </p:cNvPr>
            <p:cNvSpPr txBox="1"/>
            <p:nvPr/>
          </p:nvSpPr>
          <p:spPr>
            <a:xfrm>
              <a:off x="7931698" y="2968446"/>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雑誌 </a:t>
              </a:r>
              <a:r>
                <a:rPr lang="en-US" altLang="ja-JP" sz="1400" b="1" dirty="0">
                  <a:solidFill>
                    <a:schemeClr val="bg1"/>
                  </a:solidFill>
                  <a:latin typeface="Meiryo UI" panose="020B0604030504040204" pitchFamily="34" charset="-128"/>
                  <a:ea typeface="Meiryo UI" panose="020B0604030504040204" pitchFamily="34" charset="-128"/>
                </a:rPr>
                <a:t>4C2P</a:t>
              </a: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141" name="グループ化 140">
            <a:extLst>
              <a:ext uri="{FF2B5EF4-FFF2-40B4-BE49-F238E27FC236}">
                <a16:creationId xmlns:a16="http://schemas.microsoft.com/office/drawing/2014/main" id="{2DFE3DD9-12FF-1B47-4ECC-0808E2CA8961}"/>
              </a:ext>
            </a:extLst>
          </p:cNvPr>
          <p:cNvGrpSpPr/>
          <p:nvPr/>
        </p:nvGrpSpPr>
        <p:grpSpPr>
          <a:xfrm>
            <a:off x="7413865" y="2502486"/>
            <a:ext cx="1294022" cy="553957"/>
            <a:chOff x="7901820" y="2943202"/>
            <a:chExt cx="728220" cy="695267"/>
          </a:xfrm>
        </p:grpSpPr>
        <p:sp>
          <p:nvSpPr>
            <p:cNvPr id="142" name="楕円 83">
              <a:extLst>
                <a:ext uri="{FF2B5EF4-FFF2-40B4-BE49-F238E27FC236}">
                  <a16:creationId xmlns:a16="http://schemas.microsoft.com/office/drawing/2014/main" id="{98EEFFCC-3DC6-92E5-E88E-6F2A97B51583}"/>
                </a:ext>
              </a:extLst>
            </p:cNvPr>
            <p:cNvSpPr/>
            <p:nvPr/>
          </p:nvSpPr>
          <p:spPr>
            <a:xfrm>
              <a:off x="7901820" y="2943202"/>
              <a:ext cx="728220"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43" name="テキスト ボックス 142">
              <a:extLst>
                <a:ext uri="{FF2B5EF4-FFF2-40B4-BE49-F238E27FC236}">
                  <a16:creationId xmlns:a16="http://schemas.microsoft.com/office/drawing/2014/main" id="{EFC5C295-CAE7-A2DE-17B0-63177FEB824F}"/>
                </a:ext>
              </a:extLst>
            </p:cNvPr>
            <p:cNvSpPr txBox="1"/>
            <p:nvPr/>
          </p:nvSpPr>
          <p:spPr>
            <a:xfrm>
              <a:off x="7931699" y="2968446"/>
              <a:ext cx="672687"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本誌転載</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sp>
        <p:nvSpPr>
          <p:cNvPr id="144" name="十字形 143">
            <a:extLst>
              <a:ext uri="{FF2B5EF4-FFF2-40B4-BE49-F238E27FC236}">
                <a16:creationId xmlns:a16="http://schemas.microsoft.com/office/drawing/2014/main" id="{5849861D-D7D8-14F5-46F9-93A342282081}"/>
              </a:ext>
            </a:extLst>
          </p:cNvPr>
          <p:cNvSpPr/>
          <p:nvPr/>
        </p:nvSpPr>
        <p:spPr>
          <a:xfrm>
            <a:off x="4709717" y="323214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5" name="図 144" descr="テーブル, 座る, ケーキ, フロント が含まれている画像&#10;&#10;自動的に生成された説明">
            <a:extLst>
              <a:ext uri="{FF2B5EF4-FFF2-40B4-BE49-F238E27FC236}">
                <a16:creationId xmlns:a16="http://schemas.microsoft.com/office/drawing/2014/main" id="{369A7193-1284-C80D-49F1-84AD7AA9C9A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6322" y="2444611"/>
            <a:ext cx="1639886" cy="1093804"/>
          </a:xfrm>
          <a:prstGeom prst="rect">
            <a:avLst/>
          </a:prstGeom>
          <a:ln w="19050">
            <a:solidFill>
              <a:schemeClr val="bg1"/>
            </a:solidFill>
          </a:ln>
        </p:spPr>
      </p:pic>
      <p:sp>
        <p:nvSpPr>
          <p:cNvPr id="146" name="テキスト ボックス 145">
            <a:extLst>
              <a:ext uri="{FF2B5EF4-FFF2-40B4-BE49-F238E27FC236}">
                <a16:creationId xmlns:a16="http://schemas.microsoft.com/office/drawing/2014/main" id="{9A87598E-7330-199C-6039-22267D8E73EF}"/>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147" name="図 146" descr="グラフィカル ユーザー インターフェイス, Web サイト&#10;&#10;自動的に生成された説明">
            <a:extLst>
              <a:ext uri="{FF2B5EF4-FFF2-40B4-BE49-F238E27FC236}">
                <a16:creationId xmlns:a16="http://schemas.microsoft.com/office/drawing/2014/main" id="{07F6F252-333D-C3D1-7B9A-7F5CAE78C7D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grpSp>
        <p:nvGrpSpPr>
          <p:cNvPr id="148" name="グループ化 147">
            <a:extLst>
              <a:ext uri="{FF2B5EF4-FFF2-40B4-BE49-F238E27FC236}">
                <a16:creationId xmlns:a16="http://schemas.microsoft.com/office/drawing/2014/main" id="{E6711A5F-966D-F6F3-FD25-07E575FF4A13}"/>
              </a:ext>
            </a:extLst>
          </p:cNvPr>
          <p:cNvGrpSpPr/>
          <p:nvPr/>
        </p:nvGrpSpPr>
        <p:grpSpPr>
          <a:xfrm>
            <a:off x="2919304" y="3341357"/>
            <a:ext cx="1197450" cy="413154"/>
            <a:chOff x="7823436" y="2923752"/>
            <a:chExt cx="1502915" cy="518548"/>
          </a:xfrm>
        </p:grpSpPr>
        <p:sp>
          <p:nvSpPr>
            <p:cNvPr id="149" name="楕円 83">
              <a:extLst>
                <a:ext uri="{FF2B5EF4-FFF2-40B4-BE49-F238E27FC236}">
                  <a16:creationId xmlns:a16="http://schemas.microsoft.com/office/drawing/2014/main" id="{39B876D7-4CAC-F086-97CB-C9D90E9FBAF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50" name="テキスト ボックス 149">
              <a:extLst>
                <a:ext uri="{FF2B5EF4-FFF2-40B4-BE49-F238E27FC236}">
                  <a16:creationId xmlns:a16="http://schemas.microsoft.com/office/drawing/2014/main" id="{4609CD4F-CA32-4A52-C642-60F2B9450D4E}"/>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51" name="正方形/長方形 150">
            <a:extLst>
              <a:ext uri="{FF2B5EF4-FFF2-40B4-BE49-F238E27FC236}">
                <a16:creationId xmlns:a16="http://schemas.microsoft.com/office/drawing/2014/main" id="{B5290DB5-E8C4-113F-4DA2-521B897818DB}"/>
              </a:ext>
            </a:extLst>
          </p:cNvPr>
          <p:cNvSpPr/>
          <p:nvPr/>
        </p:nvSpPr>
        <p:spPr>
          <a:xfrm>
            <a:off x="5012840" y="167366"/>
            <a:ext cx="3986865" cy="830997"/>
          </a:xfrm>
          <a:prstGeom prst="rect">
            <a:avLst/>
          </a:prstGeom>
        </p:spPr>
        <p:txBody>
          <a:bodyPr wrap="square">
            <a:spAutoFit/>
          </a:bodyPr>
          <a:lstStyle/>
          <a:p>
            <a:pPr algn="r"/>
            <a:r>
              <a:rPr lang="ja-JP" altLang="en-US" sz="2400" b="1" u="sng">
                <a:solidFill>
                  <a:srgbClr val="FF0000"/>
                </a:solidFill>
                <a:latin typeface="Meiryo UI" panose="020B0604030504040204" pitchFamily="34" charset="-128"/>
                <a:ea typeface="Meiryo UI" panose="020B0604030504040204" pitchFamily="34" charset="-128"/>
              </a:rPr>
              <a:t>実施料金 </a:t>
            </a:r>
            <a:r>
              <a:rPr lang="en-US" altLang="ja-JP" sz="2400" b="1" u="sng" dirty="0">
                <a:solidFill>
                  <a:srgbClr val="FF0000"/>
                </a:solidFill>
                <a:latin typeface="Meiryo UI" panose="020B0604030504040204" pitchFamily="34" charset="-128"/>
                <a:ea typeface="Meiryo UI" panose="020B0604030504040204" pitchFamily="34" charset="-128"/>
              </a:rPr>
              <a:t>G250</a:t>
            </a:r>
            <a:r>
              <a:rPr lang="ja-JP" altLang="en-US" sz="2400" b="1" u="sng">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a:p>
            <a:pPr algn="r"/>
            <a:r>
              <a:rPr lang="ja-JP" altLang="en-US" sz="2400" b="1" u="sng" dirty="0">
                <a:solidFill>
                  <a:srgbClr val="FF0000"/>
                </a:solidFill>
                <a:latin typeface="Meiryo UI" panose="020B0604030504040204" pitchFamily="34" charset="-128"/>
                <a:ea typeface="Meiryo UI" panose="020B0604030504040204" pitchFamily="34" charset="-128"/>
              </a:rPr>
              <a:t>＋ </a:t>
            </a:r>
            <a:r>
              <a:rPr lang="en-US" altLang="ja-JP" sz="2400" b="1" u="sng" dirty="0">
                <a:solidFill>
                  <a:srgbClr val="FF0000"/>
                </a:solidFill>
                <a:latin typeface="Meiryo UI" panose="020B0604030504040204" pitchFamily="34" charset="-128"/>
                <a:ea typeface="Meiryo UI" panose="020B0604030504040204" pitchFamily="34" charset="-128"/>
              </a:rPr>
              <a:t>BAR</a:t>
            </a:r>
            <a:r>
              <a:rPr lang="ja-JP" altLang="en-US" sz="2400" b="1" u="sng">
                <a:solidFill>
                  <a:srgbClr val="FF0000"/>
                </a:solidFill>
                <a:latin typeface="Meiryo UI" panose="020B0604030504040204" pitchFamily="34" charset="-128"/>
                <a:ea typeface="Meiryo UI" panose="020B0604030504040204" pitchFamily="34" charset="-128"/>
              </a:rPr>
              <a:t>制作費</a:t>
            </a:r>
            <a:r>
              <a:rPr lang="en-US" altLang="ja-JP" sz="2400" b="1" u="sng" dirty="0">
                <a:solidFill>
                  <a:srgbClr val="FF0000"/>
                </a:solidFill>
                <a:latin typeface="Meiryo UI" panose="020B0604030504040204" pitchFamily="34" charset="-128"/>
                <a:ea typeface="Meiryo UI" panose="020B0604030504040204" pitchFamily="34" charset="-128"/>
              </a:rPr>
              <a:t>N150</a:t>
            </a:r>
            <a:r>
              <a:rPr lang="ja-JP" altLang="en-US" sz="2400" b="1" u="sng">
                <a:solidFill>
                  <a:srgbClr val="FF0000"/>
                </a:solidFill>
                <a:latin typeface="Meiryo UI" panose="020B0604030504040204" pitchFamily="34" charset="-128"/>
                <a:ea typeface="Meiryo UI" panose="020B0604030504040204" pitchFamily="34" charset="-128"/>
              </a:rPr>
              <a:t>万円</a:t>
            </a:r>
            <a:r>
              <a:rPr lang="ja-JP" altLang="en-US" sz="2400" b="1" u="sng" dirty="0">
                <a:solidFill>
                  <a:srgbClr val="FF0000"/>
                </a:solidFill>
                <a:latin typeface="Meiryo UI" panose="020B0604030504040204" pitchFamily="34" charset="-128"/>
                <a:ea typeface="Meiryo UI" panose="020B0604030504040204" pitchFamily="34" charset="-128"/>
              </a:rPr>
              <a:t>～</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grpSp>
        <p:nvGrpSpPr>
          <p:cNvPr id="124" name="グループ化 123">
            <a:extLst>
              <a:ext uri="{FF2B5EF4-FFF2-40B4-BE49-F238E27FC236}">
                <a16:creationId xmlns:a16="http://schemas.microsoft.com/office/drawing/2014/main" id="{DB6180BF-0CEC-89F7-EFD5-5B39AE0CEDEF}"/>
              </a:ext>
            </a:extLst>
          </p:cNvPr>
          <p:cNvGrpSpPr/>
          <p:nvPr/>
        </p:nvGrpSpPr>
        <p:grpSpPr>
          <a:xfrm>
            <a:off x="815050" y="2059106"/>
            <a:ext cx="1367497" cy="413154"/>
            <a:chOff x="7729413" y="2923752"/>
            <a:chExt cx="1716340" cy="518548"/>
          </a:xfrm>
        </p:grpSpPr>
        <p:sp>
          <p:nvSpPr>
            <p:cNvPr id="125" name="楕円 83">
              <a:extLst>
                <a:ext uri="{FF2B5EF4-FFF2-40B4-BE49-F238E27FC236}">
                  <a16:creationId xmlns:a16="http://schemas.microsoft.com/office/drawing/2014/main" id="{5EAC396D-93D1-B75F-30D7-E0988960C17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26" name="テキスト ボックス 125">
              <a:extLst>
                <a:ext uri="{FF2B5EF4-FFF2-40B4-BE49-F238E27FC236}">
                  <a16:creationId xmlns:a16="http://schemas.microsoft.com/office/drawing/2014/main" id="{1D6DF4DF-CC3E-8946-58E8-EDE3D579629F}"/>
                </a:ext>
              </a:extLst>
            </p:cNvPr>
            <p:cNvSpPr txBox="1"/>
            <p:nvPr/>
          </p:nvSpPr>
          <p:spPr>
            <a:xfrm>
              <a:off x="7729413" y="2986060"/>
              <a:ext cx="1716340"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BAR</a:t>
              </a:r>
            </a:p>
          </p:txBody>
        </p:sp>
      </p:grpSp>
      <p:grpSp>
        <p:nvGrpSpPr>
          <p:cNvPr id="121" name="グループ化 120">
            <a:extLst>
              <a:ext uri="{FF2B5EF4-FFF2-40B4-BE49-F238E27FC236}">
                <a16:creationId xmlns:a16="http://schemas.microsoft.com/office/drawing/2014/main" id="{1080B2E1-A31D-3CD3-8B53-1AD23DC401C8}"/>
              </a:ext>
            </a:extLst>
          </p:cNvPr>
          <p:cNvGrpSpPr/>
          <p:nvPr/>
        </p:nvGrpSpPr>
        <p:grpSpPr>
          <a:xfrm>
            <a:off x="873399" y="3538415"/>
            <a:ext cx="1197450" cy="413154"/>
            <a:chOff x="7823436" y="2923752"/>
            <a:chExt cx="1502915" cy="518548"/>
          </a:xfrm>
        </p:grpSpPr>
        <p:sp>
          <p:nvSpPr>
            <p:cNvPr id="122" name="楕円 83">
              <a:extLst>
                <a:ext uri="{FF2B5EF4-FFF2-40B4-BE49-F238E27FC236}">
                  <a16:creationId xmlns:a16="http://schemas.microsoft.com/office/drawing/2014/main" id="{C7854552-45F2-11B4-6F86-1D0DF42AFF4B}"/>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23" name="テキスト ボックス 122">
              <a:extLst>
                <a:ext uri="{FF2B5EF4-FFF2-40B4-BE49-F238E27FC236}">
                  <a16:creationId xmlns:a16="http://schemas.microsoft.com/office/drawing/2014/main" id="{7336F5FB-0B96-A3BB-DEBB-518DB3698668}"/>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54" name="テキスト ボックス 153">
            <a:extLst>
              <a:ext uri="{FF2B5EF4-FFF2-40B4-BE49-F238E27FC236}">
                <a16:creationId xmlns:a16="http://schemas.microsoft.com/office/drawing/2014/main" id="{06010C0C-037E-293A-4EE1-27B2029E4827}"/>
              </a:ext>
            </a:extLst>
          </p:cNvPr>
          <p:cNvSpPr txBox="1"/>
          <p:nvPr/>
        </p:nvSpPr>
        <p:spPr>
          <a:xfrm>
            <a:off x="278331" y="1053558"/>
            <a:ext cx="8732260" cy="584775"/>
          </a:xfrm>
          <a:prstGeom prst="rect">
            <a:avLst/>
          </a:prstGeom>
          <a:noFill/>
        </p:spPr>
        <p:txBody>
          <a:bodyPr wrap="square">
            <a:spAutoFit/>
          </a:bodyPr>
          <a:lstStyle/>
          <a:p>
            <a:r>
              <a:rPr kumimoji="1" lang="ja-JP" altLang="en-US" sz="1800" b="1" dirty="0">
                <a:latin typeface="Meiryo UI" panose="020B0604030504040204" pitchFamily="34" charset="-128"/>
                <a:ea typeface="Meiryo UI" panose="020B0604030504040204" pitchFamily="34" charset="-128"/>
              </a:rPr>
              <a:t>オリジナルで</a:t>
            </a:r>
            <a:r>
              <a:rPr kumimoji="1" lang="en-US" altLang="ja-JP" b="1" dirty="0">
                <a:latin typeface="Meiryo UI" panose="020B0604030504040204" pitchFamily="34" charset="-128"/>
                <a:ea typeface="Meiryo UI" panose="020B0604030504040204" pitchFamily="34" charset="-128"/>
              </a:rPr>
              <a:t>BAR</a:t>
            </a:r>
            <a:r>
              <a:rPr kumimoji="1" lang="ja-JP" altLang="en-US" b="1" dirty="0">
                <a:latin typeface="Meiryo UI" panose="020B0604030504040204" pitchFamily="34" charset="-128"/>
                <a:ea typeface="Meiryo UI" panose="020B0604030504040204" pitchFamily="34" charset="-128"/>
              </a:rPr>
              <a:t>を制作！</a:t>
            </a:r>
            <a:r>
              <a:rPr kumimoji="1" lang="ja-JP" altLang="en-US" sz="1800" b="1" dirty="0">
                <a:latin typeface="Meiryo UI" panose="020B0604030504040204" pitchFamily="34" charset="-128"/>
                <a:ea typeface="Meiryo UI" panose="020B0604030504040204" pitchFamily="34" charset="-128"/>
              </a:rPr>
              <a:t>アルコール飲料商品のサンプリングや販売などが可能なプランです。</a:t>
            </a:r>
            <a:r>
              <a:rPr kumimoji="1" lang="en-US" altLang="ja-JP" sz="1400" dirty="0">
                <a:latin typeface="Meiryo UI" panose="020B0604030504040204" pitchFamily="34" charset="-128"/>
                <a:ea typeface="Meiryo UI" panose="020B0604030504040204" pitchFamily="34" charset="-128"/>
              </a:rPr>
              <a:t>※</a:t>
            </a:r>
            <a:r>
              <a:rPr kumimoji="1" lang="ja-JP" altLang="en-US" sz="1400" dirty="0">
                <a:latin typeface="Meiryo UI" panose="020B0604030504040204" pitchFamily="34" charset="-128"/>
                <a:ea typeface="Meiryo UI" panose="020B0604030504040204" pitchFamily="34" charset="-128"/>
              </a:rPr>
              <a:t>いっしょにソフトドリンクやノンアルコール飲料のサンプリングや販売も可能です</a:t>
            </a:r>
            <a:endParaRPr kumimoji="1" lang="ja-JP" altLang="en-US" sz="1100" dirty="0">
              <a:latin typeface="Meiryo UI" panose="020B0604030504040204" pitchFamily="34" charset="-128"/>
              <a:ea typeface="Meiryo UI" panose="020B0604030504040204" pitchFamily="34" charset="-128"/>
            </a:endParaRPr>
          </a:p>
        </p:txBody>
      </p:sp>
      <p:grpSp>
        <p:nvGrpSpPr>
          <p:cNvPr id="158" name="グループ化 157">
            <a:extLst>
              <a:ext uri="{FF2B5EF4-FFF2-40B4-BE49-F238E27FC236}">
                <a16:creationId xmlns:a16="http://schemas.microsoft.com/office/drawing/2014/main" id="{B9BEBD2B-1DF6-CB9A-8103-7CF0CDA154D3}"/>
              </a:ext>
            </a:extLst>
          </p:cNvPr>
          <p:cNvGrpSpPr/>
          <p:nvPr/>
        </p:nvGrpSpPr>
        <p:grpSpPr>
          <a:xfrm>
            <a:off x="5384605" y="2188757"/>
            <a:ext cx="369332" cy="389981"/>
            <a:chOff x="9291375" y="2395879"/>
            <a:chExt cx="369332" cy="389981"/>
          </a:xfrm>
        </p:grpSpPr>
        <p:sp>
          <p:nvSpPr>
            <p:cNvPr id="155" name="円/楕円 154">
              <a:extLst>
                <a:ext uri="{FF2B5EF4-FFF2-40B4-BE49-F238E27FC236}">
                  <a16:creationId xmlns:a16="http://schemas.microsoft.com/office/drawing/2014/main" id="{254B63F3-9C0E-4F3C-C144-4583D31A96D6}"/>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テキスト ボックス 155">
              <a:extLst>
                <a:ext uri="{FF2B5EF4-FFF2-40B4-BE49-F238E27FC236}">
                  <a16:creationId xmlns:a16="http://schemas.microsoft.com/office/drawing/2014/main" id="{20434D15-86FF-DDEA-9A4C-6504619A66EA}"/>
                </a:ext>
              </a:extLst>
            </p:cNvPr>
            <p:cNvSpPr txBox="1"/>
            <p:nvPr/>
          </p:nvSpPr>
          <p:spPr>
            <a:xfrm>
              <a:off x="9295188" y="2395879"/>
              <a:ext cx="356188"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A</a:t>
              </a:r>
              <a:endParaRPr kumimoji="1" lang="ja-JP" altLang="en-US" b="1">
                <a:solidFill>
                  <a:schemeClr val="bg1"/>
                </a:solidFill>
                <a:latin typeface="Meiryo UI" panose="020B0604030504040204" pitchFamily="34" charset="-128"/>
                <a:ea typeface="Meiryo UI" panose="020B0604030504040204" pitchFamily="34" charset="-128"/>
              </a:endParaRPr>
            </a:p>
          </p:txBody>
        </p:sp>
      </p:grpSp>
      <p:grpSp>
        <p:nvGrpSpPr>
          <p:cNvPr id="159" name="グループ化 158">
            <a:extLst>
              <a:ext uri="{FF2B5EF4-FFF2-40B4-BE49-F238E27FC236}">
                <a16:creationId xmlns:a16="http://schemas.microsoft.com/office/drawing/2014/main" id="{125E3D05-66B2-BB2B-3CCD-4DD97F04AD6E}"/>
              </a:ext>
            </a:extLst>
          </p:cNvPr>
          <p:cNvGrpSpPr/>
          <p:nvPr/>
        </p:nvGrpSpPr>
        <p:grpSpPr>
          <a:xfrm>
            <a:off x="5387364" y="3678765"/>
            <a:ext cx="369332" cy="380650"/>
            <a:chOff x="9291375" y="2405210"/>
            <a:chExt cx="369332" cy="380650"/>
          </a:xfrm>
        </p:grpSpPr>
        <p:sp>
          <p:nvSpPr>
            <p:cNvPr id="160" name="円/楕円 159">
              <a:extLst>
                <a:ext uri="{FF2B5EF4-FFF2-40B4-BE49-F238E27FC236}">
                  <a16:creationId xmlns:a16="http://schemas.microsoft.com/office/drawing/2014/main" id="{79614EBF-FDEE-B07E-BA32-EAFB79E69EF5}"/>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a:extLst>
                <a:ext uri="{FF2B5EF4-FFF2-40B4-BE49-F238E27FC236}">
                  <a16:creationId xmlns:a16="http://schemas.microsoft.com/office/drawing/2014/main" id="{CBCA8333-664B-F62F-99FC-BB34C5C6E096}"/>
                </a:ext>
              </a:extLst>
            </p:cNvPr>
            <p:cNvSpPr txBox="1"/>
            <p:nvPr/>
          </p:nvSpPr>
          <p:spPr>
            <a:xfrm>
              <a:off x="9306122" y="2405210"/>
              <a:ext cx="352982"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B</a:t>
              </a:r>
              <a:endParaRPr kumimoji="1" lang="ja-JP" altLang="en-US" b="1">
                <a:solidFill>
                  <a:schemeClr val="bg1"/>
                </a:solidFill>
                <a:latin typeface="Meiryo UI" panose="020B0604030504040204" pitchFamily="34" charset="-128"/>
                <a:ea typeface="Meiryo UI" panose="020B0604030504040204" pitchFamily="34" charset="-128"/>
              </a:endParaRPr>
            </a:p>
          </p:txBody>
        </p:sp>
      </p:grpSp>
      <p:sp>
        <p:nvSpPr>
          <p:cNvPr id="2" name="正方形/長方形 1">
            <a:extLst>
              <a:ext uri="{FF2B5EF4-FFF2-40B4-BE49-F238E27FC236}">
                <a16:creationId xmlns:a16="http://schemas.microsoft.com/office/drawing/2014/main" id="{C1060115-0C17-B909-AC8A-1D4C0FB54703}"/>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CF3D6A6-5123-82E7-057A-3D1A74CD8DFB}"/>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0737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98890C-A5CF-CEB8-7D86-F4948D36AAB4}"/>
              </a:ext>
            </a:extLst>
          </p:cNvPr>
          <p:cNvSpPr txBox="1"/>
          <p:nvPr/>
        </p:nvSpPr>
        <p:spPr>
          <a:xfrm>
            <a:off x="1595029" y="4718352"/>
            <a:ext cx="4353284" cy="830997"/>
          </a:xfrm>
          <a:prstGeom prst="rect">
            <a:avLst/>
          </a:prstGeom>
          <a:noFill/>
        </p:spPr>
        <p:txBody>
          <a:bodyPr wrap="square" rtlCol="0">
            <a:spAutoFit/>
          </a:bodyPr>
          <a:lstStyle/>
          <a:p>
            <a:r>
              <a:rPr kumimoji="1" lang="ja-JP" altLang="en-US" sz="1600" b="1" dirty="0">
                <a:latin typeface="Meiryo UI" panose="020B0604030504040204" pitchFamily="34" charset="-128"/>
                <a:ea typeface="Meiryo UI" panose="020B0604030504040204" pitchFamily="34" charset="-128"/>
              </a:rPr>
              <a:t>■</a:t>
            </a:r>
            <a:r>
              <a:rPr kumimoji="1" lang="en-US" altLang="ja-JP" sz="1600" b="1" dirty="0">
                <a:latin typeface="Meiryo UI" panose="020B0604030504040204" pitchFamily="34" charset="-128"/>
                <a:ea typeface="Meiryo UI" panose="020B0604030504040204" pitchFamily="34" charset="-128"/>
              </a:rPr>
              <a:t>BAR</a:t>
            </a:r>
            <a:r>
              <a:rPr kumimoji="1" lang="ja-JP" altLang="en-US" sz="1600" b="1" dirty="0">
                <a:latin typeface="Meiryo UI" panose="020B0604030504040204" pitchFamily="34" charset="-128"/>
                <a:ea typeface="Meiryo UI" panose="020B0604030504040204" pitchFamily="34" charset="-128"/>
              </a:rPr>
              <a:t>協賛エリア</a:t>
            </a:r>
            <a:r>
              <a:rPr kumimoji="1" lang="en-US" altLang="ja-JP" sz="1600" b="1" dirty="0">
                <a:latin typeface="Meiryo UI" panose="020B0604030504040204" pitchFamily="34" charset="-128"/>
                <a:ea typeface="Meiryo UI" panose="020B0604030504040204" pitchFamily="34" charset="-128"/>
              </a:rPr>
              <a:t> – </a:t>
            </a:r>
            <a:r>
              <a:rPr kumimoji="1" lang="ja-JP" altLang="en-US" sz="1600" b="1" dirty="0">
                <a:solidFill>
                  <a:srgbClr val="F98C00"/>
                </a:solidFill>
                <a:latin typeface="Meiryo UI" panose="020B0604030504040204" pitchFamily="34" charset="-128"/>
                <a:ea typeface="Meiryo UI" panose="020B0604030504040204" pitchFamily="34" charset="-128"/>
              </a:rPr>
              <a:t>多目的広場</a:t>
            </a:r>
            <a:endParaRPr kumimoji="1" lang="en-US" altLang="ja-JP" sz="1600" b="1" dirty="0">
              <a:solidFill>
                <a:srgbClr val="F98C00"/>
              </a:solidFill>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・自由参加（全来場者対象）</a:t>
            </a:r>
            <a:endParaRPr kumimoji="1" lang="en-US" altLang="ja-JP" sz="1600" dirty="0">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・想定来場者数：</a:t>
            </a:r>
            <a:r>
              <a:rPr kumimoji="1" lang="en-US" altLang="ja-JP" sz="1600" dirty="0">
                <a:latin typeface="Meiryo UI" panose="020B0604030504040204" pitchFamily="34" charset="-128"/>
                <a:ea typeface="Meiryo UI" panose="020B0604030504040204" pitchFamily="34" charset="-128"/>
              </a:rPr>
              <a:t>800~1000</a:t>
            </a:r>
            <a:r>
              <a:rPr kumimoji="1" lang="ja-JP" altLang="en-US" sz="1600" dirty="0">
                <a:latin typeface="Meiryo UI" panose="020B0604030504040204" pitchFamily="34" charset="-128"/>
                <a:ea typeface="Meiryo UI" panose="020B0604030504040204" pitchFamily="34" charset="-128"/>
              </a:rPr>
              <a:t>名</a:t>
            </a:r>
            <a:r>
              <a:rPr kumimoji="1" lang="en-US" altLang="ja-JP" sz="1100" dirty="0">
                <a:latin typeface="Meiryo UI" panose="020B0604030504040204" pitchFamily="34" charset="-128"/>
                <a:ea typeface="Meiryo UI" panose="020B0604030504040204" pitchFamily="34" charset="-128"/>
              </a:rPr>
              <a:t>※</a:t>
            </a:r>
            <a:r>
              <a:rPr kumimoji="1" lang="ja-JP" altLang="en-US" sz="1100" dirty="0">
                <a:latin typeface="Meiryo UI" panose="020B0604030504040204" pitchFamily="34" charset="-128"/>
                <a:ea typeface="Meiryo UI" panose="020B0604030504040204" pitchFamily="34" charset="-128"/>
              </a:rPr>
              <a:t>キャンプ場利用者含む</a:t>
            </a:r>
            <a:endParaRPr kumimoji="1" lang="en-US" altLang="ja-JP" sz="16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AE1C3B50-D5EA-EF56-4DE8-E39F1D81E89B}"/>
              </a:ext>
            </a:extLst>
          </p:cNvPr>
          <p:cNvSpPr txBox="1"/>
          <p:nvPr/>
        </p:nvSpPr>
        <p:spPr>
          <a:xfrm>
            <a:off x="1595029" y="5627800"/>
            <a:ext cx="4432624" cy="815608"/>
          </a:xfrm>
          <a:prstGeom prst="rect">
            <a:avLst/>
          </a:prstGeom>
          <a:noFill/>
        </p:spPr>
        <p:txBody>
          <a:bodyPr wrap="none" rtlCol="0">
            <a:spAutoFit/>
          </a:bodyPr>
          <a:lstStyle/>
          <a:p>
            <a:r>
              <a:rPr kumimoji="1" lang="ja-JP" altLang="en-US" sz="1200" b="1" dirty="0">
                <a:latin typeface="Meiryo UI" panose="020B0604030504040204" pitchFamily="34" charset="-128"/>
                <a:ea typeface="Meiryo UI" panose="020B0604030504040204" pitchFamily="34" charset="-128"/>
              </a:rPr>
              <a:t>アルコール飲料商品のサンプリングや販売などが実施可能です。</a:t>
            </a:r>
            <a:endParaRPr kumimoji="1" lang="en-US" altLang="ja-JP" sz="1200" b="1" dirty="0">
              <a:latin typeface="Meiryo UI" panose="020B0604030504040204" pitchFamily="34" charset="-128"/>
              <a:ea typeface="Meiryo UI" panose="020B0604030504040204" pitchFamily="34" charset="-128"/>
            </a:endParaRPr>
          </a:p>
          <a:p>
            <a:r>
              <a:rPr kumimoji="1" lang="en-US" altLang="ja-JP" sz="1200" b="1" dirty="0">
                <a:latin typeface="Meiryo UI" panose="020B0604030504040204" pitchFamily="34" charset="-128"/>
                <a:ea typeface="Meiryo UI" panose="020B0604030504040204" pitchFamily="34" charset="-128"/>
              </a:rPr>
              <a:t>BAR</a:t>
            </a:r>
            <a:r>
              <a:rPr kumimoji="1" lang="ja-JP" altLang="en-US" sz="1200" b="1" dirty="0">
                <a:latin typeface="Meiryo UI" panose="020B0604030504040204" pitchFamily="34" charset="-128"/>
                <a:ea typeface="Meiryo UI" panose="020B0604030504040204" pitchFamily="34" charset="-128"/>
              </a:rPr>
              <a:t>協賛社様のブースは、本誌連載中「井ノ原快彦のつくりびと」に</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出演中の真島辰也氏が制作いたします。</a:t>
            </a:r>
            <a:endParaRPr kumimoji="1" lang="en-US" altLang="ja-JP" sz="1200" b="1" dirty="0">
              <a:latin typeface="Meiryo UI" panose="020B0604030504040204" pitchFamily="34" charset="-128"/>
              <a:ea typeface="Meiryo UI" panose="020B0604030504040204" pitchFamily="34" charset="-128"/>
            </a:endParaRPr>
          </a:p>
          <a:p>
            <a:r>
              <a:rPr kumimoji="1" lang="en-US" altLang="ja-JP" sz="1050" dirty="0">
                <a:latin typeface="Meiryo UI" panose="020B0604030504040204" pitchFamily="34" charset="-128"/>
                <a:ea typeface="Meiryo UI" panose="020B0604030504040204" pitchFamily="34" charset="-128"/>
              </a:rPr>
              <a:t>※</a:t>
            </a:r>
            <a:r>
              <a:rPr kumimoji="1" lang="ja-JP" altLang="en-US" sz="1050" dirty="0">
                <a:latin typeface="Meiryo UI" panose="020B0604030504040204" pitchFamily="34" charset="-128"/>
                <a:ea typeface="Meiryo UI" panose="020B0604030504040204" pitchFamily="34" charset="-128"/>
              </a:rPr>
              <a:t>いっしょにソフトドリンクやノンアルコール飲料のサンプリングや</a:t>
            </a:r>
            <a:r>
              <a:rPr kumimoji="1" lang="ja-JP" altLang="en-US" sz="1050">
                <a:latin typeface="Meiryo UI" panose="020B0604030504040204" pitchFamily="34" charset="-128"/>
                <a:ea typeface="Meiryo UI" panose="020B0604030504040204" pitchFamily="34" charset="-128"/>
              </a:rPr>
              <a:t>販売も可能</a:t>
            </a:r>
            <a:r>
              <a:rPr kumimoji="1" lang="ja-JP" altLang="en-US" sz="1050" dirty="0">
                <a:latin typeface="Meiryo UI" panose="020B0604030504040204" pitchFamily="34" charset="-128"/>
                <a:ea typeface="Meiryo UI" panose="020B0604030504040204" pitchFamily="34" charset="-128"/>
              </a:rPr>
              <a:t>です</a:t>
            </a:r>
          </a:p>
        </p:txBody>
      </p:sp>
      <p:pic>
        <p:nvPicPr>
          <p:cNvPr id="4" name="図 3" descr="新聞 が含まれている画像&#10;&#10;自動的に生成された説明">
            <a:extLst>
              <a:ext uri="{FF2B5EF4-FFF2-40B4-BE49-F238E27FC236}">
                <a16:creationId xmlns:a16="http://schemas.microsoft.com/office/drawing/2014/main" id="{7126C192-0B17-D9C3-5AF2-DFC955A8B7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9936" y="4780361"/>
            <a:ext cx="2449160" cy="1516288"/>
          </a:xfrm>
          <a:prstGeom prst="rect">
            <a:avLst/>
          </a:prstGeom>
          <a:ln w="3175">
            <a:solidFill>
              <a:schemeClr val="tx1">
                <a:lumMod val="50000"/>
                <a:lumOff val="50000"/>
              </a:schemeClr>
            </a:solidFill>
          </a:ln>
        </p:spPr>
      </p:pic>
      <p:pic>
        <p:nvPicPr>
          <p:cNvPr id="5" name="図 4" descr="テーブル, 座る, ケーキ, フロント が含まれている画像&#10;&#10;自動的に生成された説明">
            <a:extLst>
              <a:ext uri="{FF2B5EF4-FFF2-40B4-BE49-F238E27FC236}">
                <a16:creationId xmlns:a16="http://schemas.microsoft.com/office/drawing/2014/main" id="{8AD1BE76-0CF0-2F6D-817F-1B3FC0299B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7653" y="2972764"/>
            <a:ext cx="2451443" cy="1635112"/>
          </a:xfrm>
          <a:prstGeom prst="rect">
            <a:avLst/>
          </a:prstGeom>
          <a:ln w="28575">
            <a:noFill/>
          </a:ln>
        </p:spPr>
      </p:pic>
      <p:pic>
        <p:nvPicPr>
          <p:cNvPr id="6" name="図 5" descr="庭にあるピクニックテーブルで食事をしている人達&#10;&#10;中程度の精度で自動的に生成された説明">
            <a:extLst>
              <a:ext uri="{FF2B5EF4-FFF2-40B4-BE49-F238E27FC236}">
                <a16:creationId xmlns:a16="http://schemas.microsoft.com/office/drawing/2014/main" id="{53524A43-CD06-0A88-1DE0-A20AC3D7B1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7653" y="1223222"/>
            <a:ext cx="2449160" cy="1635112"/>
          </a:xfrm>
          <a:prstGeom prst="rect">
            <a:avLst/>
          </a:prstGeom>
        </p:spPr>
      </p:pic>
      <p:sp>
        <p:nvSpPr>
          <p:cNvPr id="7" name="テキスト ボックス 6">
            <a:extLst>
              <a:ext uri="{FF2B5EF4-FFF2-40B4-BE49-F238E27FC236}">
                <a16:creationId xmlns:a16="http://schemas.microsoft.com/office/drawing/2014/main" id="{BC48E24E-9FD2-201F-FB15-7E823A947FB4}"/>
              </a:ext>
            </a:extLst>
          </p:cNvPr>
          <p:cNvSpPr txBox="1"/>
          <p:nvPr/>
        </p:nvSpPr>
        <p:spPr>
          <a:xfrm>
            <a:off x="616736" y="193639"/>
            <a:ext cx="6577205" cy="584775"/>
          </a:xfrm>
          <a:prstGeom prst="rect">
            <a:avLst/>
          </a:prstGeom>
          <a:noFill/>
        </p:spPr>
        <p:txBody>
          <a:bodyPr wrap="square">
            <a:spAutoFit/>
          </a:bodyPr>
          <a:lstStyle/>
          <a:p>
            <a:r>
              <a:rPr kumimoji="1" lang="ja-JP" altLang="en-US" sz="3200" b="1" dirty="0">
                <a:latin typeface="Meiryo UI" panose="020B0604030504040204" pitchFamily="34" charset="-128"/>
                <a:ea typeface="Meiryo UI" panose="020B0604030504040204" pitchFamily="34" charset="-128"/>
              </a:rPr>
              <a:t>ご協賛エリア</a:t>
            </a:r>
            <a:r>
              <a:rPr kumimoji="1" lang="en-US" altLang="ja-JP" sz="3200" b="1" dirty="0">
                <a:latin typeface="Meiryo UI" panose="020B0604030504040204" pitchFamily="34" charset="-128"/>
                <a:ea typeface="Meiryo UI" panose="020B0604030504040204" pitchFamily="34" charset="-128"/>
              </a:rPr>
              <a:t>/BAR</a:t>
            </a:r>
            <a:r>
              <a:rPr lang="ja-JP" altLang="en-US" sz="3200" b="1" dirty="0">
                <a:latin typeface="Meiryo UI" panose="020B0604030504040204" pitchFamily="34" charset="-128"/>
                <a:ea typeface="Meiryo UI" panose="020B0604030504040204" pitchFamily="34" charset="-128"/>
              </a:rPr>
              <a:t>協賛プラン　</a:t>
            </a:r>
            <a:endParaRPr lang="ja-JP" altLang="en-US" sz="3200" dirty="0">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0455A5DC-B106-8459-6959-68B45BF78F84}"/>
              </a:ext>
            </a:extLst>
          </p:cNvPr>
          <p:cNvSpPr txBox="1"/>
          <p:nvPr/>
        </p:nvSpPr>
        <p:spPr>
          <a:xfrm>
            <a:off x="382687" y="6519914"/>
            <a:ext cx="7790659" cy="276999"/>
          </a:xfrm>
          <a:prstGeom prst="rect">
            <a:avLst/>
          </a:prstGeom>
          <a:noFill/>
        </p:spPr>
        <p:txBody>
          <a:bodyPr wrap="none" rtlCol="0">
            <a:spAutoFit/>
          </a:bodyPr>
          <a:lstStyle/>
          <a:p>
            <a:r>
              <a:rPr kumimoji="1" lang="en-US" altLang="ja-JP" sz="1200" dirty="0">
                <a:solidFill>
                  <a:srgbClr val="FF0000"/>
                </a:solidFill>
                <a:latin typeface="Meiryo UI" panose="020B0604030504040204" pitchFamily="34" charset="-128"/>
                <a:ea typeface="Meiryo UI" panose="020B0604030504040204" pitchFamily="34" charset="-128"/>
              </a:rPr>
              <a:t>BAR</a:t>
            </a:r>
            <a:r>
              <a:rPr kumimoji="1" lang="ja-JP" altLang="en-US" sz="1200" dirty="0">
                <a:solidFill>
                  <a:srgbClr val="FF0000"/>
                </a:solidFill>
                <a:latin typeface="Meiryo UI" panose="020B0604030504040204" pitchFamily="34" charset="-128"/>
                <a:ea typeface="Meiryo UI" panose="020B0604030504040204" pitchFamily="34" charset="-128"/>
              </a:rPr>
              <a:t>協賛は</a:t>
            </a:r>
            <a:r>
              <a:rPr kumimoji="1" lang="en-US" altLang="ja-JP" sz="1200" dirty="0">
                <a:solidFill>
                  <a:srgbClr val="FF0000"/>
                </a:solidFill>
                <a:latin typeface="Meiryo UI" panose="020B0604030504040204" pitchFamily="34" charset="-128"/>
                <a:ea typeface="Meiryo UI" panose="020B0604030504040204" pitchFamily="34" charset="-128"/>
              </a:rPr>
              <a:t>1</a:t>
            </a:r>
            <a:r>
              <a:rPr kumimoji="1" lang="ja-JP" altLang="en-US" sz="1200" dirty="0">
                <a:solidFill>
                  <a:srgbClr val="FF0000"/>
                </a:solidFill>
                <a:latin typeface="Meiryo UI" panose="020B0604030504040204" pitchFamily="34" charset="-128"/>
                <a:ea typeface="Meiryo UI" panose="020B0604030504040204" pitchFamily="34" charset="-128"/>
              </a:rPr>
              <a:t>社限定ですが、ワークショッププランやブース出展プランにおいては競合排除はございませんので、予めご了承ください</a:t>
            </a:r>
          </a:p>
        </p:txBody>
      </p:sp>
      <p:pic>
        <p:nvPicPr>
          <p:cNvPr id="11" name="図 10">
            <a:extLst>
              <a:ext uri="{FF2B5EF4-FFF2-40B4-BE49-F238E27FC236}">
                <a16:creationId xmlns:a16="http://schemas.microsoft.com/office/drawing/2014/main" id="{43EABA2E-A6E4-AB92-EAEA-F45F75D3DE41}"/>
              </a:ext>
            </a:extLst>
          </p:cNvPr>
          <p:cNvPicPr>
            <a:picLocks noChangeAspect="1"/>
          </p:cNvPicPr>
          <p:nvPr/>
        </p:nvPicPr>
        <p:blipFill>
          <a:blip r:embed="rId5"/>
          <a:stretch>
            <a:fillRect/>
          </a:stretch>
        </p:blipFill>
        <p:spPr>
          <a:xfrm>
            <a:off x="344320" y="1235030"/>
            <a:ext cx="5253702" cy="3372846"/>
          </a:xfrm>
          <a:prstGeom prst="rect">
            <a:avLst/>
          </a:prstGeom>
        </p:spPr>
      </p:pic>
      <p:sp>
        <p:nvSpPr>
          <p:cNvPr id="12" name="テキスト ボックス 11">
            <a:extLst>
              <a:ext uri="{FF2B5EF4-FFF2-40B4-BE49-F238E27FC236}">
                <a16:creationId xmlns:a16="http://schemas.microsoft.com/office/drawing/2014/main" id="{BF91B533-115D-D9A7-E358-9B6E365ED56B}"/>
              </a:ext>
            </a:extLst>
          </p:cNvPr>
          <p:cNvSpPr txBox="1"/>
          <p:nvPr/>
        </p:nvSpPr>
        <p:spPr>
          <a:xfrm>
            <a:off x="2452435" y="4178088"/>
            <a:ext cx="1355995" cy="400110"/>
          </a:xfrm>
          <a:prstGeom prst="rect">
            <a:avLst/>
          </a:prstGeom>
          <a:solidFill>
            <a:srgbClr val="F9BD00"/>
          </a:solidFill>
        </p:spPr>
        <p:txBody>
          <a:bodyPr wrap="square" rtlCol="0">
            <a:spAutoFit/>
          </a:bodyPr>
          <a:lstStyle/>
          <a:p>
            <a:pPr algn="ctr"/>
            <a:r>
              <a:rPr kumimoji="1" lang="ja-JP" altLang="en-US" sz="1000" b="1" dirty="0"/>
              <a:t>＜多目的広場＞</a:t>
            </a:r>
            <a:endParaRPr kumimoji="1" lang="en-US" altLang="ja-JP" sz="1000" b="1" dirty="0"/>
          </a:p>
          <a:p>
            <a:pPr algn="ctr"/>
            <a:r>
              <a:rPr kumimoji="1" lang="ja-JP" altLang="en-US" sz="1000" b="1" dirty="0"/>
              <a:t>ブースご協賛エリア</a:t>
            </a:r>
          </a:p>
        </p:txBody>
      </p:sp>
      <p:sp>
        <p:nvSpPr>
          <p:cNvPr id="13" name="楕円 5">
            <a:extLst>
              <a:ext uri="{FF2B5EF4-FFF2-40B4-BE49-F238E27FC236}">
                <a16:creationId xmlns:a16="http://schemas.microsoft.com/office/drawing/2014/main" id="{0FD3A9BF-3212-B332-731D-11D30AB5E521}"/>
              </a:ext>
            </a:extLst>
          </p:cNvPr>
          <p:cNvSpPr/>
          <p:nvPr/>
        </p:nvSpPr>
        <p:spPr>
          <a:xfrm>
            <a:off x="2175155" y="3174852"/>
            <a:ext cx="663347" cy="668653"/>
          </a:xfrm>
          <a:prstGeom prst="ellipse">
            <a:avLst/>
          </a:prstGeom>
          <a:noFill/>
          <a:ln w="5715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56BAE72C-D03A-1163-1F33-8B9D7F0D41CF}"/>
              </a:ext>
            </a:extLst>
          </p:cNvPr>
          <p:cNvCxnSpPr>
            <a:cxnSpLocks/>
            <a:stCxn id="12" idx="0"/>
            <a:endCxn id="13" idx="5"/>
          </p:cNvCxnSpPr>
          <p:nvPr/>
        </p:nvCxnSpPr>
        <p:spPr>
          <a:xfrm flipH="1" flipV="1">
            <a:off x="2741356" y="3745583"/>
            <a:ext cx="389077" cy="432505"/>
          </a:xfrm>
          <a:prstGeom prst="straightConnector1">
            <a:avLst/>
          </a:prstGeom>
          <a:ln w="57150">
            <a:solidFill>
              <a:srgbClr val="F9BD00"/>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AF71DC83-32DE-72F2-DA09-DA8BD99B1ED5}"/>
              </a:ext>
            </a:extLst>
          </p:cNvPr>
          <p:cNvSpPr txBox="1"/>
          <p:nvPr/>
        </p:nvSpPr>
        <p:spPr>
          <a:xfrm>
            <a:off x="6133002" y="189298"/>
            <a:ext cx="2819570" cy="646331"/>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オープン時間</a:t>
            </a:r>
            <a:endParaRPr kumimoji="1" lang="en-US" altLang="ja-JP" sz="1200" b="1" dirty="0">
              <a:latin typeface="Meiryo UI" panose="020B0604030504040204" pitchFamily="50" charset="-128"/>
              <a:ea typeface="Meiryo UI" panose="020B0604030504040204" pitchFamily="50" charset="-128"/>
            </a:endParaRPr>
          </a:p>
          <a:p>
            <a:r>
              <a:rPr kumimoji="1" lang="en-US" altLang="ja-JP" sz="1200" b="1" dirty="0">
                <a:latin typeface="Meiryo UI" panose="020B0604030504040204" pitchFamily="50" charset="-128"/>
                <a:ea typeface="Meiryo UI" panose="020B0604030504040204" pitchFamily="50" charset="-128"/>
              </a:rPr>
              <a:t>5</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31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土</a:t>
            </a:r>
            <a:r>
              <a:rPr kumimoji="1" lang="en-US" altLang="ja-JP" sz="1200" b="1" dirty="0">
                <a:latin typeface="Meiryo UI" panose="020B0604030504040204" pitchFamily="50" charset="-128"/>
                <a:ea typeface="Meiryo UI" panose="020B0604030504040204" pitchFamily="50" charset="-128"/>
              </a:rPr>
              <a:t>)11:00~20:00</a:t>
            </a:r>
          </a:p>
          <a:p>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)10:00~15:00</a:t>
            </a:r>
          </a:p>
        </p:txBody>
      </p:sp>
      <p:sp>
        <p:nvSpPr>
          <p:cNvPr id="16" name="正方形/長方形 15">
            <a:extLst>
              <a:ext uri="{FF2B5EF4-FFF2-40B4-BE49-F238E27FC236}">
                <a16:creationId xmlns:a16="http://schemas.microsoft.com/office/drawing/2014/main" id="{C2F3962F-9647-DE5F-207E-BC9542BE51D1}"/>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15EA114-6FD1-E73C-7E7D-FD2317AB64E2}"/>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9D35377-9A86-3BAF-9937-151653DB4821}"/>
              </a:ext>
            </a:extLst>
          </p:cNvPr>
          <p:cNvSpPr txBox="1"/>
          <p:nvPr/>
        </p:nvSpPr>
        <p:spPr>
          <a:xfrm>
            <a:off x="6133002" y="776969"/>
            <a:ext cx="4623846" cy="430887"/>
          </a:xfrm>
          <a:prstGeom prst="rect">
            <a:avLst/>
          </a:prstGeom>
          <a:noFill/>
        </p:spPr>
        <p:txBody>
          <a:bodyPr wrap="square">
            <a:spAutoFit/>
          </a:bodyPr>
          <a:lstStyle/>
          <a:p>
            <a:r>
              <a:rPr kumimoji="1" lang="en-US" altLang="ja-JP" sz="1100" b="1" dirty="0">
                <a:solidFill>
                  <a:srgbClr val="FF0000"/>
                </a:solidFill>
                <a:latin typeface="Meiryo UI" panose="020B0604030504040204" pitchFamily="50" charset="-128"/>
                <a:ea typeface="Meiryo UI" panose="020B0604030504040204" pitchFamily="50" charset="-128"/>
              </a:rPr>
              <a:t>※</a:t>
            </a:r>
            <a:r>
              <a:rPr kumimoji="1" lang="ja-JP" altLang="en-US" sz="1100" b="1" dirty="0">
                <a:solidFill>
                  <a:srgbClr val="FF0000"/>
                </a:solidFill>
                <a:latin typeface="Meiryo UI" panose="020B0604030504040204" pitchFamily="50" charset="-128"/>
                <a:ea typeface="Meiryo UI" panose="020B0604030504040204" pitchFamily="50" charset="-128"/>
              </a:rPr>
              <a:t>この時間内であればオープン時間は</a:t>
            </a:r>
            <a:endParaRPr kumimoji="1" lang="en-US" altLang="ja-JP" sz="1100" b="1" dirty="0">
              <a:solidFill>
                <a:srgbClr val="FF0000"/>
              </a:solidFill>
              <a:latin typeface="Meiryo UI" panose="020B0604030504040204" pitchFamily="50" charset="-128"/>
              <a:ea typeface="Meiryo UI" panose="020B0604030504040204" pitchFamily="50" charset="-128"/>
            </a:endParaRPr>
          </a:p>
          <a:p>
            <a:r>
              <a:rPr kumimoji="1" lang="ja-JP" altLang="en-US" sz="1100" b="1" dirty="0">
                <a:solidFill>
                  <a:srgbClr val="FF0000"/>
                </a:solidFill>
                <a:latin typeface="Meiryo UI" panose="020B0604030504040204" pitchFamily="50" charset="-128"/>
                <a:ea typeface="Meiryo UI" panose="020B0604030504040204" pitchFamily="50" charset="-128"/>
              </a:rPr>
              <a:t>　各社様でお決めいただけます</a:t>
            </a:r>
            <a:endParaRPr kumimoji="1" lang="en-US" altLang="ja-JP" sz="11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806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9C99976-ECBD-8516-2182-6FF8D567C16A}"/>
              </a:ext>
            </a:extLst>
          </p:cNvPr>
          <p:cNvSpPr>
            <a:spLocks noGrp="1"/>
          </p:cNvSpPr>
          <p:nvPr>
            <p:ph type="title" idx="4294967295"/>
          </p:nvPr>
        </p:nvSpPr>
        <p:spPr>
          <a:xfrm>
            <a:off x="668859" y="178577"/>
            <a:ext cx="7151316" cy="679903"/>
          </a:xfrm>
        </p:spPr>
        <p:txBody>
          <a:bodyPr>
            <a:normAutofit/>
          </a:bodyPr>
          <a:lstStyle/>
          <a:p>
            <a:r>
              <a:rPr lang="ja-JP" altLang="en-US" sz="3200" b="1" dirty="0">
                <a:latin typeface="Meiryo UI" panose="020B0604030504040204" pitchFamily="34" charset="-128"/>
                <a:ea typeface="Meiryo UI" panose="020B0604030504040204" pitchFamily="34" charset="-128"/>
              </a:rPr>
              <a:t>スパ協賛プラン　</a:t>
            </a:r>
            <a:endParaRPr kumimoji="1" lang="ja-JP" altLang="en-US" sz="3200" b="1" dirty="0">
              <a:latin typeface="Meiryo UI" panose="020B0604030504040204" pitchFamily="34" charset="-128"/>
              <a:ea typeface="Meiryo UI" panose="020B0604030504040204" pitchFamily="34" charset="-128"/>
            </a:endParaRPr>
          </a:p>
        </p:txBody>
      </p:sp>
      <p:sp>
        <p:nvSpPr>
          <p:cNvPr id="68" name="テキスト ボックス 67">
            <a:extLst>
              <a:ext uri="{FF2B5EF4-FFF2-40B4-BE49-F238E27FC236}">
                <a16:creationId xmlns:a16="http://schemas.microsoft.com/office/drawing/2014/main" id="{BFCA86AF-0318-CE32-77D5-491D86B50674}"/>
              </a:ext>
            </a:extLst>
          </p:cNvPr>
          <p:cNvSpPr txBox="1"/>
          <p:nvPr/>
        </p:nvSpPr>
        <p:spPr>
          <a:xfrm>
            <a:off x="225736" y="5129898"/>
            <a:ext cx="5270665" cy="1338828"/>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■温泉施設内でのサンプリング、タッチ＆トライ　</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a:t>
            </a:r>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76" name="角丸四角形 75">
            <a:extLst>
              <a:ext uri="{FF2B5EF4-FFF2-40B4-BE49-F238E27FC236}">
                <a16:creationId xmlns:a16="http://schemas.microsoft.com/office/drawing/2014/main" id="{271B4DE8-5788-A3A1-32B6-A73F4A703DA2}"/>
              </a:ext>
            </a:extLst>
          </p:cNvPr>
          <p:cNvSpPr/>
          <p:nvPr/>
        </p:nvSpPr>
        <p:spPr>
          <a:xfrm>
            <a:off x="5239334" y="1852663"/>
            <a:ext cx="3774398" cy="3140679"/>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角丸四角形 76">
            <a:extLst>
              <a:ext uri="{FF2B5EF4-FFF2-40B4-BE49-F238E27FC236}">
                <a16:creationId xmlns:a16="http://schemas.microsoft.com/office/drawing/2014/main" id="{CEC03E8F-8362-CBC4-21EA-446F94A23831}"/>
              </a:ext>
            </a:extLst>
          </p:cNvPr>
          <p:cNvSpPr/>
          <p:nvPr/>
        </p:nvSpPr>
        <p:spPr>
          <a:xfrm>
            <a:off x="316576" y="1852663"/>
            <a:ext cx="4167631"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232481C9-39CA-DECB-1E10-3FBA1A29B93E}"/>
              </a:ext>
            </a:extLst>
          </p:cNvPr>
          <p:cNvSpPr txBox="1"/>
          <p:nvPr/>
        </p:nvSpPr>
        <p:spPr>
          <a:xfrm>
            <a:off x="1145720" y="1723346"/>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79" name="テキスト ボックス 78">
            <a:extLst>
              <a:ext uri="{FF2B5EF4-FFF2-40B4-BE49-F238E27FC236}">
                <a16:creationId xmlns:a16="http://schemas.microsoft.com/office/drawing/2014/main" id="{7DF539FB-AF96-677B-AC49-64290740544C}"/>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80" name="正方形/長方形 79">
            <a:extLst>
              <a:ext uri="{FF2B5EF4-FFF2-40B4-BE49-F238E27FC236}">
                <a16:creationId xmlns:a16="http://schemas.microsoft.com/office/drawing/2014/main" id="{24CBC220-28D7-ADF8-7BDF-6E0DEBF9FA5C}"/>
              </a:ext>
            </a:extLst>
          </p:cNvPr>
          <p:cNvSpPr/>
          <p:nvPr/>
        </p:nvSpPr>
        <p:spPr>
          <a:xfrm>
            <a:off x="225736" y="4666737"/>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sp>
        <p:nvSpPr>
          <p:cNvPr id="82" name="テキスト ボックス 81">
            <a:extLst>
              <a:ext uri="{FF2B5EF4-FFF2-40B4-BE49-F238E27FC236}">
                <a16:creationId xmlns:a16="http://schemas.microsoft.com/office/drawing/2014/main" id="{186DB2F0-0917-C6DB-1753-9528661325CD}"/>
              </a:ext>
            </a:extLst>
          </p:cNvPr>
          <p:cNvSpPr txBox="1"/>
          <p:nvPr/>
        </p:nvSpPr>
        <p:spPr>
          <a:xfrm>
            <a:off x="770921" y="3257328"/>
            <a:ext cx="1354858" cy="215444"/>
          </a:xfrm>
          <a:prstGeom prst="rect">
            <a:avLst/>
          </a:prstGeom>
          <a:noFill/>
        </p:spPr>
        <p:txBody>
          <a:bodyPr wrap="none" rtlCol="0">
            <a:spAutoFit/>
          </a:bodyPr>
          <a:lstStyle/>
          <a:p>
            <a:r>
              <a:rPr kumimoji="1" lang="ja-JP" altLang="en-US" sz="800" b="1">
                <a:latin typeface="Meiryo UI" panose="020B0604030504040204" pitchFamily="34" charset="-128"/>
                <a:ea typeface="Meiryo UI" panose="020B0604030504040204" pitchFamily="34" charset="-128"/>
              </a:rPr>
              <a:t>サンプリング／タッチ＆トライ</a:t>
            </a:r>
          </a:p>
        </p:txBody>
      </p:sp>
      <p:sp>
        <p:nvSpPr>
          <p:cNvPr id="83" name="十字形 82">
            <a:extLst>
              <a:ext uri="{FF2B5EF4-FFF2-40B4-BE49-F238E27FC236}">
                <a16:creationId xmlns:a16="http://schemas.microsoft.com/office/drawing/2014/main" id="{D85BFA4F-4473-C442-0F0A-84CCE7742947}"/>
              </a:ext>
            </a:extLst>
          </p:cNvPr>
          <p:cNvSpPr/>
          <p:nvPr/>
        </p:nvSpPr>
        <p:spPr>
          <a:xfrm>
            <a:off x="4619937" y="3237419"/>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Google Shape;1077;p62">
            <a:extLst>
              <a:ext uri="{FF2B5EF4-FFF2-40B4-BE49-F238E27FC236}">
                <a16:creationId xmlns:a16="http://schemas.microsoft.com/office/drawing/2014/main" id="{27C87A88-2090-F8D6-2C25-39A33C954875}"/>
              </a:ext>
            </a:extLst>
          </p:cNvPr>
          <p:cNvSpPr/>
          <p:nvPr/>
        </p:nvSpPr>
        <p:spPr>
          <a:xfrm>
            <a:off x="6758621" y="305127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サワキ</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85" name="Google Shape;1077;p62">
            <a:extLst>
              <a:ext uri="{FF2B5EF4-FFF2-40B4-BE49-F238E27FC236}">
                <a16:creationId xmlns:a16="http://schemas.microsoft.com/office/drawing/2014/main" id="{B7D8B210-96DC-D672-FB8F-90494FF17890}"/>
              </a:ext>
            </a:extLst>
          </p:cNvPr>
          <p:cNvSpPr/>
          <p:nvPr/>
        </p:nvSpPr>
        <p:spPr>
          <a:xfrm>
            <a:off x="7728165" y="3051277"/>
            <a:ext cx="119847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『BE-PAL.NET』</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マチダ</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pic>
        <p:nvPicPr>
          <p:cNvPr id="86" name="Picture 2">
            <a:extLst>
              <a:ext uri="{FF2B5EF4-FFF2-40B4-BE49-F238E27FC236}">
                <a16:creationId xmlns:a16="http://schemas.microsoft.com/office/drawing/2014/main" id="{F27DE551-9421-F789-396C-E3C86F2037A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33417" y="2228620"/>
            <a:ext cx="763554" cy="761540"/>
          </a:xfrm>
          <a:prstGeom prst="ellipse">
            <a:avLst/>
          </a:prstGeom>
          <a:noFill/>
          <a:extLst>
            <a:ext uri="{909E8E84-426E-40DD-AFC4-6F175D3DCCD1}">
              <a14:hiddenFill xmlns:a14="http://schemas.microsoft.com/office/drawing/2010/main">
                <a:solidFill>
                  <a:srgbClr val="FFFFFF"/>
                </a:solidFill>
              </a14:hiddenFill>
            </a:ext>
          </a:extLst>
        </p:spPr>
      </p:pic>
      <p:pic>
        <p:nvPicPr>
          <p:cNvPr id="87" name="Picture 4" descr="一枚岩">
            <a:extLst>
              <a:ext uri="{FF2B5EF4-FFF2-40B4-BE49-F238E27FC236}">
                <a16:creationId xmlns:a16="http://schemas.microsoft.com/office/drawing/2014/main" id="{8F4D1373-9C24-7488-F61F-630477EAEF6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35263" y="2228621"/>
            <a:ext cx="758023" cy="761540"/>
          </a:xfrm>
          <a:prstGeom prst="ellipse">
            <a:avLst/>
          </a:prstGeom>
          <a:noFill/>
          <a:extLst>
            <a:ext uri="{909E8E84-426E-40DD-AFC4-6F175D3DCCD1}">
              <a14:hiddenFill xmlns:a14="http://schemas.microsoft.com/office/drawing/2010/main">
                <a:solidFill>
                  <a:srgbClr val="FFFFFF"/>
                </a:solidFill>
              </a14:hiddenFill>
            </a:ext>
          </a:extLst>
        </p:spPr>
      </p:pic>
      <p:grpSp>
        <p:nvGrpSpPr>
          <p:cNvPr id="88" name="グループ化 87">
            <a:extLst>
              <a:ext uri="{FF2B5EF4-FFF2-40B4-BE49-F238E27FC236}">
                <a16:creationId xmlns:a16="http://schemas.microsoft.com/office/drawing/2014/main" id="{591D6B4D-05C4-3176-9FF6-4C555CFAEA0F}"/>
              </a:ext>
            </a:extLst>
          </p:cNvPr>
          <p:cNvGrpSpPr/>
          <p:nvPr/>
        </p:nvGrpSpPr>
        <p:grpSpPr>
          <a:xfrm>
            <a:off x="5329900" y="1974334"/>
            <a:ext cx="1710126" cy="2788554"/>
            <a:chOff x="5431466" y="1174224"/>
            <a:chExt cx="1881642" cy="3068231"/>
          </a:xfrm>
        </p:grpSpPr>
        <p:pic>
          <p:nvPicPr>
            <p:cNvPr id="89" name="図 88">
              <a:extLst>
                <a:ext uri="{FF2B5EF4-FFF2-40B4-BE49-F238E27FC236}">
                  <a16:creationId xmlns:a16="http://schemas.microsoft.com/office/drawing/2014/main" id="{9322B5EC-6CA3-9FF0-5EC0-64DD5E8B9C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67127" y="1610961"/>
              <a:ext cx="1360276" cy="2138079"/>
            </a:xfrm>
            <a:prstGeom prst="rect">
              <a:avLst/>
            </a:prstGeom>
          </p:spPr>
        </p:pic>
        <p:pic>
          <p:nvPicPr>
            <p:cNvPr id="90" name="Google Shape;1530;p21" descr="Twitter_Device_Mobile_Floating_Update.png">
              <a:extLst>
                <a:ext uri="{FF2B5EF4-FFF2-40B4-BE49-F238E27FC236}">
                  <a16:creationId xmlns:a16="http://schemas.microsoft.com/office/drawing/2014/main" id="{20FD2AC5-75E2-1DC3-0056-74C36DD73BC9}"/>
                </a:ext>
              </a:extLst>
            </p:cNvPr>
            <p:cNvPicPr preferRelativeResize="0"/>
            <p:nvPr/>
          </p:nvPicPr>
          <p:blipFill rotWithShape="1">
            <a:blip r:embed="rId6">
              <a:alphaModFix/>
            </a:blip>
            <a:srcRect/>
            <a:stretch/>
          </p:blipFill>
          <p:spPr>
            <a:xfrm>
              <a:off x="5431466" y="1174224"/>
              <a:ext cx="1881642" cy="3068231"/>
            </a:xfrm>
            <a:prstGeom prst="rect">
              <a:avLst/>
            </a:prstGeom>
            <a:noFill/>
            <a:ln>
              <a:noFill/>
            </a:ln>
          </p:spPr>
        </p:pic>
      </p:grpSp>
      <p:grpSp>
        <p:nvGrpSpPr>
          <p:cNvPr id="95" name="グループ化 94">
            <a:extLst>
              <a:ext uri="{FF2B5EF4-FFF2-40B4-BE49-F238E27FC236}">
                <a16:creationId xmlns:a16="http://schemas.microsoft.com/office/drawing/2014/main" id="{1A467B0C-7592-9390-1EED-5D2A8A8E5727}"/>
              </a:ext>
            </a:extLst>
          </p:cNvPr>
          <p:cNvGrpSpPr/>
          <p:nvPr/>
        </p:nvGrpSpPr>
        <p:grpSpPr>
          <a:xfrm>
            <a:off x="583225" y="3880036"/>
            <a:ext cx="1644906" cy="759579"/>
            <a:chOff x="503926" y="3580516"/>
            <a:chExt cx="1644906" cy="759579"/>
          </a:xfrm>
        </p:grpSpPr>
        <p:sp>
          <p:nvSpPr>
            <p:cNvPr id="96" name="正方形/長方形 95">
              <a:extLst>
                <a:ext uri="{FF2B5EF4-FFF2-40B4-BE49-F238E27FC236}">
                  <a16:creationId xmlns:a16="http://schemas.microsoft.com/office/drawing/2014/main" id="{86D5472F-1738-A1C2-B806-76CC1C486DF3}"/>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7" name="図 96">
              <a:extLst>
                <a:ext uri="{FF2B5EF4-FFF2-40B4-BE49-F238E27FC236}">
                  <a16:creationId xmlns:a16="http://schemas.microsoft.com/office/drawing/2014/main" id="{6A802D7A-A86F-7EF3-01B6-37D82744D7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98" name="図 97">
              <a:extLst>
                <a:ext uri="{FF2B5EF4-FFF2-40B4-BE49-F238E27FC236}">
                  <a16:creationId xmlns:a16="http://schemas.microsoft.com/office/drawing/2014/main" id="{07CE9403-6CB0-BAB0-12D8-F474F6218F7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99" name="正方形/長方形 98">
              <a:extLst>
                <a:ext uri="{FF2B5EF4-FFF2-40B4-BE49-F238E27FC236}">
                  <a16:creationId xmlns:a16="http://schemas.microsoft.com/office/drawing/2014/main" id="{161D6F59-93C5-6BF8-D955-376E7E113346}"/>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00" name="正方形/長方形 99">
              <a:extLst>
                <a:ext uri="{FF2B5EF4-FFF2-40B4-BE49-F238E27FC236}">
                  <a16:creationId xmlns:a16="http://schemas.microsoft.com/office/drawing/2014/main" id="{AFBA4B52-CC46-0140-BF27-694484E7443B}"/>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grpSp>
        <p:nvGrpSpPr>
          <p:cNvPr id="105" name="グループ化 104">
            <a:extLst>
              <a:ext uri="{FF2B5EF4-FFF2-40B4-BE49-F238E27FC236}">
                <a16:creationId xmlns:a16="http://schemas.microsoft.com/office/drawing/2014/main" id="{D2ED2AFB-D327-13AE-C9BD-D9E1E06F6604}"/>
              </a:ext>
            </a:extLst>
          </p:cNvPr>
          <p:cNvGrpSpPr/>
          <p:nvPr/>
        </p:nvGrpSpPr>
        <p:grpSpPr>
          <a:xfrm>
            <a:off x="782789" y="3554026"/>
            <a:ext cx="1197450" cy="413154"/>
            <a:chOff x="7823436" y="2923752"/>
            <a:chExt cx="1502915" cy="518548"/>
          </a:xfrm>
        </p:grpSpPr>
        <p:sp>
          <p:nvSpPr>
            <p:cNvPr id="106" name="楕円 83">
              <a:extLst>
                <a:ext uri="{FF2B5EF4-FFF2-40B4-BE49-F238E27FC236}">
                  <a16:creationId xmlns:a16="http://schemas.microsoft.com/office/drawing/2014/main" id="{A1107439-458D-3C99-F1FB-3B2E83051A88}"/>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07" name="テキスト ボックス 106">
              <a:extLst>
                <a:ext uri="{FF2B5EF4-FFF2-40B4-BE49-F238E27FC236}">
                  <a16:creationId xmlns:a16="http://schemas.microsoft.com/office/drawing/2014/main" id="{EAFA7529-FEF8-1872-8F25-DABF81B16F58}"/>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08" name="グループ化 107">
            <a:extLst>
              <a:ext uri="{FF2B5EF4-FFF2-40B4-BE49-F238E27FC236}">
                <a16:creationId xmlns:a16="http://schemas.microsoft.com/office/drawing/2014/main" id="{85AC7D2A-458A-4326-29FE-A05CB6305F7D}"/>
              </a:ext>
            </a:extLst>
          </p:cNvPr>
          <p:cNvGrpSpPr/>
          <p:nvPr/>
        </p:nvGrpSpPr>
        <p:grpSpPr>
          <a:xfrm>
            <a:off x="5395336" y="3685120"/>
            <a:ext cx="1545278" cy="553957"/>
            <a:chOff x="7911695" y="2943202"/>
            <a:chExt cx="869616" cy="695267"/>
          </a:xfrm>
        </p:grpSpPr>
        <p:sp>
          <p:nvSpPr>
            <p:cNvPr id="109" name="楕円 83">
              <a:extLst>
                <a:ext uri="{FF2B5EF4-FFF2-40B4-BE49-F238E27FC236}">
                  <a16:creationId xmlns:a16="http://schemas.microsoft.com/office/drawing/2014/main" id="{60EB43C1-91BF-B023-057F-A50A50E909C0}"/>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10" name="テキスト ボックス 109">
              <a:extLst>
                <a:ext uri="{FF2B5EF4-FFF2-40B4-BE49-F238E27FC236}">
                  <a16:creationId xmlns:a16="http://schemas.microsoft.com/office/drawing/2014/main" id="{D06AAE13-F697-793E-40FE-1D02650F6EB0}"/>
                </a:ext>
              </a:extLst>
            </p:cNvPr>
            <p:cNvSpPr txBox="1"/>
            <p:nvPr/>
          </p:nvSpPr>
          <p:spPr>
            <a:xfrm>
              <a:off x="7931698" y="2968446"/>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編集長レビュー</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11" name="テキスト ボックス 110">
            <a:extLst>
              <a:ext uri="{FF2B5EF4-FFF2-40B4-BE49-F238E27FC236}">
                <a16:creationId xmlns:a16="http://schemas.microsoft.com/office/drawing/2014/main" id="{CE57A6D3-509F-A96F-E3B8-D8E6203AC3BB}"/>
              </a:ext>
            </a:extLst>
          </p:cNvPr>
          <p:cNvSpPr txBox="1"/>
          <p:nvPr/>
        </p:nvSpPr>
        <p:spPr>
          <a:xfrm>
            <a:off x="5401210" y="4515169"/>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pic>
        <p:nvPicPr>
          <p:cNvPr id="113" name="図 112" descr="水の中にあるプールと建物&#10;&#10;中程度の精度で自動的に生成された説明">
            <a:extLst>
              <a:ext uri="{FF2B5EF4-FFF2-40B4-BE49-F238E27FC236}">
                <a16:creationId xmlns:a16="http://schemas.microsoft.com/office/drawing/2014/main" id="{1E2CD7AD-8627-0623-2C9D-EE619F23AE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2244" y="2185702"/>
            <a:ext cx="1592212" cy="1061475"/>
          </a:xfrm>
          <a:prstGeom prst="rect">
            <a:avLst/>
          </a:prstGeom>
          <a:ln w="19050">
            <a:solidFill>
              <a:schemeClr val="bg1"/>
            </a:solidFill>
          </a:ln>
        </p:spPr>
      </p:pic>
      <p:sp>
        <p:nvSpPr>
          <p:cNvPr id="122" name="正方形/長方形 121">
            <a:extLst>
              <a:ext uri="{FF2B5EF4-FFF2-40B4-BE49-F238E27FC236}">
                <a16:creationId xmlns:a16="http://schemas.microsoft.com/office/drawing/2014/main" id="{25402E03-FE00-396C-93E1-57AA70C03F85}"/>
              </a:ext>
            </a:extLst>
          </p:cNvPr>
          <p:cNvSpPr/>
          <p:nvPr/>
        </p:nvSpPr>
        <p:spPr>
          <a:xfrm>
            <a:off x="5997950" y="315801"/>
            <a:ext cx="3015782"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G150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123" name="テキスト ボックス 122">
            <a:extLst>
              <a:ext uri="{FF2B5EF4-FFF2-40B4-BE49-F238E27FC236}">
                <a16:creationId xmlns:a16="http://schemas.microsoft.com/office/drawing/2014/main" id="{E8039F49-77A8-73BF-A6C0-9D31BD2AE546}"/>
              </a:ext>
            </a:extLst>
          </p:cNvPr>
          <p:cNvSpPr txBox="1"/>
          <p:nvPr/>
        </p:nvSpPr>
        <p:spPr>
          <a:xfrm>
            <a:off x="366004" y="1053558"/>
            <a:ext cx="8488386" cy="369332"/>
          </a:xfrm>
          <a:prstGeom prst="rect">
            <a:avLst/>
          </a:prstGeom>
          <a:noFill/>
        </p:spPr>
        <p:txBody>
          <a:bodyPr wrap="square">
            <a:spAutoFit/>
          </a:bodyPr>
          <a:lstStyle/>
          <a:p>
            <a:r>
              <a:rPr lang="ja-JP" altLang="en-US" b="1" dirty="0">
                <a:latin typeface="Meiryo UI" panose="020B0604030504040204" pitchFamily="34" charset="-128"/>
                <a:ea typeface="Meiryo UI" panose="020B0604030504040204" pitchFamily="34" charset="-128"/>
              </a:rPr>
              <a:t>スパ施設でサンプリングや商品のお試しができる協賛プランです。</a:t>
            </a:r>
            <a:endParaRPr lang="ja-JP" altLang="en-US" dirty="0">
              <a:highlight>
                <a:srgbClr val="FFFF00"/>
              </a:highlight>
            </a:endParaRPr>
          </a:p>
        </p:txBody>
      </p:sp>
      <p:sp>
        <p:nvSpPr>
          <p:cNvPr id="125" name="テキスト ボックス 124">
            <a:extLst>
              <a:ext uri="{FF2B5EF4-FFF2-40B4-BE49-F238E27FC236}">
                <a16:creationId xmlns:a16="http://schemas.microsoft.com/office/drawing/2014/main" id="{1A09BC50-2D8C-15AA-5ABF-03A34CD6B39B}"/>
              </a:ext>
            </a:extLst>
          </p:cNvPr>
          <p:cNvSpPr txBox="1"/>
          <p:nvPr/>
        </p:nvSpPr>
        <p:spPr>
          <a:xfrm>
            <a:off x="5252608" y="5111116"/>
            <a:ext cx="3607798" cy="1300356"/>
          </a:xfrm>
          <a:prstGeom prst="rect">
            <a:avLst/>
          </a:prstGeom>
          <a:noFill/>
        </p:spPr>
        <p:txBody>
          <a:bodyPr wrap="square">
            <a:spAutoFit/>
          </a:bodyPr>
          <a:lstStyle/>
          <a:p>
            <a:r>
              <a:rPr lang="ja-JP" altLang="en-US" sz="1200" b="1" u="sng" dirty="0">
                <a:latin typeface="Meiryo UI" panose="020B0604030504040204" pitchFamily="34" charset="-128"/>
                <a:ea typeface="Meiryo UI" panose="020B0604030504040204" pitchFamily="34" charset="-128"/>
              </a:rPr>
              <a:t>２）メディア展開</a:t>
            </a:r>
            <a:r>
              <a:rPr lang="en-US" altLang="ja-JP" sz="1200" b="1" u="sng" dirty="0">
                <a:latin typeface="Meiryo UI" panose="020B0604030504040204" pitchFamily="34" charset="-128"/>
                <a:ea typeface="Meiryo UI" panose="020B0604030504040204" pitchFamily="34" charset="-128"/>
              </a:rPr>
              <a:t> </a:t>
            </a: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　編集長レビュータイアップ　</a:t>
            </a:r>
            <a:endParaRPr lang="en-US" altLang="ja-JP" sz="1200" b="1" dirty="0">
              <a:latin typeface="Meiryo UI" panose="020B0604030504040204" pitchFamily="34" charset="-128"/>
              <a:ea typeface="Meiryo UI" panose="020B0604030504040204" pitchFamily="34" charset="-128"/>
            </a:endParaRPr>
          </a:p>
          <a:p>
            <a:r>
              <a:rPr lang="en-US" altLang="ja-JP" sz="1050" b="1" dirty="0">
                <a:solidFill>
                  <a:srgbClr val="FF0000"/>
                </a:solidFill>
                <a:latin typeface="Meiryo UI" panose="020B0604030504040204" pitchFamily="34" charset="-128"/>
                <a:ea typeface="Meiryo UI" panose="020B0604030504040204" pitchFamily="34" charset="-128"/>
              </a:rPr>
              <a:t>※5,000PV</a:t>
            </a:r>
            <a:r>
              <a:rPr lang="ja-JP" altLang="en-US" sz="1050" b="1" dirty="0">
                <a:solidFill>
                  <a:srgbClr val="FF0000"/>
                </a:solidFill>
                <a:latin typeface="Meiryo UI" panose="020B0604030504040204" pitchFamily="34" charset="-128"/>
                <a:ea typeface="Meiryo UI" panose="020B0604030504040204" pitchFamily="34" charset="-128"/>
              </a:rPr>
              <a:t>保証</a:t>
            </a:r>
            <a:r>
              <a:rPr lang="en-US" altLang="ja-JP" sz="1050" b="1" dirty="0">
                <a:solidFill>
                  <a:srgbClr val="FF0000"/>
                </a:solidFill>
                <a:latin typeface="Meiryo UI" panose="020B0604030504040204" pitchFamily="34" charset="-128"/>
                <a:ea typeface="Meiryo UI" panose="020B0604030504040204" pitchFamily="34" charset="-128"/>
              </a:rPr>
              <a:t>(</a:t>
            </a:r>
            <a:r>
              <a:rPr lang="ja-JP" altLang="en-US" sz="1050" b="1" dirty="0">
                <a:solidFill>
                  <a:srgbClr val="FF0000"/>
                </a:solidFill>
                <a:latin typeface="Meiryo UI" panose="020B0604030504040204" pitchFamily="34" charset="-128"/>
                <a:ea typeface="Meiryo UI" panose="020B0604030504040204" pitchFamily="34" charset="-128"/>
              </a:rPr>
              <a:t>実施時期は応相談</a:t>
            </a:r>
            <a:r>
              <a:rPr lang="en-US" altLang="ja-JP" sz="105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000" b="1" u="sng" dirty="0">
                <a:solidFill>
                  <a:srgbClr val="FF0000"/>
                </a:solidFill>
                <a:latin typeface="Meiryo UI" panose="020B0604030504040204" pitchFamily="34" charset="-128"/>
                <a:ea typeface="Meiryo UI" panose="020B0604030504040204" pitchFamily="34" charset="-128"/>
              </a:rPr>
              <a:t>　</a:t>
            </a:r>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126" name="テキスト ボックス 125">
            <a:extLst>
              <a:ext uri="{FF2B5EF4-FFF2-40B4-BE49-F238E27FC236}">
                <a16:creationId xmlns:a16="http://schemas.microsoft.com/office/drawing/2014/main" id="{F28C9EFC-D381-698A-59D6-BBF807ABC337}"/>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127" name="図 126" descr="グラフィカル ユーザー インターフェイス, Web サイト&#10;&#10;自動的に生成された説明">
            <a:extLst>
              <a:ext uri="{FF2B5EF4-FFF2-40B4-BE49-F238E27FC236}">
                <a16:creationId xmlns:a16="http://schemas.microsoft.com/office/drawing/2014/main" id="{9AB6278E-AA4D-FBF0-5A40-447AB9901D8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grpSp>
        <p:nvGrpSpPr>
          <p:cNvPr id="128" name="グループ化 127">
            <a:extLst>
              <a:ext uri="{FF2B5EF4-FFF2-40B4-BE49-F238E27FC236}">
                <a16:creationId xmlns:a16="http://schemas.microsoft.com/office/drawing/2014/main" id="{57EB0F39-5A86-83B8-5CA9-D3E5ADD855F1}"/>
              </a:ext>
            </a:extLst>
          </p:cNvPr>
          <p:cNvGrpSpPr/>
          <p:nvPr/>
        </p:nvGrpSpPr>
        <p:grpSpPr>
          <a:xfrm>
            <a:off x="2919304" y="3341357"/>
            <a:ext cx="1197450" cy="413154"/>
            <a:chOff x="7823436" y="2923752"/>
            <a:chExt cx="1502915" cy="518548"/>
          </a:xfrm>
        </p:grpSpPr>
        <p:sp>
          <p:nvSpPr>
            <p:cNvPr id="129" name="楕円 83">
              <a:extLst>
                <a:ext uri="{FF2B5EF4-FFF2-40B4-BE49-F238E27FC236}">
                  <a16:creationId xmlns:a16="http://schemas.microsoft.com/office/drawing/2014/main" id="{1455717D-2292-9037-9ACD-46394165F25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30" name="テキスト ボックス 129">
              <a:extLst>
                <a:ext uri="{FF2B5EF4-FFF2-40B4-BE49-F238E27FC236}">
                  <a16:creationId xmlns:a16="http://schemas.microsoft.com/office/drawing/2014/main" id="{2193C1D5-3421-5DCF-19CB-80833BE42027}"/>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31" name="グループ化 130">
            <a:extLst>
              <a:ext uri="{FF2B5EF4-FFF2-40B4-BE49-F238E27FC236}">
                <a16:creationId xmlns:a16="http://schemas.microsoft.com/office/drawing/2014/main" id="{3A7E4B88-62C7-46EA-41DD-E51CED2F74C5}"/>
              </a:ext>
            </a:extLst>
          </p:cNvPr>
          <p:cNvGrpSpPr/>
          <p:nvPr/>
        </p:nvGrpSpPr>
        <p:grpSpPr>
          <a:xfrm>
            <a:off x="758282" y="2044870"/>
            <a:ext cx="1367497" cy="413154"/>
            <a:chOff x="7729413" y="2923752"/>
            <a:chExt cx="1716340" cy="518548"/>
          </a:xfrm>
        </p:grpSpPr>
        <p:sp>
          <p:nvSpPr>
            <p:cNvPr id="132" name="楕円 83">
              <a:extLst>
                <a:ext uri="{FF2B5EF4-FFF2-40B4-BE49-F238E27FC236}">
                  <a16:creationId xmlns:a16="http://schemas.microsoft.com/office/drawing/2014/main" id="{379D0C0C-2A81-5FC6-D346-0FE377DB281A}"/>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33" name="テキスト ボックス 132">
              <a:extLst>
                <a:ext uri="{FF2B5EF4-FFF2-40B4-BE49-F238E27FC236}">
                  <a16:creationId xmlns:a16="http://schemas.microsoft.com/office/drawing/2014/main" id="{22D50683-91D6-B9EA-F276-6A55B2EA6C27}"/>
                </a:ext>
              </a:extLst>
            </p:cNvPr>
            <p:cNvSpPr txBox="1"/>
            <p:nvPr/>
          </p:nvSpPr>
          <p:spPr>
            <a:xfrm>
              <a:off x="7729413" y="2986060"/>
              <a:ext cx="1716340" cy="3862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スパ施設</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4" name="正方形/長方形 3">
            <a:extLst>
              <a:ext uri="{FF2B5EF4-FFF2-40B4-BE49-F238E27FC236}">
                <a16:creationId xmlns:a16="http://schemas.microsoft.com/office/drawing/2014/main" id="{4C551835-7163-0F41-505B-5E01686EEDF7}"/>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16F9DF0-231F-B6D2-750D-992563C0D20D}"/>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CCBF46A-A01B-71F2-4870-F2223E0C8BEE}"/>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pic>
        <p:nvPicPr>
          <p:cNvPr id="2" name="図 1" descr="草の上に立っている女性&#10;&#10;低い精度で自動的に生成された説明">
            <a:extLst>
              <a:ext uri="{FF2B5EF4-FFF2-40B4-BE49-F238E27FC236}">
                <a16:creationId xmlns:a16="http://schemas.microsoft.com/office/drawing/2014/main" id="{2A058EFD-4BAF-2015-6F56-06CAE54695F2}"/>
              </a:ext>
            </a:extLst>
          </p:cNvPr>
          <p:cNvPicPr>
            <a:picLocks noChangeAspect="1"/>
          </p:cNvPicPr>
          <p:nvPr/>
        </p:nvPicPr>
        <p:blipFill>
          <a:blip r:embed="rId11"/>
          <a:srcRect l="16555" t="42197" r="74711" b="44627"/>
          <a:stretch/>
        </p:blipFill>
        <p:spPr>
          <a:xfrm>
            <a:off x="7488469" y="3580498"/>
            <a:ext cx="758871" cy="763200"/>
          </a:xfrm>
          <a:prstGeom prst="ellipse">
            <a:avLst/>
          </a:prstGeom>
        </p:spPr>
      </p:pic>
      <p:sp>
        <p:nvSpPr>
          <p:cNvPr id="7" name="Google Shape;1077;p62">
            <a:extLst>
              <a:ext uri="{FF2B5EF4-FFF2-40B4-BE49-F238E27FC236}">
                <a16:creationId xmlns:a16="http://schemas.microsoft.com/office/drawing/2014/main" id="{E9568D8B-78CE-9C55-C8A0-428B9D39C13D}"/>
              </a:ext>
            </a:extLst>
          </p:cNvPr>
          <p:cNvSpPr/>
          <p:nvPr/>
        </p:nvSpPr>
        <p:spPr>
          <a:xfrm>
            <a:off x="7260249" y="439223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書籍・</a:t>
            </a:r>
            <a:r>
              <a:rPr lang="en-US" altLang="ja-JP"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MOOK</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altLang="en-US" sz="1400" b="1" dirty="0">
                <a:latin typeface="Meiryo UI" panose="020B0604030504040204" pitchFamily="34" charset="-128"/>
                <a:ea typeface="Meiryo UI" panose="020B0604030504040204" pitchFamily="34" charset="-128"/>
                <a:cs typeface="Meiryo"/>
                <a:sym typeface="Meiryo"/>
              </a:rPr>
              <a:t>フジタニ</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8" name="テキスト ボックス 7">
            <a:extLst>
              <a:ext uri="{FF2B5EF4-FFF2-40B4-BE49-F238E27FC236}">
                <a16:creationId xmlns:a16="http://schemas.microsoft.com/office/drawing/2014/main" id="{AB12424E-BF9B-678B-4504-F529B55F7C4D}"/>
              </a:ext>
            </a:extLst>
          </p:cNvPr>
          <p:cNvSpPr txBox="1"/>
          <p:nvPr/>
        </p:nvSpPr>
        <p:spPr>
          <a:xfrm>
            <a:off x="5502609" y="4740138"/>
            <a:ext cx="2173993" cy="246221"/>
          </a:xfrm>
          <a:prstGeom prst="rect">
            <a:avLst/>
          </a:prstGeom>
          <a:noFill/>
        </p:spPr>
        <p:txBody>
          <a:bodyPr wrap="none" rtlCol="0">
            <a:spAutoFit/>
          </a:bodyPr>
          <a:lstStyle/>
          <a:p>
            <a:r>
              <a:rPr kumimoji="1" lang="ja-JP" altLang="en-US" sz="1000" b="1" dirty="0">
                <a:solidFill>
                  <a:srgbClr val="FF0000"/>
                </a:solidFill>
              </a:rPr>
              <a:t>★出演する編集長は</a:t>
            </a:r>
            <a:r>
              <a:rPr kumimoji="1" lang="en-US" altLang="ja-JP" sz="1000" b="1" dirty="0">
                <a:solidFill>
                  <a:srgbClr val="FF0000"/>
                </a:solidFill>
              </a:rPr>
              <a:t>1</a:t>
            </a:r>
            <a:r>
              <a:rPr kumimoji="1" lang="ja-JP" altLang="en-US" sz="1000" b="1" dirty="0">
                <a:solidFill>
                  <a:srgbClr val="FF0000"/>
                </a:solidFill>
              </a:rPr>
              <a:t>名になります</a:t>
            </a:r>
          </a:p>
        </p:txBody>
      </p:sp>
    </p:spTree>
    <p:extLst>
      <p:ext uri="{BB962C8B-B14F-4D97-AF65-F5344CB8AC3E}">
        <p14:creationId xmlns:p14="http://schemas.microsoft.com/office/powerpoint/2010/main" val="208664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E8483E6A-BDBA-2AE7-6A84-DEA8F71A9195}"/>
              </a:ext>
            </a:extLst>
          </p:cNvPr>
          <p:cNvSpPr/>
          <p:nvPr/>
        </p:nvSpPr>
        <p:spPr>
          <a:xfrm>
            <a:off x="4255420" y="4206472"/>
            <a:ext cx="1506553" cy="11146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5" name="正方形/長方形 14">
            <a:extLst>
              <a:ext uri="{FF2B5EF4-FFF2-40B4-BE49-F238E27FC236}">
                <a16:creationId xmlns:a16="http://schemas.microsoft.com/office/drawing/2014/main" id="{28F7F53A-61DA-214B-FDB4-9CFD8CDA475A}"/>
              </a:ext>
            </a:extLst>
          </p:cNvPr>
          <p:cNvSpPr/>
          <p:nvPr/>
        </p:nvSpPr>
        <p:spPr>
          <a:xfrm>
            <a:off x="3467769" y="3902326"/>
            <a:ext cx="4394185" cy="10704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9" name="テキスト ボックス 18">
            <a:extLst>
              <a:ext uri="{FF2B5EF4-FFF2-40B4-BE49-F238E27FC236}">
                <a16:creationId xmlns:a16="http://schemas.microsoft.com/office/drawing/2014/main" id="{8A1E278A-7555-83E9-D767-47A3818EDEC8}"/>
              </a:ext>
            </a:extLst>
          </p:cNvPr>
          <p:cNvSpPr txBox="1"/>
          <p:nvPr/>
        </p:nvSpPr>
        <p:spPr>
          <a:xfrm>
            <a:off x="3348681" y="3627153"/>
            <a:ext cx="5531368" cy="707886"/>
          </a:xfrm>
          <a:prstGeom prst="rect">
            <a:avLst/>
          </a:prstGeom>
          <a:noFill/>
        </p:spPr>
        <p:txBody>
          <a:bodyPr wrap="square">
            <a:spAutoFit/>
          </a:bodyPr>
          <a:lstStyle/>
          <a:p>
            <a:r>
              <a:rPr lang="en-US" altLang="ja-JP" sz="2000" b="1" dirty="0">
                <a:latin typeface="Meiryo UI" panose="020B0604030504040204" pitchFamily="34" charset="-128"/>
                <a:ea typeface="Meiryo UI" panose="020B0604030504040204" pitchFamily="34" charset="-128"/>
              </a:rPr>
              <a:t>BE-PAL OUTDOOR BEER GARDEN </a:t>
            </a:r>
          </a:p>
          <a:p>
            <a:r>
              <a:rPr lang="ja-JP" altLang="en-US" sz="2000" b="1" dirty="0">
                <a:latin typeface="Meiryo UI" panose="020B0604030504040204" pitchFamily="34" charset="-128"/>
                <a:ea typeface="Meiryo UI" panose="020B0604030504040204" pitchFamily="34" charset="-128"/>
              </a:rPr>
              <a:t>　　　　　</a:t>
            </a:r>
            <a:r>
              <a:rPr lang="en-US" altLang="ja-JP" sz="2000" b="1" dirty="0">
                <a:latin typeface="Meiryo UI" panose="020B0604030504040204" pitchFamily="34" charset="-128"/>
                <a:ea typeface="Meiryo UI" panose="020B0604030504040204" pitchFamily="34" charset="-128"/>
              </a:rPr>
              <a:t>in Cafe </a:t>
            </a:r>
            <a:r>
              <a:rPr lang="en-US" altLang="ja-JP" sz="2000" b="1" dirty="0" err="1">
                <a:latin typeface="Meiryo UI" panose="020B0604030504040204" pitchFamily="34" charset="-128"/>
                <a:ea typeface="Meiryo UI" panose="020B0604030504040204" pitchFamily="34" charset="-128"/>
              </a:rPr>
              <a:t>Lish</a:t>
            </a:r>
            <a:endParaRPr lang="en-US" altLang="ja-JP" sz="2000" b="1" dirty="0">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97760060-D609-26DF-CDCC-5F5EFDB876D6}"/>
              </a:ext>
            </a:extLst>
          </p:cNvPr>
          <p:cNvSpPr/>
          <p:nvPr/>
        </p:nvSpPr>
        <p:spPr>
          <a:xfrm>
            <a:off x="4255421" y="2384123"/>
            <a:ext cx="3361438" cy="100029"/>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A07530FD-226E-A5D6-2202-B5E1959FA149}"/>
              </a:ext>
            </a:extLst>
          </p:cNvPr>
          <p:cNvSpPr/>
          <p:nvPr/>
        </p:nvSpPr>
        <p:spPr>
          <a:xfrm>
            <a:off x="-12526" y="0"/>
            <a:ext cx="2004164" cy="6858000"/>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0136D5B-1DD3-E5D8-450D-22CE96CDCFD2}"/>
              </a:ext>
            </a:extLst>
          </p:cNvPr>
          <p:cNvSpPr/>
          <p:nvPr/>
        </p:nvSpPr>
        <p:spPr>
          <a:xfrm>
            <a:off x="3467770" y="2079977"/>
            <a:ext cx="3584383" cy="11146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6BF4840F-96E1-C36C-4B75-112DE861515A}"/>
              </a:ext>
            </a:extLst>
          </p:cNvPr>
          <p:cNvSpPr txBox="1"/>
          <p:nvPr/>
        </p:nvSpPr>
        <p:spPr>
          <a:xfrm>
            <a:off x="3348681" y="5048095"/>
            <a:ext cx="5260653" cy="338554"/>
          </a:xfrm>
          <a:prstGeom prst="rect">
            <a:avLst/>
          </a:prstGeom>
          <a:noFill/>
        </p:spPr>
        <p:txBody>
          <a:bodyPr wrap="square">
            <a:spAutoFit/>
          </a:bodyPr>
          <a:lstStyle/>
          <a:p>
            <a:r>
              <a:rPr lang="en-US" altLang="ja-JP" sz="1600" b="1" dirty="0">
                <a:latin typeface="Meiryo UI" panose="020B0604030504040204" pitchFamily="34" charset="-128"/>
                <a:ea typeface="Meiryo UI" panose="020B0604030504040204" pitchFamily="34" charset="-128"/>
              </a:rPr>
              <a:t>2025</a:t>
            </a:r>
            <a:r>
              <a:rPr lang="ja-JP" altLang="en-US" sz="1600" b="1" dirty="0">
                <a:latin typeface="Meiryo UI" panose="020B0604030504040204" pitchFamily="34" charset="-128"/>
                <a:ea typeface="Meiryo UI" panose="020B0604030504040204" pitchFamily="34" charset="-128"/>
              </a:rPr>
              <a:t>年</a:t>
            </a:r>
            <a:r>
              <a:rPr lang="en-US" altLang="ja-JP" sz="1600" b="1" dirty="0">
                <a:latin typeface="Meiryo UI" panose="020B0604030504040204" pitchFamily="34" charset="-128"/>
                <a:ea typeface="Meiryo UI" panose="020B0604030504040204" pitchFamily="34" charset="-128"/>
              </a:rPr>
              <a:t>10</a:t>
            </a:r>
            <a:r>
              <a:rPr lang="ja-JP" altLang="en-US" sz="1600" b="1" dirty="0">
                <a:latin typeface="Meiryo UI" panose="020B0604030504040204" pitchFamily="34" charset="-128"/>
                <a:ea typeface="Meiryo UI" panose="020B0604030504040204" pitchFamily="34" charset="-128"/>
              </a:rPr>
              <a:t>月</a:t>
            </a:r>
            <a:r>
              <a:rPr lang="en-US" altLang="ja-JP" sz="1600" b="1" dirty="0">
                <a:latin typeface="Meiryo UI" panose="020B0604030504040204" pitchFamily="34" charset="-128"/>
                <a:ea typeface="Meiryo UI" panose="020B0604030504040204" pitchFamily="34" charset="-128"/>
              </a:rPr>
              <a:t>4</a:t>
            </a:r>
            <a:r>
              <a:rPr lang="ja-JP" altLang="en-US" sz="1600" b="1" dirty="0">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a:t>
            </a:r>
            <a:r>
              <a:rPr lang="ja-JP" altLang="en-US" sz="1600" b="1" dirty="0">
                <a:solidFill>
                  <a:srgbClr val="0070C0"/>
                </a:solidFill>
                <a:latin typeface="Meiryo UI" panose="020B0604030504040204" pitchFamily="34" charset="-128"/>
                <a:ea typeface="Meiryo UI" panose="020B0604030504040204" pitchFamily="34" charset="-128"/>
              </a:rPr>
              <a:t>土</a:t>
            </a:r>
            <a:r>
              <a:rPr lang="en-US" altLang="ja-JP" sz="1600" b="1" dirty="0">
                <a:latin typeface="Meiryo UI" panose="020B0604030504040204" pitchFamily="34" charset="-128"/>
                <a:ea typeface="Meiryo UI" panose="020B0604030504040204" pitchFamily="34" charset="-128"/>
              </a:rPr>
              <a:t>)~ 2025</a:t>
            </a:r>
            <a:r>
              <a:rPr lang="ja-JP" altLang="en-US" sz="1600" b="1" dirty="0">
                <a:latin typeface="Meiryo UI" panose="020B0604030504040204" pitchFamily="34" charset="-128"/>
                <a:ea typeface="Meiryo UI" panose="020B0604030504040204" pitchFamily="34" charset="-128"/>
              </a:rPr>
              <a:t>年</a:t>
            </a:r>
            <a:r>
              <a:rPr lang="en-US" altLang="ja-JP" sz="1600" b="1" dirty="0">
                <a:latin typeface="Meiryo UI" panose="020B0604030504040204" pitchFamily="34" charset="-128"/>
                <a:ea typeface="Meiryo UI" panose="020B0604030504040204" pitchFamily="34" charset="-128"/>
              </a:rPr>
              <a:t>10</a:t>
            </a:r>
            <a:r>
              <a:rPr lang="ja-JP" altLang="en-US" sz="1600" b="1" dirty="0">
                <a:latin typeface="Meiryo UI" panose="020B0604030504040204" pitchFamily="34" charset="-128"/>
                <a:ea typeface="Meiryo UI" panose="020B0604030504040204" pitchFamily="34" charset="-128"/>
              </a:rPr>
              <a:t>月</a:t>
            </a:r>
            <a:r>
              <a:rPr lang="en-US" altLang="ja-JP" sz="1600" b="1" dirty="0">
                <a:latin typeface="Meiryo UI" panose="020B0604030504040204" pitchFamily="34" charset="-128"/>
                <a:ea typeface="Meiryo UI" panose="020B0604030504040204" pitchFamily="34" charset="-128"/>
              </a:rPr>
              <a:t>5</a:t>
            </a:r>
            <a:r>
              <a:rPr lang="ja-JP" altLang="en-US" sz="1600" b="1" dirty="0">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a:t>
            </a:r>
            <a:r>
              <a:rPr lang="ja-JP" altLang="en-US" sz="1600" b="1" dirty="0">
                <a:solidFill>
                  <a:srgbClr val="FF0000"/>
                </a:solidFill>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a:t>
            </a:r>
          </a:p>
        </p:txBody>
      </p:sp>
      <p:sp>
        <p:nvSpPr>
          <p:cNvPr id="6" name="テキスト ボックス 5">
            <a:extLst>
              <a:ext uri="{FF2B5EF4-FFF2-40B4-BE49-F238E27FC236}">
                <a16:creationId xmlns:a16="http://schemas.microsoft.com/office/drawing/2014/main" id="{E93DF738-0AE5-2DA4-B2F9-C8B447FE05FA}"/>
              </a:ext>
            </a:extLst>
          </p:cNvPr>
          <p:cNvSpPr txBox="1"/>
          <p:nvPr/>
        </p:nvSpPr>
        <p:spPr>
          <a:xfrm>
            <a:off x="3352817" y="1268052"/>
            <a:ext cx="4967317" cy="338554"/>
          </a:xfrm>
          <a:prstGeom prst="rect">
            <a:avLst/>
          </a:prstGeom>
          <a:noFill/>
        </p:spPr>
        <p:txBody>
          <a:bodyPr wrap="square">
            <a:spAutoFit/>
          </a:bodyPr>
          <a:lstStyle/>
          <a:p>
            <a:r>
              <a:rPr lang="en-US" altLang="ja-JP" sz="1600" b="1" dirty="0">
                <a:latin typeface="Meiryo UI" panose="020B0604030504040204" pitchFamily="34" charset="-128"/>
                <a:ea typeface="Meiryo UI" panose="020B0604030504040204" pitchFamily="34" charset="-128"/>
              </a:rPr>
              <a:t>2025</a:t>
            </a:r>
            <a:r>
              <a:rPr lang="ja-JP" altLang="en-US" sz="1600" b="1" dirty="0">
                <a:latin typeface="Meiryo UI" panose="020B0604030504040204" pitchFamily="34" charset="-128"/>
                <a:ea typeface="Meiryo UI" panose="020B0604030504040204" pitchFamily="34" charset="-128"/>
              </a:rPr>
              <a:t>年</a:t>
            </a:r>
            <a:r>
              <a:rPr lang="en-US" altLang="ja-JP" sz="1600" b="1" dirty="0">
                <a:latin typeface="Meiryo UI" panose="020B0604030504040204" pitchFamily="34" charset="-128"/>
                <a:ea typeface="Meiryo UI" panose="020B0604030504040204" pitchFamily="34" charset="-128"/>
              </a:rPr>
              <a:t>5</a:t>
            </a:r>
            <a:r>
              <a:rPr lang="ja-JP" altLang="en-US" sz="1600" b="1" dirty="0">
                <a:latin typeface="Meiryo UI" panose="020B0604030504040204" pitchFamily="34" charset="-128"/>
                <a:ea typeface="Meiryo UI" panose="020B0604030504040204" pitchFamily="34" charset="-128"/>
              </a:rPr>
              <a:t>月</a:t>
            </a:r>
            <a:r>
              <a:rPr lang="en-US" altLang="ja-JP" sz="1600" b="1" dirty="0">
                <a:latin typeface="Meiryo UI" panose="020B0604030504040204" pitchFamily="34" charset="-128"/>
                <a:ea typeface="Meiryo UI" panose="020B0604030504040204" pitchFamily="34" charset="-128"/>
              </a:rPr>
              <a:t>31</a:t>
            </a:r>
            <a:r>
              <a:rPr lang="ja-JP" altLang="en-US" sz="1600" b="1" dirty="0">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a:t>
            </a:r>
            <a:r>
              <a:rPr lang="ja-JP" altLang="en-US" sz="1600" b="1" dirty="0">
                <a:solidFill>
                  <a:srgbClr val="0070C0"/>
                </a:solidFill>
                <a:latin typeface="Meiryo UI" panose="020B0604030504040204" pitchFamily="34" charset="-128"/>
                <a:ea typeface="Meiryo UI" panose="020B0604030504040204" pitchFamily="34" charset="-128"/>
              </a:rPr>
              <a:t>土</a:t>
            </a:r>
            <a:r>
              <a:rPr lang="en-US" altLang="ja-JP" sz="1600" b="1" dirty="0">
                <a:latin typeface="Meiryo UI" panose="020B0604030504040204" pitchFamily="34" charset="-128"/>
                <a:ea typeface="Meiryo UI" panose="020B0604030504040204" pitchFamily="34" charset="-128"/>
              </a:rPr>
              <a:t>)~ 2025</a:t>
            </a:r>
            <a:r>
              <a:rPr lang="ja-JP" altLang="en-US" sz="1600" b="1" dirty="0">
                <a:latin typeface="Meiryo UI" panose="020B0604030504040204" pitchFamily="34" charset="-128"/>
                <a:ea typeface="Meiryo UI" panose="020B0604030504040204" pitchFamily="34" charset="-128"/>
              </a:rPr>
              <a:t>年</a:t>
            </a:r>
            <a:r>
              <a:rPr lang="en-US" altLang="ja-JP" sz="1600" b="1" dirty="0">
                <a:latin typeface="Meiryo UI" panose="020B0604030504040204" pitchFamily="34" charset="-128"/>
                <a:ea typeface="Meiryo UI" panose="020B0604030504040204" pitchFamily="34" charset="-128"/>
              </a:rPr>
              <a:t>6</a:t>
            </a:r>
            <a:r>
              <a:rPr lang="ja-JP" altLang="en-US" sz="1600" b="1" dirty="0">
                <a:latin typeface="Meiryo UI" panose="020B0604030504040204" pitchFamily="34" charset="-128"/>
                <a:ea typeface="Meiryo UI" panose="020B0604030504040204" pitchFamily="34" charset="-128"/>
              </a:rPr>
              <a:t>月</a:t>
            </a:r>
            <a:r>
              <a:rPr lang="en-US" altLang="ja-JP" sz="1600" b="1" dirty="0">
                <a:latin typeface="Meiryo UI" panose="020B0604030504040204" pitchFamily="34" charset="-128"/>
                <a:ea typeface="Meiryo UI" panose="020B0604030504040204" pitchFamily="34" charset="-128"/>
              </a:rPr>
              <a:t>1</a:t>
            </a:r>
            <a:r>
              <a:rPr lang="ja-JP" altLang="en-US" sz="1600" b="1" dirty="0">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a:t>
            </a:r>
            <a:r>
              <a:rPr lang="ja-JP" altLang="en-US" sz="1600" b="1" dirty="0">
                <a:solidFill>
                  <a:srgbClr val="FF0000"/>
                </a:solidFill>
                <a:latin typeface="Meiryo UI" panose="020B0604030504040204" pitchFamily="34" charset="-128"/>
                <a:ea typeface="Meiryo UI" panose="020B0604030504040204" pitchFamily="34" charset="-128"/>
              </a:rPr>
              <a:t>日</a:t>
            </a:r>
            <a:r>
              <a:rPr lang="en-US" altLang="ja-JP" sz="1600" b="1" dirty="0">
                <a:latin typeface="Meiryo UI" panose="020B0604030504040204" pitchFamily="34" charset="-128"/>
                <a:ea typeface="Meiryo UI" panose="020B0604030504040204" pitchFamily="34" charset="-128"/>
              </a:rPr>
              <a:t>) </a:t>
            </a:r>
            <a:endParaRPr lang="ja-JP" altLang="en-US" sz="1600" dirty="0"/>
          </a:p>
        </p:txBody>
      </p:sp>
      <p:sp>
        <p:nvSpPr>
          <p:cNvPr id="7" name="テキスト ボックス 6">
            <a:extLst>
              <a:ext uri="{FF2B5EF4-FFF2-40B4-BE49-F238E27FC236}">
                <a16:creationId xmlns:a16="http://schemas.microsoft.com/office/drawing/2014/main" id="{AAE4F74E-B454-0272-161C-8A5243E70704}"/>
              </a:ext>
            </a:extLst>
          </p:cNvPr>
          <p:cNvSpPr txBox="1"/>
          <p:nvPr/>
        </p:nvSpPr>
        <p:spPr>
          <a:xfrm>
            <a:off x="3348681" y="3091498"/>
            <a:ext cx="4826598" cy="338554"/>
          </a:xfrm>
          <a:prstGeom prst="rect">
            <a:avLst/>
          </a:prstGeom>
          <a:noFill/>
        </p:spPr>
        <p:txBody>
          <a:bodyPr wrap="square">
            <a:spAutoFit/>
          </a:bodyPr>
          <a:lstStyle/>
          <a:p>
            <a:r>
              <a:rPr lang="en-US" altLang="ja-JP" sz="1600" b="1" dirty="0">
                <a:latin typeface="Meiryo UI" panose="020B0604030504040204" pitchFamily="34" charset="-128"/>
                <a:ea typeface="Meiryo UI" panose="020B0604030504040204" pitchFamily="34" charset="-128"/>
              </a:rPr>
              <a:t>2025</a:t>
            </a:r>
            <a:r>
              <a:rPr lang="ja-JP" altLang="en-US" sz="1600" b="1" dirty="0">
                <a:latin typeface="Meiryo UI" panose="020B0604030504040204" pitchFamily="34" charset="-128"/>
                <a:ea typeface="Meiryo UI" panose="020B0604030504040204" pitchFamily="34" charset="-128"/>
              </a:rPr>
              <a:t>年秋</a:t>
            </a:r>
            <a:endParaRPr lang="en-US" altLang="ja-JP" sz="1600" b="1" dirty="0">
              <a:latin typeface="Meiryo UI" panose="020B0604030504040204" pitchFamily="34" charset="-128"/>
              <a:ea typeface="Meiryo UI" panose="020B0604030504040204" pitchFamily="34" charset="-128"/>
            </a:endParaRPr>
          </a:p>
        </p:txBody>
      </p:sp>
      <p:cxnSp>
        <p:nvCxnSpPr>
          <p:cNvPr id="8" name="直線コネクタ 7">
            <a:extLst>
              <a:ext uri="{FF2B5EF4-FFF2-40B4-BE49-F238E27FC236}">
                <a16:creationId xmlns:a16="http://schemas.microsoft.com/office/drawing/2014/main" id="{F00D998A-2F16-3C91-9A98-7C11658E9AA4}"/>
              </a:ext>
            </a:extLst>
          </p:cNvPr>
          <p:cNvCxnSpPr>
            <a:cxnSpLocks/>
          </p:cNvCxnSpPr>
          <p:nvPr/>
        </p:nvCxnSpPr>
        <p:spPr>
          <a:xfrm>
            <a:off x="3348681" y="2904257"/>
            <a:ext cx="5419849"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0E34F46-B068-E5A3-6B3D-D1E710CE58F2}"/>
              </a:ext>
            </a:extLst>
          </p:cNvPr>
          <p:cNvCxnSpPr>
            <a:cxnSpLocks/>
          </p:cNvCxnSpPr>
          <p:nvPr/>
        </p:nvCxnSpPr>
        <p:spPr>
          <a:xfrm>
            <a:off x="3348681" y="4857208"/>
            <a:ext cx="5432206"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10" name="タイトル 1">
            <a:extLst>
              <a:ext uri="{FF2B5EF4-FFF2-40B4-BE49-F238E27FC236}">
                <a16:creationId xmlns:a16="http://schemas.microsoft.com/office/drawing/2014/main" id="{7372AD9C-469C-75DD-C6F7-8A03C05A1EE4}"/>
              </a:ext>
            </a:extLst>
          </p:cNvPr>
          <p:cNvSpPr txBox="1">
            <a:spLocks/>
          </p:cNvSpPr>
          <p:nvPr/>
        </p:nvSpPr>
        <p:spPr>
          <a:xfrm>
            <a:off x="2206231" y="151298"/>
            <a:ext cx="4854875"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latin typeface="Meiryo UI" panose="020B0604030504040204" pitchFamily="34" charset="-128"/>
                <a:ea typeface="Meiryo UI" panose="020B0604030504040204" pitchFamily="34" charset="-128"/>
              </a:rPr>
              <a:t>イベントスケジュール</a:t>
            </a:r>
          </a:p>
        </p:txBody>
      </p:sp>
      <p:pic>
        <p:nvPicPr>
          <p:cNvPr id="11" name="図 10" descr="屋内, テーブル, 建物, 椅子 が含まれている画像&#10;&#10;自動的に生成された説明">
            <a:extLst>
              <a:ext uri="{FF2B5EF4-FFF2-40B4-BE49-F238E27FC236}">
                <a16:creationId xmlns:a16="http://schemas.microsoft.com/office/drawing/2014/main" id="{1976D315-5207-24B3-B7F2-27983DB7AE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666" y="2987373"/>
            <a:ext cx="2492749" cy="1661427"/>
          </a:xfrm>
          <a:prstGeom prst="ellipse">
            <a:avLst/>
          </a:prstGeom>
        </p:spPr>
      </p:pic>
      <p:pic>
        <p:nvPicPr>
          <p:cNvPr id="12" name="図 11" descr="森の中の橋と電車&#10;&#10;低い精度で自動的に生成された説明">
            <a:extLst>
              <a:ext uri="{FF2B5EF4-FFF2-40B4-BE49-F238E27FC236}">
                <a16:creationId xmlns:a16="http://schemas.microsoft.com/office/drawing/2014/main" id="{14FCB498-1172-5FCC-A981-50CE41DBC0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4666" y="1045084"/>
            <a:ext cx="2492749" cy="1661427"/>
          </a:xfrm>
          <a:prstGeom prst="ellipse">
            <a:avLst/>
          </a:prstGeom>
        </p:spPr>
      </p:pic>
      <p:pic>
        <p:nvPicPr>
          <p:cNvPr id="13" name="図 12">
            <a:extLst>
              <a:ext uri="{FF2B5EF4-FFF2-40B4-BE49-F238E27FC236}">
                <a16:creationId xmlns:a16="http://schemas.microsoft.com/office/drawing/2014/main" id="{4DF11A91-AA02-A099-E4DB-3FD1FBF9C7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4666" y="5000188"/>
            <a:ext cx="2492749" cy="1660994"/>
          </a:xfrm>
          <a:prstGeom prst="ellipse">
            <a:avLst/>
          </a:prstGeom>
        </p:spPr>
      </p:pic>
      <p:sp>
        <p:nvSpPr>
          <p:cNvPr id="16" name="正方形/長方形 15">
            <a:extLst>
              <a:ext uri="{FF2B5EF4-FFF2-40B4-BE49-F238E27FC236}">
                <a16:creationId xmlns:a16="http://schemas.microsoft.com/office/drawing/2014/main" id="{109EC54B-C296-6920-32E7-122DF8AA6B2D}"/>
              </a:ext>
            </a:extLst>
          </p:cNvPr>
          <p:cNvSpPr/>
          <p:nvPr/>
        </p:nvSpPr>
        <p:spPr>
          <a:xfrm>
            <a:off x="4255421" y="6165035"/>
            <a:ext cx="2208010" cy="11146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E55F8D6F-CD96-B890-9BEB-7AE3B26727E4}"/>
              </a:ext>
            </a:extLst>
          </p:cNvPr>
          <p:cNvSpPr/>
          <p:nvPr/>
        </p:nvSpPr>
        <p:spPr>
          <a:xfrm>
            <a:off x="3467770" y="5860889"/>
            <a:ext cx="3902910" cy="11146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684E074F-880D-6F93-01C3-A52C82D6A2BA}"/>
              </a:ext>
            </a:extLst>
          </p:cNvPr>
          <p:cNvSpPr txBox="1"/>
          <p:nvPr/>
        </p:nvSpPr>
        <p:spPr>
          <a:xfrm>
            <a:off x="3358108" y="1787267"/>
            <a:ext cx="5945723" cy="707886"/>
          </a:xfrm>
          <a:prstGeom prst="rect">
            <a:avLst/>
          </a:prstGeom>
          <a:noFill/>
        </p:spPr>
        <p:txBody>
          <a:bodyPr wrap="square">
            <a:spAutoFit/>
          </a:bodyPr>
          <a:lstStyle/>
          <a:p>
            <a:r>
              <a:rPr lang="en-US" altLang="ja-JP" sz="2000" b="1" dirty="0">
                <a:latin typeface="Meiryo UI" panose="020B0604030504040204" pitchFamily="34" charset="-128"/>
                <a:ea typeface="Meiryo UI" panose="020B0604030504040204" pitchFamily="34" charset="-128"/>
              </a:rPr>
              <a:t>BE-PAL </a:t>
            </a:r>
            <a:r>
              <a:rPr lang="ja-JP" altLang="en-US" sz="2000" b="1" dirty="0">
                <a:latin typeface="Meiryo UI" panose="020B0604030504040204" pitchFamily="34" charset="-128"/>
                <a:ea typeface="Meiryo UI" panose="020B0604030504040204" pitchFamily="34" charset="-128"/>
              </a:rPr>
              <a:t>アウトドア博覧会 </a:t>
            </a:r>
            <a:r>
              <a:rPr lang="en-US" altLang="ja-JP" sz="2000" b="1" dirty="0">
                <a:latin typeface="Meiryo UI" panose="020B0604030504040204" pitchFamily="34" charset="-128"/>
                <a:ea typeface="Meiryo UI" panose="020B0604030504040204" pitchFamily="34" charset="-128"/>
              </a:rPr>
              <a:t>2025 </a:t>
            </a:r>
          </a:p>
          <a:p>
            <a:r>
              <a:rPr lang="ja-JP" altLang="en-US" sz="2000" b="1" dirty="0">
                <a:latin typeface="Meiryo UI" panose="020B0604030504040204" pitchFamily="34" charset="-128"/>
                <a:ea typeface="Meiryo UI" panose="020B0604030504040204" pitchFamily="34" charset="-128"/>
              </a:rPr>
              <a:t>　　　　　</a:t>
            </a:r>
            <a:r>
              <a:rPr lang="en-US" altLang="ja-JP" sz="2000" b="1" dirty="0">
                <a:latin typeface="Meiryo UI" panose="020B0604030504040204" pitchFamily="34" charset="-128"/>
                <a:ea typeface="Meiryo UI" panose="020B0604030504040204" pitchFamily="34" charset="-128"/>
              </a:rPr>
              <a:t>supported by</a:t>
            </a:r>
            <a:r>
              <a:rPr lang="ja-JP" altLang="en-US" sz="2000" b="1" dirty="0">
                <a:latin typeface="Meiryo UI" panose="020B0604030504040204" pitchFamily="34" charset="-128"/>
                <a:ea typeface="Meiryo UI" panose="020B0604030504040204" pitchFamily="34" charset="-128"/>
              </a:rPr>
              <a:t> </a:t>
            </a:r>
            <a:r>
              <a:rPr lang="en-US" altLang="ja-JP" sz="2000" b="1" dirty="0">
                <a:latin typeface="Meiryo UI" panose="020B0604030504040204" pitchFamily="34" charset="-128"/>
                <a:ea typeface="Meiryo UI" panose="020B0604030504040204" pitchFamily="34" charset="-128"/>
              </a:rPr>
              <a:t>snow peak</a:t>
            </a:r>
          </a:p>
        </p:txBody>
      </p:sp>
      <p:sp>
        <p:nvSpPr>
          <p:cNvPr id="20" name="テキスト ボックス 19">
            <a:extLst>
              <a:ext uri="{FF2B5EF4-FFF2-40B4-BE49-F238E27FC236}">
                <a16:creationId xmlns:a16="http://schemas.microsoft.com/office/drawing/2014/main" id="{421B7481-8B85-B8A1-BCB7-920D353CB6D8}"/>
              </a:ext>
            </a:extLst>
          </p:cNvPr>
          <p:cNvSpPr txBox="1"/>
          <p:nvPr/>
        </p:nvSpPr>
        <p:spPr>
          <a:xfrm>
            <a:off x="3348681" y="5591610"/>
            <a:ext cx="4166935" cy="707886"/>
          </a:xfrm>
          <a:prstGeom prst="rect">
            <a:avLst/>
          </a:prstGeom>
          <a:noFill/>
        </p:spPr>
        <p:txBody>
          <a:bodyPr wrap="square">
            <a:spAutoFit/>
          </a:bodyPr>
          <a:lstStyle/>
          <a:p>
            <a:r>
              <a:rPr lang="en-US" altLang="ja-JP" sz="2000" b="1" dirty="0">
                <a:latin typeface="Meiryo UI" panose="020B0604030504040204" pitchFamily="34" charset="-128"/>
                <a:ea typeface="Meiryo UI" panose="020B0604030504040204" pitchFamily="34" charset="-128"/>
              </a:rPr>
              <a:t>BE-PAL FOREST CAMP 2025 </a:t>
            </a:r>
          </a:p>
          <a:p>
            <a:r>
              <a:rPr lang="ja-JP" altLang="en-US" sz="2000" b="1" dirty="0">
                <a:latin typeface="Meiryo UI" panose="020B0604030504040204" pitchFamily="34" charset="-128"/>
                <a:ea typeface="Meiryo UI" panose="020B0604030504040204" pitchFamily="34" charset="-128"/>
              </a:rPr>
              <a:t>　　　　　</a:t>
            </a:r>
            <a:r>
              <a:rPr lang="en-US" altLang="ja-JP" sz="2000" b="1" dirty="0">
                <a:latin typeface="Meiryo UI" panose="020B0604030504040204" pitchFamily="34" charset="-128"/>
                <a:ea typeface="Meiryo UI" panose="020B0604030504040204" pitchFamily="34" charset="-128"/>
              </a:rPr>
              <a:t>in PICA</a:t>
            </a:r>
            <a:r>
              <a:rPr lang="ja-JP" altLang="en-US" sz="2000" b="1" dirty="0">
                <a:latin typeface="Meiryo UI" panose="020B0604030504040204" pitchFamily="34" charset="-128"/>
                <a:ea typeface="Meiryo UI" panose="020B0604030504040204" pitchFamily="34" charset="-128"/>
              </a:rPr>
              <a:t>八ヶ岳明野</a:t>
            </a:r>
          </a:p>
        </p:txBody>
      </p:sp>
      <p:sp>
        <p:nvSpPr>
          <p:cNvPr id="21" name="テキスト ボックス 20">
            <a:extLst>
              <a:ext uri="{FF2B5EF4-FFF2-40B4-BE49-F238E27FC236}">
                <a16:creationId xmlns:a16="http://schemas.microsoft.com/office/drawing/2014/main" id="{9D050DCB-D267-4B41-15C7-5E4286D21BF3}"/>
              </a:ext>
            </a:extLst>
          </p:cNvPr>
          <p:cNvSpPr txBox="1"/>
          <p:nvPr/>
        </p:nvSpPr>
        <p:spPr>
          <a:xfrm>
            <a:off x="3341687" y="4513993"/>
            <a:ext cx="5432205" cy="261610"/>
          </a:xfrm>
          <a:prstGeom prst="rect">
            <a:avLst/>
          </a:prstGeom>
          <a:solidFill>
            <a:srgbClr val="FF0000"/>
          </a:solidFill>
          <a:ln>
            <a:solidFill>
              <a:srgbClr val="FF0000"/>
            </a:solidFill>
          </a:ln>
        </p:spPr>
        <p:txBody>
          <a:bodyPr wrap="square" rtlCol="0">
            <a:spAutoFit/>
          </a:bodyPr>
          <a:lstStyle/>
          <a:p>
            <a:r>
              <a:rPr kumimoji="1" lang="en-US" altLang="ja-JP" sz="1100" b="1" dirty="0">
                <a:solidFill>
                  <a:schemeClr val="bg1"/>
                </a:solidFill>
              </a:rPr>
              <a:t>2025</a:t>
            </a:r>
            <a:r>
              <a:rPr kumimoji="1" lang="ja-JP" altLang="en-US" sz="1100" b="1" dirty="0">
                <a:solidFill>
                  <a:schemeClr val="bg1"/>
                </a:solidFill>
              </a:rPr>
              <a:t>年秋（</a:t>
            </a:r>
            <a:r>
              <a:rPr kumimoji="1" lang="en-US" altLang="ja-JP" sz="1100" b="1" dirty="0">
                <a:solidFill>
                  <a:schemeClr val="bg1"/>
                </a:solidFill>
              </a:rPr>
              <a:t>9</a:t>
            </a:r>
            <a:r>
              <a:rPr kumimoji="1" lang="ja-JP" altLang="en-US" sz="1100" b="1" dirty="0">
                <a:solidFill>
                  <a:schemeClr val="bg1"/>
                </a:solidFill>
              </a:rPr>
              <a:t>月</a:t>
            </a:r>
            <a:r>
              <a:rPr kumimoji="1" lang="en-US" altLang="ja-JP" sz="1100" b="1" dirty="0">
                <a:solidFill>
                  <a:schemeClr val="bg1"/>
                </a:solidFill>
              </a:rPr>
              <a:t>~10</a:t>
            </a:r>
            <a:r>
              <a:rPr kumimoji="1" lang="ja-JP" altLang="en-US" sz="1100" b="1" dirty="0">
                <a:solidFill>
                  <a:schemeClr val="bg1"/>
                </a:solidFill>
              </a:rPr>
              <a:t>月頃）を予定しております。詳細が決まり次第ご案内いたします</a:t>
            </a:r>
          </a:p>
        </p:txBody>
      </p:sp>
    </p:spTree>
    <p:extLst>
      <p:ext uri="{BB962C8B-B14F-4D97-AF65-F5344CB8AC3E}">
        <p14:creationId xmlns:p14="http://schemas.microsoft.com/office/powerpoint/2010/main" val="303956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BE18E1-B68F-9F90-BBE3-9B7AEBEAC61C}"/>
              </a:ext>
            </a:extLst>
          </p:cNvPr>
          <p:cNvSpPr txBox="1"/>
          <p:nvPr/>
        </p:nvSpPr>
        <p:spPr>
          <a:xfrm>
            <a:off x="333178" y="4797745"/>
            <a:ext cx="3818674" cy="830997"/>
          </a:xfrm>
          <a:prstGeom prst="rect">
            <a:avLst/>
          </a:prstGeom>
          <a:noFill/>
        </p:spPr>
        <p:txBody>
          <a:bodyPr wrap="none" rtlCol="0">
            <a:spAutoFit/>
          </a:bodyPr>
          <a:lstStyle/>
          <a:p>
            <a:r>
              <a:rPr kumimoji="1" lang="ja-JP" altLang="en-US" sz="1600" b="1" dirty="0">
                <a:latin typeface="Meiryo UI" panose="020B0604030504040204" pitchFamily="34" charset="-128"/>
                <a:ea typeface="Meiryo UI" panose="020B0604030504040204" pitchFamily="34" charset="-128"/>
              </a:rPr>
              <a:t>■スパ協賛エリア　</a:t>
            </a:r>
            <a:r>
              <a:rPr kumimoji="1" lang="en-US" altLang="ja-JP" sz="1600" b="1" dirty="0">
                <a:latin typeface="Meiryo UI" panose="020B0604030504040204" pitchFamily="34" charset="-128"/>
                <a:ea typeface="Meiryo UI" panose="020B0604030504040204" pitchFamily="34" charset="-128"/>
              </a:rPr>
              <a:t>–</a:t>
            </a:r>
            <a:r>
              <a:rPr kumimoji="1" lang="ja-JP" altLang="en-US" sz="1600" b="1" dirty="0">
                <a:latin typeface="Meiryo UI" panose="020B0604030504040204" pitchFamily="34" charset="-128"/>
                <a:ea typeface="Meiryo UI" panose="020B0604030504040204" pitchFamily="34" charset="-128"/>
              </a:rPr>
              <a:t>　</a:t>
            </a:r>
            <a:r>
              <a:rPr kumimoji="1" lang="ja-JP" altLang="en-US" sz="1600" b="1" dirty="0">
                <a:solidFill>
                  <a:srgbClr val="F98C00"/>
                </a:solidFill>
                <a:latin typeface="Meiryo UI" panose="020B0604030504040204" pitchFamily="34" charset="-128"/>
                <a:ea typeface="Meiryo UI" panose="020B0604030504040204" pitchFamily="34" charset="-128"/>
              </a:rPr>
              <a:t>温浴施設</a:t>
            </a:r>
            <a:endParaRPr kumimoji="1" lang="en-US" altLang="ja-JP" sz="1600" b="1" dirty="0">
              <a:solidFill>
                <a:srgbClr val="F98C00"/>
              </a:solidFill>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・自由参加（全来場者対象）</a:t>
            </a:r>
            <a:endParaRPr kumimoji="1" lang="en-US" altLang="ja-JP" sz="1600" dirty="0">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・想定来場者数：</a:t>
            </a:r>
            <a:r>
              <a:rPr kumimoji="1" lang="en-US" altLang="ja-JP" sz="1600" dirty="0">
                <a:latin typeface="Meiryo UI" panose="020B0604030504040204" pitchFamily="34" charset="-128"/>
                <a:ea typeface="Meiryo UI" panose="020B0604030504040204" pitchFamily="34" charset="-128"/>
              </a:rPr>
              <a:t>300</a:t>
            </a:r>
            <a:r>
              <a:rPr kumimoji="1" lang="ja-JP" altLang="en-US" sz="1600" dirty="0">
                <a:latin typeface="Meiryo UI" panose="020B0604030504040204" pitchFamily="34" charset="-128"/>
                <a:ea typeface="Meiryo UI" panose="020B0604030504040204" pitchFamily="34" charset="-128"/>
              </a:rPr>
              <a:t>名</a:t>
            </a:r>
            <a:r>
              <a:rPr kumimoji="1" lang="en-US" altLang="ja-JP" sz="1100" dirty="0">
                <a:latin typeface="Meiryo UI" panose="020B0604030504040204" pitchFamily="34" charset="-128"/>
                <a:ea typeface="Meiryo UI" panose="020B0604030504040204" pitchFamily="34" charset="-128"/>
              </a:rPr>
              <a:t>※</a:t>
            </a:r>
            <a:r>
              <a:rPr kumimoji="1" lang="ja-JP" altLang="en-US" sz="1100" dirty="0">
                <a:latin typeface="Meiryo UI" panose="020B0604030504040204" pitchFamily="34" charset="-128"/>
                <a:ea typeface="Meiryo UI" panose="020B0604030504040204" pitchFamily="34" charset="-128"/>
              </a:rPr>
              <a:t>キャンプ場利用者含む</a:t>
            </a:r>
            <a:endParaRPr kumimoji="1" lang="en-US" altLang="ja-JP" sz="16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BD45051F-8493-9EA5-B67D-A9AC87F7D0F1}"/>
              </a:ext>
            </a:extLst>
          </p:cNvPr>
          <p:cNvSpPr txBox="1"/>
          <p:nvPr/>
        </p:nvSpPr>
        <p:spPr>
          <a:xfrm>
            <a:off x="332145" y="5693795"/>
            <a:ext cx="5399352" cy="1015663"/>
          </a:xfrm>
          <a:prstGeom prst="rect">
            <a:avLst/>
          </a:prstGeom>
          <a:noFill/>
        </p:spPr>
        <p:txBody>
          <a:bodyPr wrap="square" rtlCol="0">
            <a:spAutoFit/>
          </a:bodyPr>
          <a:lstStyle/>
          <a:p>
            <a:r>
              <a:rPr kumimoji="1" lang="ja-JP" altLang="en-US" sz="1200" b="1" dirty="0">
                <a:latin typeface="Meiryo UI" panose="020B0604030504040204" pitchFamily="34" charset="-128"/>
                <a:ea typeface="Meiryo UI" panose="020B0604030504040204" pitchFamily="34" charset="-128"/>
              </a:rPr>
              <a:t>スパ施設内で飲料や化粧品のサンプリング、ドライヤーやヘアケア商品のお試しが</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実施可能です。</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また、多目的広場の</a:t>
            </a:r>
            <a:r>
              <a:rPr kumimoji="1" lang="en-US" altLang="ja-JP" sz="1200" b="1" dirty="0">
                <a:latin typeface="Meiryo UI" panose="020B0604030504040204" pitchFamily="34" charset="-128"/>
                <a:ea typeface="Meiryo UI" panose="020B0604030504040204" pitchFamily="34" charset="-128"/>
              </a:rPr>
              <a:t>BE-PAL</a:t>
            </a:r>
            <a:r>
              <a:rPr kumimoji="1" lang="ja-JP" altLang="en-US" sz="1200" b="1" dirty="0">
                <a:latin typeface="Meiryo UI" panose="020B0604030504040204" pitchFamily="34" charset="-128"/>
                <a:ea typeface="Meiryo UI" panose="020B0604030504040204" pitchFamily="34" charset="-128"/>
              </a:rPr>
              <a:t>ブースにて、商品のサンプリングを実施することも可能です。</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solidFill>
                  <a:srgbClr val="FF0000"/>
                </a:solidFill>
                <a:latin typeface="Meiryo UI" panose="020B0604030504040204" pitchFamily="34" charset="-128"/>
                <a:ea typeface="Meiryo UI" panose="020B0604030504040204" pitchFamily="34" charset="-128"/>
              </a:rPr>
              <a:t>運営は現場スタッフにお任せとなります</a:t>
            </a:r>
            <a:endParaRPr kumimoji="1" lang="en-US" altLang="ja-JP" sz="1200" b="1" dirty="0">
              <a:solidFill>
                <a:srgbClr val="FF0000"/>
              </a:solidFill>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D71EB40C-F0F8-E248-B2FA-54B42BBC502D}"/>
              </a:ext>
            </a:extLst>
          </p:cNvPr>
          <p:cNvSpPr txBox="1"/>
          <p:nvPr/>
        </p:nvSpPr>
        <p:spPr>
          <a:xfrm>
            <a:off x="638825" y="206399"/>
            <a:ext cx="6577205" cy="584775"/>
          </a:xfrm>
          <a:prstGeom prst="rect">
            <a:avLst/>
          </a:prstGeom>
          <a:noFill/>
        </p:spPr>
        <p:txBody>
          <a:bodyPr wrap="square">
            <a:spAutoFit/>
          </a:bodyPr>
          <a:lstStyle/>
          <a:p>
            <a:r>
              <a:rPr kumimoji="1" lang="ja-JP" altLang="en-US" sz="3200" b="1" dirty="0">
                <a:latin typeface="Meiryo UI" panose="020B0604030504040204" pitchFamily="34" charset="-128"/>
                <a:ea typeface="Meiryo UI" panose="020B0604030504040204" pitchFamily="34" charset="-128"/>
              </a:rPr>
              <a:t>ご協賛エリア</a:t>
            </a:r>
            <a:r>
              <a:rPr kumimoji="1" lang="en-US" altLang="ja-JP" sz="3200" b="1" dirty="0">
                <a:latin typeface="Meiryo UI" panose="020B0604030504040204" pitchFamily="34" charset="-128"/>
                <a:ea typeface="Meiryo UI" panose="020B0604030504040204" pitchFamily="34" charset="-128"/>
              </a:rPr>
              <a:t>/</a:t>
            </a:r>
            <a:r>
              <a:rPr kumimoji="1" lang="ja-JP" altLang="en-US" sz="3200" b="1" dirty="0">
                <a:latin typeface="Meiryo UI" panose="020B0604030504040204" pitchFamily="34" charset="-128"/>
                <a:ea typeface="Meiryo UI" panose="020B0604030504040204" pitchFamily="34" charset="-128"/>
              </a:rPr>
              <a:t>スパ</a:t>
            </a:r>
            <a:r>
              <a:rPr lang="ja-JP" altLang="en-US" sz="3200" b="1" dirty="0">
                <a:latin typeface="Meiryo UI" panose="020B0604030504040204" pitchFamily="34" charset="-128"/>
                <a:ea typeface="Meiryo UI" panose="020B0604030504040204" pitchFamily="34" charset="-128"/>
              </a:rPr>
              <a:t>協賛プラン　</a:t>
            </a:r>
            <a:endParaRPr lang="ja-JP" altLang="en-US" sz="3200" dirty="0">
              <a:latin typeface="Meiryo UI" panose="020B0604030504040204" pitchFamily="34" charset="-128"/>
              <a:ea typeface="Meiryo UI" panose="020B0604030504040204" pitchFamily="34" charset="-128"/>
            </a:endParaRPr>
          </a:p>
        </p:txBody>
      </p:sp>
      <p:pic>
        <p:nvPicPr>
          <p:cNvPr id="5" name="図 4">
            <a:extLst>
              <a:ext uri="{FF2B5EF4-FFF2-40B4-BE49-F238E27FC236}">
                <a16:creationId xmlns:a16="http://schemas.microsoft.com/office/drawing/2014/main" id="{809424FD-F6F6-FCCE-8D16-BCDF9584A06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113245" y="2900623"/>
            <a:ext cx="2496920" cy="1663773"/>
          </a:xfrm>
          <a:prstGeom prst="rect">
            <a:avLst/>
          </a:prstGeom>
        </p:spPr>
      </p:pic>
      <p:sp>
        <p:nvSpPr>
          <p:cNvPr id="8" name="テキスト ボックス 7">
            <a:extLst>
              <a:ext uri="{FF2B5EF4-FFF2-40B4-BE49-F238E27FC236}">
                <a16:creationId xmlns:a16="http://schemas.microsoft.com/office/drawing/2014/main" id="{98B24911-F2A4-5985-67E2-8AC94B14F769}"/>
              </a:ext>
            </a:extLst>
          </p:cNvPr>
          <p:cNvSpPr txBox="1"/>
          <p:nvPr/>
        </p:nvSpPr>
        <p:spPr>
          <a:xfrm>
            <a:off x="5394057" y="6469135"/>
            <a:ext cx="3643946" cy="307777"/>
          </a:xfrm>
          <a:prstGeom prst="rect">
            <a:avLst/>
          </a:prstGeom>
          <a:noFill/>
        </p:spPr>
        <p:txBody>
          <a:bodyPr wrap="none" rtlCol="0">
            <a:spAutoFit/>
          </a:bodyPr>
          <a:lstStyle/>
          <a:p>
            <a:r>
              <a:rPr kumimoji="1" lang="ja-JP" altLang="en-US" sz="1400" dirty="0">
                <a:solidFill>
                  <a:srgbClr val="FF0000"/>
                </a:solidFill>
                <a:latin typeface="Meiryo UI" panose="020B0604030504040204" pitchFamily="34" charset="-128"/>
                <a:ea typeface="Meiryo UI" panose="020B0604030504040204" pitchFamily="34" charset="-128"/>
              </a:rPr>
              <a:t>競合排除はございませんので、予めご了承ください</a:t>
            </a:r>
          </a:p>
        </p:txBody>
      </p:sp>
      <p:pic>
        <p:nvPicPr>
          <p:cNvPr id="9" name="図 8">
            <a:extLst>
              <a:ext uri="{FF2B5EF4-FFF2-40B4-BE49-F238E27FC236}">
                <a16:creationId xmlns:a16="http://schemas.microsoft.com/office/drawing/2014/main" id="{CC0D9214-B1BE-E6AB-EE7B-85CCB87BF374}"/>
              </a:ext>
            </a:extLst>
          </p:cNvPr>
          <p:cNvPicPr>
            <a:picLocks noChangeAspect="1"/>
          </p:cNvPicPr>
          <p:nvPr/>
        </p:nvPicPr>
        <p:blipFill>
          <a:blip r:embed="rId3"/>
          <a:stretch>
            <a:fillRect/>
          </a:stretch>
        </p:blipFill>
        <p:spPr>
          <a:xfrm>
            <a:off x="332145" y="1295315"/>
            <a:ext cx="5253702" cy="3372846"/>
          </a:xfrm>
          <a:prstGeom prst="rect">
            <a:avLst/>
          </a:prstGeom>
        </p:spPr>
      </p:pic>
      <p:sp>
        <p:nvSpPr>
          <p:cNvPr id="10" name="テキスト ボックス 9">
            <a:extLst>
              <a:ext uri="{FF2B5EF4-FFF2-40B4-BE49-F238E27FC236}">
                <a16:creationId xmlns:a16="http://schemas.microsoft.com/office/drawing/2014/main" id="{317CDFBB-39D9-5441-0C97-BD4F3DDFF290}"/>
              </a:ext>
            </a:extLst>
          </p:cNvPr>
          <p:cNvSpPr txBox="1"/>
          <p:nvPr/>
        </p:nvSpPr>
        <p:spPr>
          <a:xfrm>
            <a:off x="476884" y="4238373"/>
            <a:ext cx="1306366" cy="400110"/>
          </a:xfrm>
          <a:prstGeom prst="rect">
            <a:avLst/>
          </a:prstGeom>
          <a:solidFill>
            <a:srgbClr val="F9BD00"/>
          </a:solidFill>
        </p:spPr>
        <p:txBody>
          <a:bodyPr wrap="square" rtlCol="0">
            <a:spAutoFit/>
          </a:bodyPr>
          <a:lstStyle/>
          <a:p>
            <a:pPr algn="ctr"/>
            <a:r>
              <a:rPr kumimoji="1" lang="ja-JP" altLang="en-US" sz="1000" b="1" dirty="0"/>
              <a:t>＜スパ＞</a:t>
            </a:r>
            <a:endParaRPr kumimoji="1" lang="en-US" altLang="ja-JP" sz="1000" b="1" dirty="0"/>
          </a:p>
          <a:p>
            <a:pPr algn="ctr"/>
            <a:r>
              <a:rPr kumimoji="1" lang="ja-JP" altLang="en-US" sz="1000" b="1" dirty="0"/>
              <a:t>スパご協賛エリア</a:t>
            </a:r>
          </a:p>
        </p:txBody>
      </p:sp>
      <p:sp>
        <p:nvSpPr>
          <p:cNvPr id="11" name="楕円 30">
            <a:extLst>
              <a:ext uri="{FF2B5EF4-FFF2-40B4-BE49-F238E27FC236}">
                <a16:creationId xmlns:a16="http://schemas.microsoft.com/office/drawing/2014/main" id="{D50EED34-E588-58C3-C9FF-6535BE1AD466}"/>
              </a:ext>
            </a:extLst>
          </p:cNvPr>
          <p:cNvSpPr/>
          <p:nvPr/>
        </p:nvSpPr>
        <p:spPr>
          <a:xfrm>
            <a:off x="1956017" y="3631569"/>
            <a:ext cx="484243" cy="461689"/>
          </a:xfrm>
          <a:prstGeom prst="ellipse">
            <a:avLst/>
          </a:prstGeom>
          <a:noFill/>
          <a:ln w="5715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AFB834B7-0A28-39E0-03B9-25B0FA7EC0B1}"/>
              </a:ext>
            </a:extLst>
          </p:cNvPr>
          <p:cNvCxnSpPr>
            <a:cxnSpLocks/>
            <a:stCxn id="10" idx="0"/>
            <a:endCxn id="11" idx="3"/>
          </p:cNvCxnSpPr>
          <p:nvPr/>
        </p:nvCxnSpPr>
        <p:spPr>
          <a:xfrm flipV="1">
            <a:off x="1130067" y="4025644"/>
            <a:ext cx="896866" cy="212728"/>
          </a:xfrm>
          <a:prstGeom prst="straightConnector1">
            <a:avLst/>
          </a:prstGeom>
          <a:ln w="57150">
            <a:solidFill>
              <a:srgbClr val="F9BD00"/>
            </a:solidFill>
            <a:tailEnd type="triangle"/>
          </a:ln>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4A9EB921-C369-3276-99D3-D8872491C0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3245" y="4673052"/>
            <a:ext cx="2496920" cy="1664040"/>
          </a:xfrm>
          <a:prstGeom prst="rect">
            <a:avLst/>
          </a:prstGeom>
        </p:spPr>
      </p:pic>
      <p:pic>
        <p:nvPicPr>
          <p:cNvPr id="14" name="Picture 2">
            <a:extLst>
              <a:ext uri="{FF2B5EF4-FFF2-40B4-BE49-F238E27FC236}">
                <a16:creationId xmlns:a16="http://schemas.microsoft.com/office/drawing/2014/main" id="{1568DA15-0F2A-4785-5538-DEF47792320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13245" y="1124487"/>
            <a:ext cx="2501222" cy="166748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3FC09EBA-CCE6-257C-EBBF-30AAE6D12541}"/>
              </a:ext>
            </a:extLst>
          </p:cNvPr>
          <p:cNvSpPr txBox="1"/>
          <p:nvPr/>
        </p:nvSpPr>
        <p:spPr>
          <a:xfrm>
            <a:off x="6113245" y="165072"/>
            <a:ext cx="3643946" cy="646331"/>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オープン時間</a:t>
            </a:r>
            <a:endParaRPr kumimoji="1" lang="en-US" altLang="ja-JP" sz="1200" b="1" dirty="0">
              <a:latin typeface="Meiryo UI" panose="020B0604030504040204" pitchFamily="50" charset="-128"/>
              <a:ea typeface="Meiryo UI" panose="020B0604030504040204" pitchFamily="50" charset="-128"/>
            </a:endParaRPr>
          </a:p>
          <a:p>
            <a:r>
              <a:rPr kumimoji="1" lang="en-US" altLang="ja-JP" sz="1200" b="1" dirty="0">
                <a:latin typeface="Meiryo UI" panose="020B0604030504040204" pitchFamily="50" charset="-128"/>
                <a:ea typeface="Meiryo UI" panose="020B0604030504040204" pitchFamily="50" charset="-128"/>
              </a:rPr>
              <a:t>5</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31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土</a:t>
            </a:r>
            <a:r>
              <a:rPr kumimoji="1" lang="en-US" altLang="ja-JP" sz="1200" b="1" dirty="0">
                <a:latin typeface="Meiryo UI" panose="020B0604030504040204" pitchFamily="50" charset="-128"/>
                <a:ea typeface="Meiryo UI" panose="020B0604030504040204" pitchFamily="50" charset="-128"/>
              </a:rPr>
              <a:t>)10:00~21:00</a:t>
            </a:r>
          </a:p>
          <a:p>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月  </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)10:00~21:00</a:t>
            </a:r>
          </a:p>
        </p:txBody>
      </p:sp>
      <p:sp>
        <p:nvSpPr>
          <p:cNvPr id="16" name="正方形/長方形 15">
            <a:extLst>
              <a:ext uri="{FF2B5EF4-FFF2-40B4-BE49-F238E27FC236}">
                <a16:creationId xmlns:a16="http://schemas.microsoft.com/office/drawing/2014/main" id="{EA355837-3BCF-63CD-AF9A-949AC6D6BB64}"/>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477B350-5B93-82DA-AD58-A90BD8C38FC1}"/>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4408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角丸四角形 91">
            <a:extLst>
              <a:ext uri="{FF2B5EF4-FFF2-40B4-BE49-F238E27FC236}">
                <a16:creationId xmlns:a16="http://schemas.microsoft.com/office/drawing/2014/main" id="{13978ACA-ED44-C985-7AE9-B2A469102427}"/>
              </a:ext>
            </a:extLst>
          </p:cNvPr>
          <p:cNvSpPr/>
          <p:nvPr/>
        </p:nvSpPr>
        <p:spPr>
          <a:xfrm>
            <a:off x="354925" y="1852663"/>
            <a:ext cx="4083741"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F2996266-50AF-F5BE-3112-D4F84D6E3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816" y="2276536"/>
            <a:ext cx="1552011" cy="1164008"/>
          </a:xfrm>
          <a:prstGeom prst="rect">
            <a:avLst/>
          </a:prstGeom>
        </p:spPr>
      </p:pic>
      <p:sp>
        <p:nvSpPr>
          <p:cNvPr id="3" name="タイトル 1">
            <a:extLst>
              <a:ext uri="{FF2B5EF4-FFF2-40B4-BE49-F238E27FC236}">
                <a16:creationId xmlns:a16="http://schemas.microsoft.com/office/drawing/2014/main" id="{B9C99976-ECBD-8516-2182-6FF8D567C16A}"/>
              </a:ext>
            </a:extLst>
          </p:cNvPr>
          <p:cNvSpPr>
            <a:spLocks noGrp="1"/>
          </p:cNvSpPr>
          <p:nvPr>
            <p:ph type="title" idx="4294967295"/>
          </p:nvPr>
        </p:nvSpPr>
        <p:spPr>
          <a:xfrm>
            <a:off x="628662" y="190627"/>
            <a:ext cx="6821796" cy="679903"/>
          </a:xfrm>
        </p:spPr>
        <p:txBody>
          <a:bodyPr>
            <a:normAutofit fontScale="90000"/>
          </a:bodyPr>
          <a:lstStyle/>
          <a:p>
            <a:r>
              <a:rPr lang="en-US" altLang="ja-JP" sz="3200" b="1" dirty="0">
                <a:latin typeface="Meiryo UI" panose="020B0604030504040204" pitchFamily="34" charset="-128"/>
                <a:ea typeface="Meiryo UI" panose="020B0604030504040204" pitchFamily="34" charset="-128"/>
              </a:rPr>
              <a:t>CAMP with BOOKS</a:t>
            </a:r>
            <a:r>
              <a:rPr lang="ja-JP" altLang="en-US" sz="3200" b="1" dirty="0">
                <a:latin typeface="Meiryo UI" panose="020B0604030504040204" pitchFamily="34" charset="-128"/>
                <a:ea typeface="Meiryo UI" panose="020B0604030504040204" pitchFamily="34" charset="-128"/>
              </a:rPr>
              <a:t>協賛プラン　</a:t>
            </a:r>
            <a:r>
              <a:rPr lang="en-US" altLang="ja-JP" sz="2400" b="1" dirty="0">
                <a:solidFill>
                  <a:srgbClr val="FF0000"/>
                </a:solidFill>
                <a:latin typeface="Meiryo UI" panose="020B0604030504040204" pitchFamily="34" charset="-128"/>
                <a:ea typeface="Meiryo UI" panose="020B0604030504040204" pitchFamily="34" charset="-128"/>
              </a:rPr>
              <a:t>1</a:t>
            </a:r>
            <a:r>
              <a:rPr lang="ja-JP" altLang="en-US" sz="2400" b="1" dirty="0">
                <a:solidFill>
                  <a:srgbClr val="FF0000"/>
                </a:solidFill>
                <a:latin typeface="Meiryo UI" panose="020B0604030504040204" pitchFamily="34" charset="-128"/>
                <a:ea typeface="Meiryo UI" panose="020B0604030504040204" pitchFamily="34" charset="-128"/>
              </a:rPr>
              <a:t>社限定</a:t>
            </a:r>
            <a:endParaRPr kumimoji="1" lang="ja-JP" altLang="en-US" sz="3200" b="1" dirty="0">
              <a:solidFill>
                <a:srgbClr val="FF0000"/>
              </a:solidFill>
              <a:latin typeface="Meiryo UI" panose="020B0604030504040204" pitchFamily="34" charset="-128"/>
              <a:ea typeface="Meiryo UI" panose="020B0604030504040204" pitchFamily="34" charset="-128"/>
            </a:endParaRPr>
          </a:p>
        </p:txBody>
      </p:sp>
      <p:sp>
        <p:nvSpPr>
          <p:cNvPr id="113" name="テキスト ボックス 112">
            <a:extLst>
              <a:ext uri="{FF2B5EF4-FFF2-40B4-BE49-F238E27FC236}">
                <a16:creationId xmlns:a16="http://schemas.microsoft.com/office/drawing/2014/main" id="{78B80BE0-AFB7-8050-D579-45A26BF6E657}"/>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114" name="正方形/長方形 113">
            <a:extLst>
              <a:ext uri="{FF2B5EF4-FFF2-40B4-BE49-F238E27FC236}">
                <a16:creationId xmlns:a16="http://schemas.microsoft.com/office/drawing/2014/main" id="{F4595364-909B-9756-0CDE-771A8B6A0593}"/>
              </a:ext>
            </a:extLst>
          </p:cNvPr>
          <p:cNvSpPr/>
          <p:nvPr/>
        </p:nvSpPr>
        <p:spPr>
          <a:xfrm>
            <a:off x="431552" y="4783609"/>
            <a:ext cx="2364976" cy="215444"/>
          </a:xfrm>
          <a:prstGeom prst="rect">
            <a:avLst/>
          </a:prstGeom>
        </p:spPr>
        <p:txBody>
          <a:bodyPr wrap="square">
            <a:spAutoFit/>
          </a:bodyPr>
          <a:lstStyle/>
          <a:p>
            <a:pPr algn="ctr"/>
            <a:r>
              <a:rPr lang="ja-JP" altLang="en-US" sz="800" b="1" dirty="0">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115" name="グループ化 114">
            <a:extLst>
              <a:ext uri="{FF2B5EF4-FFF2-40B4-BE49-F238E27FC236}">
                <a16:creationId xmlns:a16="http://schemas.microsoft.com/office/drawing/2014/main" id="{AD2F5819-BAB3-770F-B7C8-2DE26959CE78}"/>
              </a:ext>
            </a:extLst>
          </p:cNvPr>
          <p:cNvGrpSpPr/>
          <p:nvPr/>
        </p:nvGrpSpPr>
        <p:grpSpPr>
          <a:xfrm>
            <a:off x="789805" y="4009506"/>
            <a:ext cx="1644906" cy="759579"/>
            <a:chOff x="503926" y="3580516"/>
            <a:chExt cx="1644906" cy="759579"/>
          </a:xfrm>
        </p:grpSpPr>
        <p:sp>
          <p:nvSpPr>
            <p:cNvPr id="116" name="正方形/長方形 115">
              <a:extLst>
                <a:ext uri="{FF2B5EF4-FFF2-40B4-BE49-F238E27FC236}">
                  <a16:creationId xmlns:a16="http://schemas.microsoft.com/office/drawing/2014/main" id="{4D65394B-2FB1-E106-72F5-093894616ED2}"/>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 name="図 116">
              <a:extLst>
                <a:ext uri="{FF2B5EF4-FFF2-40B4-BE49-F238E27FC236}">
                  <a16:creationId xmlns:a16="http://schemas.microsoft.com/office/drawing/2014/main" id="{949220B9-1A63-64B2-575A-FBAFE780CF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118" name="図 117">
              <a:extLst>
                <a:ext uri="{FF2B5EF4-FFF2-40B4-BE49-F238E27FC236}">
                  <a16:creationId xmlns:a16="http://schemas.microsoft.com/office/drawing/2014/main" id="{5B89D57B-0B1A-5012-6C8A-B50E107B66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119" name="正方形/長方形 118">
              <a:extLst>
                <a:ext uri="{FF2B5EF4-FFF2-40B4-BE49-F238E27FC236}">
                  <a16:creationId xmlns:a16="http://schemas.microsoft.com/office/drawing/2014/main" id="{B4FEE8C4-E96E-464E-5348-C9B9B1F826F7}"/>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20" name="正方形/長方形 119">
              <a:extLst>
                <a:ext uri="{FF2B5EF4-FFF2-40B4-BE49-F238E27FC236}">
                  <a16:creationId xmlns:a16="http://schemas.microsoft.com/office/drawing/2014/main" id="{2329380A-0CDB-8BD3-01CE-259BE0B3710E}"/>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sp>
        <p:nvSpPr>
          <p:cNvPr id="144" name="十字形 143">
            <a:extLst>
              <a:ext uri="{FF2B5EF4-FFF2-40B4-BE49-F238E27FC236}">
                <a16:creationId xmlns:a16="http://schemas.microsoft.com/office/drawing/2014/main" id="{5849861D-D7D8-14F5-46F9-93A342282081}"/>
              </a:ext>
            </a:extLst>
          </p:cNvPr>
          <p:cNvSpPr/>
          <p:nvPr/>
        </p:nvSpPr>
        <p:spPr>
          <a:xfrm>
            <a:off x="4589034" y="3180924"/>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a:extLst>
              <a:ext uri="{FF2B5EF4-FFF2-40B4-BE49-F238E27FC236}">
                <a16:creationId xmlns:a16="http://schemas.microsoft.com/office/drawing/2014/main" id="{9A87598E-7330-199C-6039-22267D8E73EF}"/>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147" name="図 146" descr="グラフィカル ユーザー インターフェイス, Web サイト&#10;&#10;自動的に生成された説明">
            <a:extLst>
              <a:ext uri="{FF2B5EF4-FFF2-40B4-BE49-F238E27FC236}">
                <a16:creationId xmlns:a16="http://schemas.microsoft.com/office/drawing/2014/main" id="{07F6F252-333D-C3D1-7B9A-7F5CAE78C7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grpSp>
        <p:nvGrpSpPr>
          <p:cNvPr id="148" name="グループ化 147">
            <a:extLst>
              <a:ext uri="{FF2B5EF4-FFF2-40B4-BE49-F238E27FC236}">
                <a16:creationId xmlns:a16="http://schemas.microsoft.com/office/drawing/2014/main" id="{E6711A5F-966D-F6F3-FD25-07E575FF4A13}"/>
              </a:ext>
            </a:extLst>
          </p:cNvPr>
          <p:cNvGrpSpPr/>
          <p:nvPr/>
        </p:nvGrpSpPr>
        <p:grpSpPr>
          <a:xfrm>
            <a:off x="2919304" y="3341357"/>
            <a:ext cx="1197450" cy="413154"/>
            <a:chOff x="7823436" y="2923752"/>
            <a:chExt cx="1502915" cy="518548"/>
          </a:xfrm>
        </p:grpSpPr>
        <p:sp>
          <p:nvSpPr>
            <p:cNvPr id="149" name="楕円 83">
              <a:extLst>
                <a:ext uri="{FF2B5EF4-FFF2-40B4-BE49-F238E27FC236}">
                  <a16:creationId xmlns:a16="http://schemas.microsoft.com/office/drawing/2014/main" id="{39B876D7-4CAC-F086-97CB-C9D90E9FBAF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50" name="テキスト ボックス 149">
              <a:extLst>
                <a:ext uri="{FF2B5EF4-FFF2-40B4-BE49-F238E27FC236}">
                  <a16:creationId xmlns:a16="http://schemas.microsoft.com/office/drawing/2014/main" id="{4609CD4F-CA32-4A52-C642-60F2B9450D4E}"/>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24" name="グループ化 123">
            <a:extLst>
              <a:ext uri="{FF2B5EF4-FFF2-40B4-BE49-F238E27FC236}">
                <a16:creationId xmlns:a16="http://schemas.microsoft.com/office/drawing/2014/main" id="{DB6180BF-0CEC-89F7-EFD5-5B39AE0CEDEF}"/>
              </a:ext>
            </a:extLst>
          </p:cNvPr>
          <p:cNvGrpSpPr/>
          <p:nvPr/>
        </p:nvGrpSpPr>
        <p:grpSpPr>
          <a:xfrm>
            <a:off x="938620" y="2059106"/>
            <a:ext cx="1367497" cy="413154"/>
            <a:chOff x="7729413" y="2923752"/>
            <a:chExt cx="1716340" cy="518548"/>
          </a:xfrm>
        </p:grpSpPr>
        <p:sp>
          <p:nvSpPr>
            <p:cNvPr id="125" name="楕円 83">
              <a:extLst>
                <a:ext uri="{FF2B5EF4-FFF2-40B4-BE49-F238E27FC236}">
                  <a16:creationId xmlns:a16="http://schemas.microsoft.com/office/drawing/2014/main" id="{5EAC396D-93D1-B75F-30D7-E0988960C17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26" name="テキスト ボックス 125">
              <a:extLst>
                <a:ext uri="{FF2B5EF4-FFF2-40B4-BE49-F238E27FC236}">
                  <a16:creationId xmlns:a16="http://schemas.microsoft.com/office/drawing/2014/main" id="{1D6DF4DF-CC3E-8946-58E8-EDE3D579629F}"/>
                </a:ext>
              </a:extLst>
            </p:cNvPr>
            <p:cNvSpPr txBox="1"/>
            <p:nvPr/>
          </p:nvSpPr>
          <p:spPr>
            <a:xfrm>
              <a:off x="7729413" y="2986060"/>
              <a:ext cx="1716340" cy="3862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ブース出展</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21" name="グループ化 120">
            <a:extLst>
              <a:ext uri="{FF2B5EF4-FFF2-40B4-BE49-F238E27FC236}">
                <a16:creationId xmlns:a16="http://schemas.microsoft.com/office/drawing/2014/main" id="{1080B2E1-A31D-3CD3-8B53-1AD23DC401C8}"/>
              </a:ext>
            </a:extLst>
          </p:cNvPr>
          <p:cNvGrpSpPr/>
          <p:nvPr/>
        </p:nvGrpSpPr>
        <p:grpSpPr>
          <a:xfrm>
            <a:off x="1013533" y="3689132"/>
            <a:ext cx="1197450" cy="413154"/>
            <a:chOff x="7823436" y="2923752"/>
            <a:chExt cx="1502915" cy="518548"/>
          </a:xfrm>
        </p:grpSpPr>
        <p:sp>
          <p:nvSpPr>
            <p:cNvPr id="122" name="楕円 83">
              <a:extLst>
                <a:ext uri="{FF2B5EF4-FFF2-40B4-BE49-F238E27FC236}">
                  <a16:creationId xmlns:a16="http://schemas.microsoft.com/office/drawing/2014/main" id="{C7854552-45F2-11B4-6F86-1D0DF42AFF4B}"/>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23" name="テキスト ボックス 122">
              <a:extLst>
                <a:ext uri="{FF2B5EF4-FFF2-40B4-BE49-F238E27FC236}">
                  <a16:creationId xmlns:a16="http://schemas.microsoft.com/office/drawing/2014/main" id="{7336F5FB-0B96-A3BB-DEBB-518DB3698668}"/>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54" name="テキスト ボックス 153">
            <a:extLst>
              <a:ext uri="{FF2B5EF4-FFF2-40B4-BE49-F238E27FC236}">
                <a16:creationId xmlns:a16="http://schemas.microsoft.com/office/drawing/2014/main" id="{06010C0C-037E-293A-4EE1-27B2029E4827}"/>
              </a:ext>
            </a:extLst>
          </p:cNvPr>
          <p:cNvSpPr txBox="1"/>
          <p:nvPr/>
        </p:nvSpPr>
        <p:spPr>
          <a:xfrm>
            <a:off x="354925" y="1039611"/>
            <a:ext cx="8811482" cy="646331"/>
          </a:xfrm>
          <a:prstGeom prst="rect">
            <a:avLst/>
          </a:prstGeom>
          <a:noFill/>
        </p:spPr>
        <p:txBody>
          <a:bodyPr wrap="square">
            <a:spAutoFit/>
          </a:bodyPr>
          <a:lstStyle/>
          <a:p>
            <a:r>
              <a:rPr kumimoji="1" lang="ja-JP" altLang="en-US" sz="1800" b="1" dirty="0">
                <a:latin typeface="Meiryo UI" panose="020B0604030504040204" pitchFamily="34" charset="-128"/>
                <a:ea typeface="Meiryo UI" panose="020B0604030504040204" pitchFamily="34" charset="-128"/>
              </a:rPr>
              <a:t>「焚火と本」「キャンプと本」をテーマに</a:t>
            </a:r>
            <a:r>
              <a:rPr kumimoji="1" lang="en-US" altLang="ja-JP" sz="1800" b="1" dirty="0">
                <a:latin typeface="Meiryo UI" panose="020B0604030504040204" pitchFamily="34" charset="-128"/>
                <a:ea typeface="Meiryo UI" panose="020B0604030504040204" pitchFamily="34" charset="-128"/>
              </a:rPr>
              <a:t>2024</a:t>
            </a:r>
            <a:r>
              <a:rPr kumimoji="1" lang="ja-JP" altLang="en-US" sz="1800" b="1" dirty="0">
                <a:latin typeface="Meiryo UI" panose="020B0604030504040204" pitchFamily="34" charset="-128"/>
                <a:ea typeface="Meiryo UI" panose="020B0604030504040204" pitchFamily="34" charset="-128"/>
              </a:rPr>
              <a:t>年度より展開している大人気コンテンツ！</a:t>
            </a:r>
            <a:endParaRPr kumimoji="1" lang="en-US" altLang="ja-JP" sz="1800" b="1" dirty="0">
              <a:latin typeface="Meiryo UI" panose="020B0604030504040204" pitchFamily="34" charset="-128"/>
              <a:ea typeface="Meiryo UI" panose="020B0604030504040204" pitchFamily="34" charset="-128"/>
            </a:endParaRPr>
          </a:p>
          <a:p>
            <a:r>
              <a:rPr kumimoji="1" lang="ja-JP" altLang="en-US" b="1" dirty="0">
                <a:latin typeface="Meiryo UI" panose="020B0604030504040204" pitchFamily="34" charset="-128"/>
                <a:ea typeface="Meiryo UI" panose="020B0604030504040204" pitchFamily="34" charset="-128"/>
              </a:rPr>
              <a:t>移動本屋さん「</a:t>
            </a:r>
            <a:r>
              <a:rPr kumimoji="1" lang="en-US" altLang="ja-JP" b="1" dirty="0" err="1">
                <a:latin typeface="Meiryo UI" panose="020B0604030504040204" pitchFamily="34" charset="-128"/>
                <a:ea typeface="Meiryo UI" panose="020B0604030504040204" pitchFamily="34" charset="-128"/>
              </a:rPr>
              <a:t>Honjour</a:t>
            </a:r>
            <a:r>
              <a:rPr kumimoji="1" lang="en-US" altLang="ja-JP" b="1" dirty="0">
                <a:latin typeface="Meiryo UI" panose="020B0604030504040204" pitchFamily="34" charset="-128"/>
                <a:ea typeface="Meiryo UI" panose="020B0604030504040204" pitchFamily="34" charset="-128"/>
              </a:rPr>
              <a:t>! CAR</a:t>
            </a:r>
            <a:r>
              <a:rPr kumimoji="1" lang="ja-JP" altLang="en-US" b="1" dirty="0">
                <a:latin typeface="Meiryo UI" panose="020B0604030504040204" pitchFamily="34" charset="-128"/>
                <a:ea typeface="Meiryo UI" panose="020B0604030504040204" pitchFamily="34" charset="-128"/>
              </a:rPr>
              <a:t>」の隣で「焚火と本と〇〇」といった展開が可能です！</a:t>
            </a:r>
            <a:endParaRPr kumimoji="1" lang="en-US" altLang="ja-JP" sz="1800" b="1"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F06BAAF6-41BE-845B-D049-E6E97EC32073}"/>
              </a:ext>
            </a:extLst>
          </p:cNvPr>
          <p:cNvSpPr/>
          <p:nvPr/>
        </p:nvSpPr>
        <p:spPr>
          <a:xfrm>
            <a:off x="6907453" y="91390"/>
            <a:ext cx="2123130" cy="830997"/>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endParaRPr lang="en-US" altLang="ja-JP" sz="2400" b="1" u="sng" dirty="0">
              <a:solidFill>
                <a:srgbClr val="FF0000"/>
              </a:solidFill>
              <a:latin typeface="Meiryo UI" panose="020B0604030504040204" pitchFamily="34" charset="-128"/>
              <a:ea typeface="Meiryo UI" panose="020B0604030504040204" pitchFamily="34" charset="-128"/>
            </a:endParaRPr>
          </a:p>
          <a:p>
            <a:pPr algn="r"/>
            <a:r>
              <a:rPr lang="en-US" altLang="ja-JP" sz="2400" b="1" u="sng" dirty="0">
                <a:solidFill>
                  <a:srgbClr val="FF0000"/>
                </a:solidFill>
                <a:latin typeface="Meiryo UI" panose="020B0604030504040204" pitchFamily="34" charset="-128"/>
                <a:ea typeface="Meiryo UI" panose="020B0604030504040204" pitchFamily="34" charset="-128"/>
              </a:rPr>
              <a:t>G150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1B5F5FFD-DE8F-BBE3-581F-37B148B6D674}"/>
              </a:ext>
            </a:extLst>
          </p:cNvPr>
          <p:cNvSpPr/>
          <p:nvPr/>
        </p:nvSpPr>
        <p:spPr>
          <a:xfrm>
            <a:off x="416191" y="3387898"/>
            <a:ext cx="2379259" cy="338554"/>
          </a:xfrm>
          <a:prstGeom prst="rect">
            <a:avLst/>
          </a:prstGeom>
        </p:spPr>
        <p:txBody>
          <a:bodyPr wrap="square">
            <a:spAutoFit/>
          </a:bodyPr>
          <a:lstStyle/>
          <a:p>
            <a:pPr algn="ctr"/>
            <a:r>
              <a:rPr lang="ja-JP" altLang="en-US" sz="800" b="1" dirty="0">
                <a:solidFill>
                  <a:srgbClr val="FF0000"/>
                </a:solidFill>
                <a:latin typeface="Meiryo UI" panose="020B0604030504040204" pitchFamily="34" charset="-128"/>
                <a:ea typeface="Meiryo UI" panose="020B0604030504040204" pitchFamily="34" charset="-128"/>
              </a:rPr>
              <a:t>移動書店「</a:t>
            </a:r>
            <a:r>
              <a:rPr lang="en-US" altLang="ja-JP" sz="800" b="1" dirty="0" err="1">
                <a:solidFill>
                  <a:srgbClr val="FF0000"/>
                </a:solidFill>
                <a:latin typeface="Meiryo UI" panose="020B0604030504040204" pitchFamily="34" charset="-128"/>
                <a:ea typeface="Meiryo UI" panose="020B0604030504040204" pitchFamily="34" charset="-128"/>
              </a:rPr>
              <a:t>Honjour!Car</a:t>
            </a:r>
            <a:r>
              <a:rPr lang="ja-JP" altLang="en-US" sz="800" b="1" dirty="0">
                <a:solidFill>
                  <a:srgbClr val="FF0000"/>
                </a:solidFill>
                <a:latin typeface="Meiryo UI" panose="020B0604030504040204" pitchFamily="34" charset="-128"/>
                <a:ea typeface="Meiryo UI" panose="020B0604030504040204" pitchFamily="34" charset="-128"/>
              </a:rPr>
              <a:t>」の隣でブース出展</a:t>
            </a:r>
            <a:endParaRPr lang="en-US" altLang="ja-JP" sz="800" b="1" dirty="0">
              <a:solidFill>
                <a:srgbClr val="FF0000"/>
              </a:solidFill>
              <a:latin typeface="Meiryo UI" panose="020B0604030504040204" pitchFamily="34" charset="-128"/>
              <a:ea typeface="Meiryo UI" panose="020B0604030504040204" pitchFamily="34" charset="-128"/>
            </a:endParaRPr>
          </a:p>
          <a:p>
            <a:pPr algn="ctr"/>
            <a:r>
              <a:rPr lang="ja-JP" altLang="en-US" sz="800" b="1" dirty="0">
                <a:solidFill>
                  <a:srgbClr val="FF0000"/>
                </a:solidFill>
                <a:latin typeface="Meiryo UI" panose="020B0604030504040204" pitchFamily="34" charset="-128"/>
                <a:ea typeface="Meiryo UI" panose="020B0604030504040204" pitchFamily="34" charset="-128"/>
              </a:rPr>
              <a:t>本の販売と連携したサンプリング等の実施も可能</a:t>
            </a:r>
            <a:endParaRPr lang="en-US" altLang="ja-JP" sz="800" b="1" dirty="0">
              <a:solidFill>
                <a:srgbClr val="FF0000"/>
              </a:solidFill>
              <a:latin typeface="Meiryo UI" panose="020B0604030504040204" pitchFamily="34" charset="-128"/>
              <a:ea typeface="Meiryo UI" panose="020B0604030504040204" pitchFamily="34" charset="-128"/>
            </a:endParaRPr>
          </a:p>
        </p:txBody>
      </p:sp>
      <p:sp>
        <p:nvSpPr>
          <p:cNvPr id="7" name="角丸四角形 63">
            <a:extLst>
              <a:ext uri="{FF2B5EF4-FFF2-40B4-BE49-F238E27FC236}">
                <a16:creationId xmlns:a16="http://schemas.microsoft.com/office/drawing/2014/main" id="{0130AEB5-327B-1B07-A986-2A1B74AB3BC4}"/>
              </a:ext>
            </a:extLst>
          </p:cNvPr>
          <p:cNvSpPr/>
          <p:nvPr/>
        </p:nvSpPr>
        <p:spPr>
          <a:xfrm>
            <a:off x="5239334" y="1852663"/>
            <a:ext cx="3774398" cy="3140679"/>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42F7AB3-9E82-E6F0-955B-046D3A72E904}"/>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9" name="Google Shape;1077;p62">
            <a:extLst>
              <a:ext uri="{FF2B5EF4-FFF2-40B4-BE49-F238E27FC236}">
                <a16:creationId xmlns:a16="http://schemas.microsoft.com/office/drawing/2014/main" id="{1BEE134E-004F-99C0-0744-249FF56BFB67}"/>
              </a:ext>
            </a:extLst>
          </p:cNvPr>
          <p:cNvSpPr/>
          <p:nvPr/>
        </p:nvSpPr>
        <p:spPr>
          <a:xfrm>
            <a:off x="6758621" y="305127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サワキ</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0" name="Google Shape;1077;p62">
            <a:extLst>
              <a:ext uri="{FF2B5EF4-FFF2-40B4-BE49-F238E27FC236}">
                <a16:creationId xmlns:a16="http://schemas.microsoft.com/office/drawing/2014/main" id="{85C98CC9-EDD7-1E40-6C8C-00FDA9817A97}"/>
              </a:ext>
            </a:extLst>
          </p:cNvPr>
          <p:cNvSpPr/>
          <p:nvPr/>
        </p:nvSpPr>
        <p:spPr>
          <a:xfrm>
            <a:off x="7728165" y="3051277"/>
            <a:ext cx="119847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『BE-PAL.NET』</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マチダ</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pic>
        <p:nvPicPr>
          <p:cNvPr id="11" name="Picture 2">
            <a:extLst>
              <a:ext uri="{FF2B5EF4-FFF2-40B4-BE49-F238E27FC236}">
                <a16:creationId xmlns:a16="http://schemas.microsoft.com/office/drawing/2014/main" id="{230131B9-0C14-0D2A-6E0E-85E8A57111D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33417" y="2228620"/>
            <a:ext cx="763554" cy="761540"/>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4" descr="一枚岩">
            <a:extLst>
              <a:ext uri="{FF2B5EF4-FFF2-40B4-BE49-F238E27FC236}">
                <a16:creationId xmlns:a16="http://schemas.microsoft.com/office/drawing/2014/main" id="{6EC7539E-DC59-2778-1EA9-42C1C71479D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935263" y="2228621"/>
            <a:ext cx="758023" cy="76154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436A9146-0E3A-270C-D757-277138C9A45B}"/>
              </a:ext>
            </a:extLst>
          </p:cNvPr>
          <p:cNvGrpSpPr/>
          <p:nvPr/>
        </p:nvGrpSpPr>
        <p:grpSpPr>
          <a:xfrm>
            <a:off x="5329900" y="1974334"/>
            <a:ext cx="1710126" cy="2788554"/>
            <a:chOff x="5431466" y="1174224"/>
            <a:chExt cx="1881642" cy="3068231"/>
          </a:xfrm>
        </p:grpSpPr>
        <p:pic>
          <p:nvPicPr>
            <p:cNvPr id="14" name="図 13">
              <a:extLst>
                <a:ext uri="{FF2B5EF4-FFF2-40B4-BE49-F238E27FC236}">
                  <a16:creationId xmlns:a16="http://schemas.microsoft.com/office/drawing/2014/main" id="{D9DFF292-529D-B96F-C6A8-A848BEADE05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67127" y="1610961"/>
              <a:ext cx="1360276" cy="2138079"/>
            </a:xfrm>
            <a:prstGeom prst="rect">
              <a:avLst/>
            </a:prstGeom>
          </p:spPr>
        </p:pic>
        <p:pic>
          <p:nvPicPr>
            <p:cNvPr id="15" name="Google Shape;1530;p21" descr="Twitter_Device_Mobile_Floating_Update.png">
              <a:extLst>
                <a:ext uri="{FF2B5EF4-FFF2-40B4-BE49-F238E27FC236}">
                  <a16:creationId xmlns:a16="http://schemas.microsoft.com/office/drawing/2014/main" id="{38941C0D-5263-8EFC-9A11-101043F14F0A}"/>
                </a:ext>
              </a:extLst>
            </p:cNvPr>
            <p:cNvPicPr preferRelativeResize="0"/>
            <p:nvPr/>
          </p:nvPicPr>
          <p:blipFill rotWithShape="1">
            <a:blip r:embed="rId9">
              <a:alphaModFix/>
            </a:blip>
            <a:srcRect/>
            <a:stretch/>
          </p:blipFill>
          <p:spPr>
            <a:xfrm>
              <a:off x="5431466" y="1174224"/>
              <a:ext cx="1881642" cy="3068231"/>
            </a:xfrm>
            <a:prstGeom prst="rect">
              <a:avLst/>
            </a:prstGeom>
            <a:noFill/>
            <a:ln>
              <a:noFill/>
            </a:ln>
          </p:spPr>
        </p:pic>
      </p:grpSp>
      <p:grpSp>
        <p:nvGrpSpPr>
          <p:cNvPr id="16" name="グループ化 15">
            <a:extLst>
              <a:ext uri="{FF2B5EF4-FFF2-40B4-BE49-F238E27FC236}">
                <a16:creationId xmlns:a16="http://schemas.microsoft.com/office/drawing/2014/main" id="{4914C2E7-FF67-4149-2E62-BDD4E9DA0810}"/>
              </a:ext>
            </a:extLst>
          </p:cNvPr>
          <p:cNvGrpSpPr/>
          <p:nvPr/>
        </p:nvGrpSpPr>
        <p:grpSpPr>
          <a:xfrm>
            <a:off x="5395336" y="3685120"/>
            <a:ext cx="1545278" cy="553957"/>
            <a:chOff x="7911695" y="2943202"/>
            <a:chExt cx="869616" cy="695267"/>
          </a:xfrm>
        </p:grpSpPr>
        <p:sp>
          <p:nvSpPr>
            <p:cNvPr id="17" name="楕円 83">
              <a:extLst>
                <a:ext uri="{FF2B5EF4-FFF2-40B4-BE49-F238E27FC236}">
                  <a16:creationId xmlns:a16="http://schemas.microsoft.com/office/drawing/2014/main" id="{4412658E-8339-62F7-120B-53745DEB2048}"/>
                </a:ext>
              </a:extLst>
            </p:cNvPr>
            <p:cNvSpPr/>
            <p:nvPr/>
          </p:nvSpPr>
          <p:spPr>
            <a:xfrm>
              <a:off x="7911695" y="2943202"/>
              <a:ext cx="854422" cy="695267"/>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8" name="テキスト ボックス 17">
              <a:extLst>
                <a:ext uri="{FF2B5EF4-FFF2-40B4-BE49-F238E27FC236}">
                  <a16:creationId xmlns:a16="http://schemas.microsoft.com/office/drawing/2014/main" id="{D9799D5F-5ACE-CB82-AE04-334D7B1533F9}"/>
                </a:ext>
              </a:extLst>
            </p:cNvPr>
            <p:cNvSpPr txBox="1"/>
            <p:nvPr/>
          </p:nvSpPr>
          <p:spPr>
            <a:xfrm>
              <a:off x="7931698" y="2968446"/>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編集長レビュー</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9" name="テキスト ボックス 18">
            <a:extLst>
              <a:ext uri="{FF2B5EF4-FFF2-40B4-BE49-F238E27FC236}">
                <a16:creationId xmlns:a16="http://schemas.microsoft.com/office/drawing/2014/main" id="{6AD269AB-A845-B87B-270E-163C0915F377}"/>
              </a:ext>
            </a:extLst>
          </p:cNvPr>
          <p:cNvSpPr txBox="1"/>
          <p:nvPr/>
        </p:nvSpPr>
        <p:spPr>
          <a:xfrm>
            <a:off x="5401210" y="4515169"/>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84ECB20F-7A94-C801-A594-CC21F28BA34D}"/>
              </a:ext>
            </a:extLst>
          </p:cNvPr>
          <p:cNvSpPr txBox="1"/>
          <p:nvPr/>
        </p:nvSpPr>
        <p:spPr>
          <a:xfrm>
            <a:off x="224859" y="5045359"/>
            <a:ext cx="5796419" cy="180049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■ブース協賛エリアで「</a:t>
            </a:r>
            <a:r>
              <a:rPr lang="en-US" altLang="ja-JP" sz="1200" b="1" dirty="0">
                <a:latin typeface="Meiryo UI" panose="020B0604030504040204" pitchFamily="34" charset="-128"/>
                <a:ea typeface="Meiryo UI" panose="020B0604030504040204" pitchFamily="34" charset="-128"/>
              </a:rPr>
              <a:t>CAMP with BOOKS</a:t>
            </a:r>
            <a:r>
              <a:rPr lang="ja-JP" altLang="en-US" sz="1200" b="1" dirty="0">
                <a:latin typeface="Meiryo UI" panose="020B0604030504040204" pitchFamily="34" charset="-128"/>
                <a:ea typeface="Meiryo UI" panose="020B0604030504040204" pitchFamily="34" charset="-128"/>
              </a:rPr>
              <a:t>」ブースの隣に出展</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連携したプロモーション施策の実施や商品サンプリング、タッチ＆トライも可</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★ブースの備品については、タープ</a:t>
            </a:r>
            <a:r>
              <a:rPr lang="en-US" altLang="ja-JP" sz="900" b="1" dirty="0">
                <a:latin typeface="Meiryo UI" panose="020B0604030504040204" pitchFamily="34" charset="-128"/>
                <a:ea typeface="Meiryo UI" panose="020B0604030504040204" pitchFamily="34" charset="-128"/>
              </a:rPr>
              <a:t>×1</a:t>
            </a:r>
            <a:r>
              <a:rPr lang="ja-JP" altLang="en-US" sz="900" b="1" dirty="0">
                <a:latin typeface="Meiryo UI" panose="020B0604030504040204" pitchFamily="34" charset="-128"/>
                <a:ea typeface="Meiryo UI" panose="020B0604030504040204" pitchFamily="34" charset="-128"/>
              </a:rPr>
              <a:t>　テーブル</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１　チェア</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２をご用意いたします。</a:t>
            </a:r>
            <a:endParaRPr lang="en-US" altLang="ja-JP" sz="900" b="1"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　　　　 </a:t>
            </a:r>
            <a:r>
              <a:rPr lang="ja-JP" altLang="en-US" sz="900" b="1" dirty="0">
                <a:latin typeface="Meiryo UI" panose="020B0604030504040204" pitchFamily="34" charset="-128"/>
                <a:ea typeface="Meiryo UI" panose="020B0604030504040204" pitchFamily="34" charset="-128"/>
              </a:rPr>
              <a:t>その他、必要な備品がございましたら相談ください（別途料金が発生する場合がございます）</a:t>
            </a:r>
            <a:endParaRPr lang="en-US" altLang="ja-JP" sz="900" b="1" dirty="0">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21" name="テキスト ボックス 20">
            <a:extLst>
              <a:ext uri="{FF2B5EF4-FFF2-40B4-BE49-F238E27FC236}">
                <a16:creationId xmlns:a16="http://schemas.microsoft.com/office/drawing/2014/main" id="{10F7FE8A-8F89-6392-6976-8184582C5BB7}"/>
              </a:ext>
            </a:extLst>
          </p:cNvPr>
          <p:cNvSpPr txBox="1"/>
          <p:nvPr/>
        </p:nvSpPr>
        <p:spPr>
          <a:xfrm>
            <a:off x="5395336" y="5007201"/>
            <a:ext cx="3607798" cy="1300356"/>
          </a:xfrm>
          <a:prstGeom prst="rect">
            <a:avLst/>
          </a:prstGeom>
          <a:noFill/>
        </p:spPr>
        <p:txBody>
          <a:bodyPr wrap="square">
            <a:spAutoFit/>
          </a:bodyPr>
          <a:lstStyle/>
          <a:p>
            <a:r>
              <a:rPr lang="ja-JP" altLang="en-US" sz="1200" b="1" u="sng" dirty="0">
                <a:latin typeface="Meiryo UI" panose="020B0604030504040204" pitchFamily="34" charset="-128"/>
                <a:ea typeface="Meiryo UI" panose="020B0604030504040204" pitchFamily="34" charset="-128"/>
              </a:rPr>
              <a:t>２）メディア展開</a:t>
            </a:r>
            <a:r>
              <a:rPr lang="en-US" altLang="ja-JP" sz="1200" b="1" u="sng" dirty="0">
                <a:latin typeface="Meiryo UI" panose="020B0604030504040204" pitchFamily="34" charset="-128"/>
                <a:ea typeface="Meiryo UI" panose="020B0604030504040204" pitchFamily="34" charset="-128"/>
              </a:rPr>
              <a:t> </a:t>
            </a: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　編集長レビュータイアップ　</a:t>
            </a:r>
            <a:endParaRPr lang="en-US" altLang="ja-JP" sz="1200" b="1" dirty="0">
              <a:latin typeface="Meiryo UI" panose="020B0604030504040204" pitchFamily="34" charset="-128"/>
              <a:ea typeface="Meiryo UI" panose="020B0604030504040204" pitchFamily="34" charset="-128"/>
            </a:endParaRPr>
          </a:p>
          <a:p>
            <a:r>
              <a:rPr lang="en-US" altLang="ja-JP" sz="1050" b="1" dirty="0">
                <a:solidFill>
                  <a:srgbClr val="FF0000"/>
                </a:solidFill>
                <a:latin typeface="Meiryo UI" panose="020B0604030504040204" pitchFamily="34" charset="-128"/>
                <a:ea typeface="Meiryo UI" panose="020B0604030504040204" pitchFamily="34" charset="-128"/>
              </a:rPr>
              <a:t>※5,000PV</a:t>
            </a:r>
            <a:r>
              <a:rPr lang="ja-JP" altLang="en-US" sz="1050" b="1" dirty="0">
                <a:solidFill>
                  <a:srgbClr val="FF0000"/>
                </a:solidFill>
                <a:latin typeface="Meiryo UI" panose="020B0604030504040204" pitchFamily="34" charset="-128"/>
                <a:ea typeface="Meiryo UI" panose="020B0604030504040204" pitchFamily="34" charset="-128"/>
              </a:rPr>
              <a:t>保証</a:t>
            </a:r>
            <a:r>
              <a:rPr lang="en-US" altLang="ja-JP" sz="1050" b="1" dirty="0">
                <a:solidFill>
                  <a:srgbClr val="FF0000"/>
                </a:solidFill>
                <a:latin typeface="Meiryo UI" panose="020B0604030504040204" pitchFamily="34" charset="-128"/>
                <a:ea typeface="Meiryo UI" panose="020B0604030504040204" pitchFamily="34" charset="-128"/>
              </a:rPr>
              <a:t>(</a:t>
            </a:r>
            <a:r>
              <a:rPr lang="ja-JP" altLang="en-US" sz="1050" b="1" dirty="0">
                <a:solidFill>
                  <a:srgbClr val="FF0000"/>
                </a:solidFill>
                <a:latin typeface="Meiryo UI" panose="020B0604030504040204" pitchFamily="34" charset="-128"/>
                <a:ea typeface="Meiryo UI" panose="020B0604030504040204" pitchFamily="34" charset="-128"/>
              </a:rPr>
              <a:t>実施時期は応相談</a:t>
            </a:r>
            <a:r>
              <a:rPr lang="en-US" altLang="ja-JP" sz="105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000" b="1" u="sng" dirty="0">
                <a:solidFill>
                  <a:srgbClr val="FF0000"/>
                </a:solidFill>
                <a:latin typeface="Meiryo UI" panose="020B0604030504040204" pitchFamily="34" charset="-128"/>
                <a:ea typeface="Meiryo UI" panose="020B0604030504040204" pitchFamily="34" charset="-128"/>
              </a:rPr>
              <a:t>　</a:t>
            </a:r>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75E1810-A49B-CDEB-1E76-86DFF799BCC4}"/>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9E35C52-7C64-7CDF-E693-0BBD93F84E39}"/>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草の上に立っている女性&#10;&#10;低い精度で自動的に生成された説明">
            <a:extLst>
              <a:ext uri="{FF2B5EF4-FFF2-40B4-BE49-F238E27FC236}">
                <a16:creationId xmlns:a16="http://schemas.microsoft.com/office/drawing/2014/main" id="{FA5E2554-7B77-B405-9658-C49ADE5FBAB7}"/>
              </a:ext>
            </a:extLst>
          </p:cNvPr>
          <p:cNvPicPr>
            <a:picLocks noChangeAspect="1"/>
          </p:cNvPicPr>
          <p:nvPr/>
        </p:nvPicPr>
        <p:blipFill>
          <a:blip r:embed="rId10"/>
          <a:srcRect l="16555" t="42197" r="74711" b="44627"/>
          <a:stretch/>
        </p:blipFill>
        <p:spPr>
          <a:xfrm>
            <a:off x="7488469" y="3580498"/>
            <a:ext cx="758871" cy="763200"/>
          </a:xfrm>
          <a:prstGeom prst="ellipse">
            <a:avLst/>
          </a:prstGeom>
        </p:spPr>
      </p:pic>
      <p:sp>
        <p:nvSpPr>
          <p:cNvPr id="24" name="Google Shape;1077;p62">
            <a:extLst>
              <a:ext uri="{FF2B5EF4-FFF2-40B4-BE49-F238E27FC236}">
                <a16:creationId xmlns:a16="http://schemas.microsoft.com/office/drawing/2014/main" id="{CFCD3A5B-726C-4EBD-5D80-FFF82C42865C}"/>
              </a:ext>
            </a:extLst>
          </p:cNvPr>
          <p:cNvSpPr/>
          <p:nvPr/>
        </p:nvSpPr>
        <p:spPr>
          <a:xfrm>
            <a:off x="7260249" y="439223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書籍・</a:t>
            </a:r>
            <a:r>
              <a:rPr lang="en-US" altLang="ja-JP"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MOOK</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altLang="en-US" sz="1400" b="1" dirty="0">
                <a:latin typeface="Meiryo UI" panose="020B0604030504040204" pitchFamily="34" charset="-128"/>
                <a:ea typeface="Meiryo UI" panose="020B0604030504040204" pitchFamily="34" charset="-128"/>
                <a:cs typeface="Meiryo"/>
                <a:sym typeface="Meiryo"/>
              </a:rPr>
              <a:t>フジタニ</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25" name="テキスト ボックス 24">
            <a:extLst>
              <a:ext uri="{FF2B5EF4-FFF2-40B4-BE49-F238E27FC236}">
                <a16:creationId xmlns:a16="http://schemas.microsoft.com/office/drawing/2014/main" id="{5E475B93-FE9F-90EA-BA49-200EB161A064}"/>
              </a:ext>
            </a:extLst>
          </p:cNvPr>
          <p:cNvSpPr txBox="1"/>
          <p:nvPr/>
        </p:nvSpPr>
        <p:spPr>
          <a:xfrm>
            <a:off x="5502609" y="4740138"/>
            <a:ext cx="2173993" cy="246221"/>
          </a:xfrm>
          <a:prstGeom prst="rect">
            <a:avLst/>
          </a:prstGeom>
          <a:noFill/>
        </p:spPr>
        <p:txBody>
          <a:bodyPr wrap="none" rtlCol="0">
            <a:spAutoFit/>
          </a:bodyPr>
          <a:lstStyle/>
          <a:p>
            <a:r>
              <a:rPr kumimoji="1" lang="ja-JP" altLang="en-US" sz="1000" b="1" dirty="0">
                <a:solidFill>
                  <a:srgbClr val="FF0000"/>
                </a:solidFill>
              </a:rPr>
              <a:t>★出演する編集長は</a:t>
            </a:r>
            <a:r>
              <a:rPr kumimoji="1" lang="en-US" altLang="ja-JP" sz="1000" b="1" dirty="0">
                <a:solidFill>
                  <a:srgbClr val="FF0000"/>
                </a:solidFill>
              </a:rPr>
              <a:t>1</a:t>
            </a:r>
            <a:r>
              <a:rPr kumimoji="1" lang="ja-JP" altLang="en-US" sz="1000" b="1" dirty="0">
                <a:solidFill>
                  <a:srgbClr val="FF0000"/>
                </a:solidFill>
              </a:rPr>
              <a:t>名になります</a:t>
            </a:r>
          </a:p>
        </p:txBody>
      </p:sp>
    </p:spTree>
    <p:extLst>
      <p:ext uri="{BB962C8B-B14F-4D97-AF65-F5344CB8AC3E}">
        <p14:creationId xmlns:p14="http://schemas.microsoft.com/office/powerpoint/2010/main" val="2302108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D9EC7EA-CBBE-7ACE-6AD2-94854055F8A5}"/>
              </a:ext>
            </a:extLst>
          </p:cNvPr>
          <p:cNvSpPr txBox="1"/>
          <p:nvPr/>
        </p:nvSpPr>
        <p:spPr>
          <a:xfrm>
            <a:off x="344320" y="4665481"/>
            <a:ext cx="5253702" cy="830997"/>
          </a:xfrm>
          <a:prstGeom prst="rect">
            <a:avLst/>
          </a:prstGeom>
          <a:noFill/>
        </p:spPr>
        <p:txBody>
          <a:bodyPr wrap="square" rtlCol="0">
            <a:spAutoFit/>
          </a:bodyPr>
          <a:lstStyle/>
          <a:p>
            <a:r>
              <a:rPr kumimoji="1" lang="ja-JP" altLang="en-US" sz="1600" b="1" dirty="0">
                <a:latin typeface="Meiryo UI" panose="020B0604030504040204" pitchFamily="34" charset="-128"/>
                <a:ea typeface="Meiryo UI" panose="020B0604030504040204" pitchFamily="34" charset="-128"/>
              </a:rPr>
              <a:t>■</a:t>
            </a:r>
            <a:r>
              <a:rPr kumimoji="1" lang="en-US" altLang="ja-JP" sz="1600" b="1" dirty="0">
                <a:latin typeface="Meiryo UI" panose="020B0604030504040204" pitchFamily="34" charset="-128"/>
                <a:ea typeface="Meiryo UI" panose="020B0604030504040204" pitchFamily="34" charset="-128"/>
              </a:rPr>
              <a:t>CAMP with BOOKS</a:t>
            </a:r>
            <a:r>
              <a:rPr kumimoji="1" lang="ja-JP" altLang="en-US" sz="1600" b="1" dirty="0">
                <a:latin typeface="Meiryo UI" panose="020B0604030504040204" pitchFamily="34" charset="-128"/>
                <a:ea typeface="Meiryo UI" panose="020B0604030504040204" pitchFamily="34" charset="-128"/>
              </a:rPr>
              <a:t>協賛エリア</a:t>
            </a:r>
            <a:r>
              <a:rPr kumimoji="1" lang="en-US" altLang="ja-JP" sz="1600" b="1" dirty="0">
                <a:latin typeface="Meiryo UI" panose="020B0604030504040204" pitchFamily="34" charset="-128"/>
                <a:ea typeface="Meiryo UI" panose="020B0604030504040204" pitchFamily="34" charset="-128"/>
              </a:rPr>
              <a:t> – </a:t>
            </a:r>
            <a:r>
              <a:rPr kumimoji="1" lang="ja-JP" altLang="en-US" sz="1600" b="1" dirty="0">
                <a:solidFill>
                  <a:srgbClr val="F98C00"/>
                </a:solidFill>
                <a:latin typeface="Meiryo UI" panose="020B0604030504040204" pitchFamily="34" charset="-128"/>
                <a:ea typeface="Meiryo UI" panose="020B0604030504040204" pitchFamily="34" charset="-128"/>
              </a:rPr>
              <a:t>多目的広場</a:t>
            </a:r>
            <a:endParaRPr kumimoji="1" lang="en-US" altLang="ja-JP" sz="1600" b="1" dirty="0">
              <a:solidFill>
                <a:srgbClr val="F98C00"/>
              </a:solidFill>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・自由参加（全来場者対象）</a:t>
            </a:r>
            <a:endParaRPr kumimoji="1" lang="en-US" altLang="ja-JP" sz="1600" dirty="0">
              <a:latin typeface="Meiryo UI" panose="020B0604030504040204" pitchFamily="34" charset="-128"/>
              <a:ea typeface="Meiryo UI" panose="020B0604030504040204" pitchFamily="34" charset="-128"/>
            </a:endParaRPr>
          </a:p>
          <a:p>
            <a:r>
              <a:rPr kumimoji="1" lang="ja-JP" altLang="en-US" sz="1600" dirty="0">
                <a:latin typeface="Meiryo UI" panose="020B0604030504040204" pitchFamily="34" charset="-128"/>
                <a:ea typeface="Meiryo UI" panose="020B0604030504040204" pitchFamily="34" charset="-128"/>
              </a:rPr>
              <a:t>・想定来場者数：</a:t>
            </a:r>
            <a:r>
              <a:rPr kumimoji="1" lang="en-US" altLang="ja-JP" sz="1600" dirty="0">
                <a:latin typeface="Meiryo UI" panose="020B0604030504040204" pitchFamily="34" charset="-128"/>
                <a:ea typeface="Meiryo UI" panose="020B0604030504040204" pitchFamily="34" charset="-128"/>
              </a:rPr>
              <a:t>800~1000</a:t>
            </a:r>
            <a:r>
              <a:rPr kumimoji="1" lang="ja-JP" altLang="en-US" sz="1600" dirty="0">
                <a:latin typeface="Meiryo UI" panose="020B0604030504040204" pitchFamily="34" charset="-128"/>
                <a:ea typeface="Meiryo UI" panose="020B0604030504040204" pitchFamily="34" charset="-128"/>
              </a:rPr>
              <a:t>名</a:t>
            </a:r>
            <a:r>
              <a:rPr kumimoji="1" lang="en-US" altLang="ja-JP" sz="1100" dirty="0">
                <a:latin typeface="Meiryo UI" panose="020B0604030504040204" pitchFamily="34" charset="-128"/>
                <a:ea typeface="Meiryo UI" panose="020B0604030504040204" pitchFamily="34" charset="-128"/>
              </a:rPr>
              <a:t>※</a:t>
            </a:r>
            <a:r>
              <a:rPr kumimoji="1" lang="ja-JP" altLang="en-US" sz="1100" dirty="0">
                <a:latin typeface="Meiryo UI" panose="020B0604030504040204" pitchFamily="34" charset="-128"/>
                <a:ea typeface="Meiryo UI" panose="020B0604030504040204" pitchFamily="34" charset="-128"/>
              </a:rPr>
              <a:t>キャンプ場利用者含む</a:t>
            </a:r>
            <a:endParaRPr kumimoji="1" lang="en-US" altLang="ja-JP" sz="16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5DD6CAEB-1A97-20AD-AB2C-CB30C34733EF}"/>
              </a:ext>
            </a:extLst>
          </p:cNvPr>
          <p:cNvSpPr txBox="1"/>
          <p:nvPr/>
        </p:nvSpPr>
        <p:spPr>
          <a:xfrm>
            <a:off x="309043" y="5587981"/>
            <a:ext cx="5253702" cy="1200329"/>
          </a:xfrm>
          <a:prstGeom prst="rect">
            <a:avLst/>
          </a:prstGeom>
          <a:noFill/>
        </p:spPr>
        <p:txBody>
          <a:bodyPr wrap="square" rtlCol="0">
            <a:spAutoFit/>
          </a:bodyPr>
          <a:lstStyle/>
          <a:p>
            <a:r>
              <a:rPr kumimoji="1" lang="ja-JP" altLang="en-US" sz="1200" b="1" dirty="0">
                <a:latin typeface="Meiryo UI" panose="020B0604030504040204" pitchFamily="34" charset="-128"/>
                <a:ea typeface="Meiryo UI" panose="020B0604030504040204" pitchFamily="34" charset="-128"/>
              </a:rPr>
              <a:t>移動書店「</a:t>
            </a:r>
            <a:r>
              <a:rPr kumimoji="1" lang="en-US" altLang="ja-JP" sz="1200" b="1" dirty="0" err="1">
                <a:latin typeface="Meiryo UI" panose="020B0604030504040204" pitchFamily="34" charset="-128"/>
                <a:ea typeface="Meiryo UI" panose="020B0604030504040204" pitchFamily="34" charset="-128"/>
              </a:rPr>
              <a:t>Honjour!Car</a:t>
            </a:r>
            <a:r>
              <a:rPr kumimoji="1" lang="ja-JP" altLang="en-US" sz="1200" b="1" dirty="0">
                <a:latin typeface="Meiryo UI" panose="020B0604030504040204" pitchFamily="34" charset="-128"/>
                <a:ea typeface="Meiryo UI" panose="020B0604030504040204" pitchFamily="34" charset="-128"/>
              </a:rPr>
              <a:t>」及び</a:t>
            </a:r>
            <a:r>
              <a:rPr kumimoji="1" lang="en-US" altLang="ja-JP" sz="1200" b="1" dirty="0">
                <a:latin typeface="Meiryo UI" panose="020B0604030504040204" pitchFamily="34" charset="-128"/>
                <a:ea typeface="Meiryo UI" panose="020B0604030504040204" pitchFamily="34" charset="-128"/>
              </a:rPr>
              <a:t>FIRESIDE</a:t>
            </a:r>
            <a:r>
              <a:rPr kumimoji="1" lang="ja-JP" altLang="en-US" sz="1200" b="1" dirty="0">
                <a:latin typeface="Meiryo UI" panose="020B0604030504040204" pitchFamily="34" charset="-128"/>
                <a:ea typeface="Meiryo UI" panose="020B0604030504040204" pitchFamily="34" charset="-128"/>
              </a:rPr>
              <a:t>の焚き火台「</a:t>
            </a:r>
            <a:r>
              <a:rPr kumimoji="1" lang="en-US" altLang="ja-JP" sz="1200" b="1" dirty="0">
                <a:latin typeface="Meiryo UI" panose="020B0604030504040204" pitchFamily="34" charset="-128"/>
                <a:ea typeface="Meiryo UI" panose="020B0604030504040204" pitchFamily="34" charset="-128"/>
              </a:rPr>
              <a:t>Firepit</a:t>
            </a:r>
            <a:r>
              <a:rPr kumimoji="1" lang="ja-JP" altLang="en-US" sz="1200" b="1" dirty="0">
                <a:latin typeface="Meiryo UI" panose="020B0604030504040204" pitchFamily="34" charset="-128"/>
                <a:ea typeface="Meiryo UI" panose="020B0604030504040204" pitchFamily="34" charset="-128"/>
              </a:rPr>
              <a:t>」と隣接する形でブース出展します。</a:t>
            </a:r>
            <a:r>
              <a:rPr kumimoji="1" lang="en-US" altLang="ja-JP" sz="1200" b="1" dirty="0">
                <a:latin typeface="Meiryo UI" panose="020B0604030504040204" pitchFamily="34" charset="-128"/>
                <a:ea typeface="Meiryo UI" panose="020B0604030504040204" pitchFamily="34" charset="-128"/>
              </a:rPr>
              <a:t>『CAMP with BOOKS』</a:t>
            </a:r>
            <a:r>
              <a:rPr kumimoji="1" lang="ja-JP" altLang="en-US" sz="1200" b="1" dirty="0">
                <a:latin typeface="Meiryo UI" panose="020B0604030504040204" pitchFamily="34" charset="-128"/>
                <a:ea typeface="Meiryo UI" panose="020B0604030504040204" pitchFamily="34" charset="-128"/>
              </a:rPr>
              <a:t>と連携したプロモーション実施や商品のサンプリング（試飲・試食）やタッチ＆トライの実施が可能です。</a:t>
            </a:r>
            <a:endParaRPr kumimoji="1" lang="en-US" altLang="ja-JP" sz="1200" b="1" dirty="0">
              <a:latin typeface="Meiryo UI" panose="020B0604030504040204" pitchFamily="34" charset="-128"/>
              <a:ea typeface="Meiryo UI" panose="020B0604030504040204" pitchFamily="34" charset="-128"/>
            </a:endParaRPr>
          </a:p>
          <a:p>
            <a:r>
              <a:rPr kumimoji="1" lang="ja-JP" altLang="en-US" sz="1200" b="1" dirty="0">
                <a:latin typeface="Meiryo UI" panose="020B0604030504040204" pitchFamily="34" charset="-128"/>
                <a:ea typeface="Meiryo UI" panose="020B0604030504040204" pitchFamily="34" charset="-128"/>
              </a:rPr>
              <a:t>ブースご協賛社様には、スノーピーク商品（タープ</a:t>
            </a:r>
            <a:r>
              <a:rPr kumimoji="1" lang="en-US" altLang="ja-JP" sz="1200" b="1" dirty="0">
                <a:latin typeface="Meiryo UI" panose="020B0604030504040204" pitchFamily="34" charset="-128"/>
                <a:ea typeface="Meiryo UI" panose="020B0604030504040204" pitchFamily="34" charset="-128"/>
              </a:rPr>
              <a:t>×1</a:t>
            </a:r>
            <a:r>
              <a:rPr kumimoji="1" lang="ja-JP" altLang="en-US" sz="1200" b="1" dirty="0">
                <a:latin typeface="Meiryo UI" panose="020B0604030504040204" pitchFamily="34" charset="-128"/>
                <a:ea typeface="Meiryo UI" panose="020B0604030504040204" pitchFamily="34" charset="-128"/>
              </a:rPr>
              <a:t>、テーブル</a:t>
            </a:r>
            <a:r>
              <a:rPr kumimoji="1" lang="en-US" altLang="ja-JP" sz="1200" b="1" dirty="0">
                <a:latin typeface="Meiryo UI" panose="020B0604030504040204" pitchFamily="34" charset="-128"/>
                <a:ea typeface="Meiryo UI" panose="020B0604030504040204" pitchFamily="34" charset="-128"/>
              </a:rPr>
              <a:t>×1</a:t>
            </a:r>
            <a:r>
              <a:rPr kumimoji="1" lang="ja-JP" altLang="en-US" sz="1200" b="1" dirty="0">
                <a:latin typeface="Meiryo UI" panose="020B0604030504040204" pitchFamily="34" charset="-128"/>
                <a:ea typeface="Meiryo UI" panose="020B0604030504040204" pitchFamily="34" charset="-128"/>
              </a:rPr>
              <a:t>、チェア</a:t>
            </a:r>
            <a:r>
              <a:rPr kumimoji="1" lang="en-US" altLang="ja-JP" sz="1200" b="1" dirty="0">
                <a:latin typeface="Meiryo UI" panose="020B0604030504040204" pitchFamily="34" charset="-128"/>
                <a:ea typeface="Meiryo UI" panose="020B0604030504040204" pitchFamily="34" charset="-128"/>
              </a:rPr>
              <a:t>×2</a:t>
            </a:r>
            <a:r>
              <a:rPr kumimoji="1" lang="ja-JP" altLang="en-US" sz="1200" b="1" dirty="0">
                <a:latin typeface="Meiryo UI" panose="020B0604030504040204" pitchFamily="34" charset="-128"/>
                <a:ea typeface="Meiryo UI" panose="020B0604030504040204" pitchFamily="34" charset="-128"/>
              </a:rPr>
              <a:t>脚）をお貸し出しいたします。</a:t>
            </a:r>
            <a:endParaRPr kumimoji="1" lang="en-US" altLang="ja-JP" sz="1200" b="1" dirty="0">
              <a:latin typeface="Meiryo UI" panose="020B0604030504040204" pitchFamily="34" charset="-128"/>
              <a:ea typeface="Meiryo UI" panose="020B0604030504040204" pitchFamily="34" charset="-128"/>
            </a:endParaRPr>
          </a:p>
          <a:p>
            <a:r>
              <a:rPr kumimoji="1" lang="en-US" altLang="ja-JP" sz="1200" b="1" dirty="0">
                <a:latin typeface="Meiryo UI" panose="020B0604030504040204" pitchFamily="34" charset="-128"/>
                <a:ea typeface="Meiryo UI" panose="020B0604030504040204" pitchFamily="34" charset="-128"/>
              </a:rPr>
              <a:t>※</a:t>
            </a:r>
            <a:r>
              <a:rPr kumimoji="1" lang="ja-JP" altLang="en-US" sz="1200" b="1" dirty="0">
                <a:latin typeface="Meiryo UI" panose="020B0604030504040204" pitchFamily="34" charset="-128"/>
                <a:ea typeface="Meiryo UI" panose="020B0604030504040204" pitchFamily="34" charset="-128"/>
              </a:rPr>
              <a:t>その他備品が必要な場合はご相談ください（別途料金）</a:t>
            </a:r>
            <a:endParaRPr kumimoji="1" lang="en-US" altLang="ja-JP" sz="1200" b="1"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61F07882-9633-FB12-B6FA-77233AE6D66A}"/>
              </a:ext>
            </a:extLst>
          </p:cNvPr>
          <p:cNvSpPr txBox="1"/>
          <p:nvPr/>
        </p:nvSpPr>
        <p:spPr>
          <a:xfrm>
            <a:off x="616736" y="199148"/>
            <a:ext cx="6931671" cy="584775"/>
          </a:xfrm>
          <a:prstGeom prst="rect">
            <a:avLst/>
          </a:prstGeom>
          <a:noFill/>
        </p:spPr>
        <p:txBody>
          <a:bodyPr wrap="square">
            <a:spAutoFit/>
          </a:bodyPr>
          <a:lstStyle/>
          <a:p>
            <a:r>
              <a:rPr kumimoji="1" lang="ja-JP" altLang="en-US" sz="3200" b="1" dirty="0">
                <a:latin typeface="Meiryo UI" panose="020B0604030504040204" pitchFamily="34" charset="-128"/>
                <a:ea typeface="Meiryo UI" panose="020B0604030504040204" pitchFamily="34" charset="-128"/>
              </a:rPr>
              <a:t>ご協賛エリア</a:t>
            </a:r>
            <a:r>
              <a:rPr kumimoji="1" lang="en-US" altLang="ja-JP" sz="3200" b="1" dirty="0">
                <a:latin typeface="Meiryo UI" panose="020B0604030504040204" pitchFamily="34" charset="-128"/>
                <a:ea typeface="Meiryo UI" panose="020B0604030504040204" pitchFamily="34" charset="-128"/>
              </a:rPr>
              <a:t>/</a:t>
            </a:r>
            <a:r>
              <a:rPr kumimoji="1" lang="en-US" altLang="ja-JP" sz="2000" b="1" dirty="0">
                <a:latin typeface="Meiryo UI" panose="020B0604030504040204" pitchFamily="34" charset="-128"/>
                <a:ea typeface="Meiryo UI" panose="020B0604030504040204" pitchFamily="34" charset="-128"/>
              </a:rPr>
              <a:t>CAMP with BOOKS</a:t>
            </a:r>
            <a:r>
              <a:rPr lang="ja-JP" altLang="en-US" sz="2000" b="1" dirty="0">
                <a:latin typeface="Meiryo UI" panose="020B0604030504040204" pitchFamily="34" charset="-128"/>
                <a:ea typeface="Meiryo UI" panose="020B0604030504040204" pitchFamily="34" charset="-128"/>
              </a:rPr>
              <a:t>協賛プラン　</a:t>
            </a:r>
            <a:endParaRPr lang="ja-JP" altLang="en-US" sz="2400" dirty="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3EEDA880-C2F3-579C-CE92-A6958FA90CE5}"/>
              </a:ext>
            </a:extLst>
          </p:cNvPr>
          <p:cNvSpPr txBox="1"/>
          <p:nvPr/>
        </p:nvSpPr>
        <p:spPr>
          <a:xfrm>
            <a:off x="5513233" y="5872610"/>
            <a:ext cx="3630767" cy="738664"/>
          </a:xfrm>
          <a:prstGeom prst="rect">
            <a:avLst/>
          </a:prstGeom>
          <a:noFill/>
        </p:spPr>
        <p:txBody>
          <a:bodyPr wrap="square" rtlCol="0">
            <a:spAutoFit/>
          </a:bodyPr>
          <a:lstStyle/>
          <a:p>
            <a:r>
              <a:rPr kumimoji="1" lang="en-US" altLang="ja-JP" sz="1400" dirty="0">
                <a:solidFill>
                  <a:srgbClr val="FF0000"/>
                </a:solidFill>
                <a:latin typeface="Meiryo UI" panose="020B0604030504040204" pitchFamily="34" charset="-128"/>
                <a:ea typeface="Meiryo UI" panose="020B0604030504040204" pitchFamily="34" charset="-128"/>
              </a:rPr>
              <a:t>CAMP with BOOKS</a:t>
            </a:r>
            <a:r>
              <a:rPr kumimoji="1" lang="ja-JP" altLang="en-US" sz="1400" dirty="0">
                <a:solidFill>
                  <a:srgbClr val="FF0000"/>
                </a:solidFill>
                <a:latin typeface="Meiryo UI" panose="020B0604030504040204" pitchFamily="34" charset="-128"/>
                <a:ea typeface="Meiryo UI" panose="020B0604030504040204" pitchFamily="34" charset="-128"/>
              </a:rPr>
              <a:t>協賛は</a:t>
            </a:r>
            <a:r>
              <a:rPr kumimoji="1" lang="en-US" altLang="ja-JP" sz="1400" dirty="0">
                <a:solidFill>
                  <a:srgbClr val="FF0000"/>
                </a:solidFill>
                <a:latin typeface="Meiryo UI" panose="020B0604030504040204" pitchFamily="34" charset="-128"/>
                <a:ea typeface="Meiryo UI" panose="020B0604030504040204" pitchFamily="34" charset="-128"/>
              </a:rPr>
              <a:t>1</a:t>
            </a:r>
            <a:r>
              <a:rPr kumimoji="1" lang="ja-JP" altLang="en-US" sz="1400" dirty="0">
                <a:solidFill>
                  <a:srgbClr val="FF0000"/>
                </a:solidFill>
                <a:latin typeface="Meiryo UI" panose="020B0604030504040204" pitchFamily="34" charset="-128"/>
                <a:ea typeface="Meiryo UI" panose="020B0604030504040204" pitchFamily="34" charset="-128"/>
              </a:rPr>
              <a:t>社限定ですが、ワークショッププランやブース出展プランにおいては競合排除はございませんので、予めご了承ください</a:t>
            </a:r>
          </a:p>
        </p:txBody>
      </p:sp>
      <p:pic>
        <p:nvPicPr>
          <p:cNvPr id="8" name="図 7">
            <a:extLst>
              <a:ext uri="{FF2B5EF4-FFF2-40B4-BE49-F238E27FC236}">
                <a16:creationId xmlns:a16="http://schemas.microsoft.com/office/drawing/2014/main" id="{06A5E29F-B12C-7645-B76A-47101CD698B4}"/>
              </a:ext>
            </a:extLst>
          </p:cNvPr>
          <p:cNvPicPr>
            <a:picLocks noChangeAspect="1"/>
          </p:cNvPicPr>
          <p:nvPr/>
        </p:nvPicPr>
        <p:blipFill>
          <a:blip r:embed="rId2"/>
          <a:stretch>
            <a:fillRect/>
          </a:stretch>
        </p:blipFill>
        <p:spPr>
          <a:xfrm>
            <a:off x="344320" y="1235030"/>
            <a:ext cx="5253702" cy="3372846"/>
          </a:xfrm>
          <a:prstGeom prst="rect">
            <a:avLst/>
          </a:prstGeom>
        </p:spPr>
      </p:pic>
      <p:sp>
        <p:nvSpPr>
          <p:cNvPr id="9" name="テキスト ボックス 8">
            <a:extLst>
              <a:ext uri="{FF2B5EF4-FFF2-40B4-BE49-F238E27FC236}">
                <a16:creationId xmlns:a16="http://schemas.microsoft.com/office/drawing/2014/main" id="{2DADAA80-701E-BCD6-29FF-00B7F3CEEA34}"/>
              </a:ext>
            </a:extLst>
          </p:cNvPr>
          <p:cNvSpPr txBox="1"/>
          <p:nvPr/>
        </p:nvSpPr>
        <p:spPr>
          <a:xfrm>
            <a:off x="2452435" y="4178088"/>
            <a:ext cx="1355995" cy="400110"/>
          </a:xfrm>
          <a:prstGeom prst="rect">
            <a:avLst/>
          </a:prstGeom>
          <a:solidFill>
            <a:srgbClr val="F9BD00"/>
          </a:solidFill>
        </p:spPr>
        <p:txBody>
          <a:bodyPr wrap="square" rtlCol="0">
            <a:spAutoFit/>
          </a:bodyPr>
          <a:lstStyle/>
          <a:p>
            <a:pPr algn="ctr"/>
            <a:r>
              <a:rPr kumimoji="1" lang="ja-JP" altLang="en-US" sz="1000" b="1" dirty="0"/>
              <a:t>＜多目的広場＞</a:t>
            </a:r>
            <a:endParaRPr kumimoji="1" lang="en-US" altLang="ja-JP" sz="1000" b="1" dirty="0"/>
          </a:p>
          <a:p>
            <a:pPr algn="ctr"/>
            <a:r>
              <a:rPr kumimoji="1" lang="ja-JP" altLang="en-US" sz="1000" b="1" dirty="0"/>
              <a:t>ブースご協賛エリア</a:t>
            </a:r>
          </a:p>
        </p:txBody>
      </p:sp>
      <p:sp>
        <p:nvSpPr>
          <p:cNvPr id="10" name="楕円 5">
            <a:extLst>
              <a:ext uri="{FF2B5EF4-FFF2-40B4-BE49-F238E27FC236}">
                <a16:creationId xmlns:a16="http://schemas.microsoft.com/office/drawing/2014/main" id="{93A88F68-B97E-1E06-877E-24EE7E5069C2}"/>
              </a:ext>
            </a:extLst>
          </p:cNvPr>
          <p:cNvSpPr/>
          <p:nvPr/>
        </p:nvSpPr>
        <p:spPr>
          <a:xfrm>
            <a:off x="2175155" y="3174852"/>
            <a:ext cx="663347" cy="668653"/>
          </a:xfrm>
          <a:prstGeom prst="ellipse">
            <a:avLst/>
          </a:prstGeom>
          <a:noFill/>
          <a:ln w="5715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0AD54ECB-E823-CBB1-11D6-C19CA87D37F1}"/>
              </a:ext>
            </a:extLst>
          </p:cNvPr>
          <p:cNvCxnSpPr>
            <a:cxnSpLocks/>
            <a:stCxn id="9" idx="0"/>
            <a:endCxn id="10" idx="5"/>
          </p:cNvCxnSpPr>
          <p:nvPr/>
        </p:nvCxnSpPr>
        <p:spPr>
          <a:xfrm flipH="1" flipV="1">
            <a:off x="2741356" y="3745583"/>
            <a:ext cx="389077" cy="432505"/>
          </a:xfrm>
          <a:prstGeom prst="straightConnector1">
            <a:avLst/>
          </a:prstGeom>
          <a:ln w="57150">
            <a:solidFill>
              <a:srgbClr val="F9BD00"/>
            </a:solidFill>
            <a:tailEnd type="triangle"/>
          </a:ln>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93285951-D4AD-B8D7-1221-F675A018DA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065" y="1235030"/>
            <a:ext cx="3129282" cy="2346962"/>
          </a:xfrm>
          <a:prstGeom prst="rect">
            <a:avLst/>
          </a:prstGeom>
        </p:spPr>
      </p:pic>
      <p:pic>
        <p:nvPicPr>
          <p:cNvPr id="14" name="Picture 2">
            <a:extLst>
              <a:ext uri="{FF2B5EF4-FFF2-40B4-BE49-F238E27FC236}">
                <a16:creationId xmlns:a16="http://schemas.microsoft.com/office/drawing/2014/main" id="{2BA13B57-A9E3-2A26-21D5-3EC8CC259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066" y="3697092"/>
            <a:ext cx="3129282" cy="2084015"/>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009E3C5C-1F05-2486-3B7E-EBF03DD8A18F}"/>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152C012-36CD-FFE9-DD94-CC0BF047B284}"/>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DA049C7-EE20-B80A-C6B8-1292594D478B}"/>
              </a:ext>
            </a:extLst>
          </p:cNvPr>
          <p:cNvSpPr txBox="1"/>
          <p:nvPr/>
        </p:nvSpPr>
        <p:spPr>
          <a:xfrm>
            <a:off x="6642424" y="94547"/>
            <a:ext cx="2819570" cy="646331"/>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オープン時間</a:t>
            </a:r>
            <a:endParaRPr kumimoji="1" lang="en-US" altLang="ja-JP" sz="1200" b="1" dirty="0">
              <a:latin typeface="Meiryo UI" panose="020B0604030504040204" pitchFamily="50" charset="-128"/>
              <a:ea typeface="Meiryo UI" panose="020B0604030504040204" pitchFamily="50" charset="-128"/>
            </a:endParaRPr>
          </a:p>
          <a:p>
            <a:r>
              <a:rPr kumimoji="1" lang="en-US" altLang="ja-JP" sz="1200" b="1" dirty="0">
                <a:latin typeface="Meiryo UI" panose="020B0604030504040204" pitchFamily="50" charset="-128"/>
                <a:ea typeface="Meiryo UI" panose="020B0604030504040204" pitchFamily="50" charset="-128"/>
              </a:rPr>
              <a:t>5</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31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土</a:t>
            </a:r>
            <a:r>
              <a:rPr kumimoji="1" lang="en-US" altLang="ja-JP" sz="1200" b="1" dirty="0">
                <a:latin typeface="Meiryo UI" panose="020B0604030504040204" pitchFamily="50" charset="-128"/>
                <a:ea typeface="Meiryo UI" panose="020B0604030504040204" pitchFamily="50" charset="-128"/>
              </a:rPr>
              <a:t>)11:00~20:00</a:t>
            </a:r>
          </a:p>
          <a:p>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月</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日</a:t>
            </a:r>
            <a:r>
              <a:rPr kumimoji="1" lang="en-US" altLang="ja-JP" sz="1200" b="1" dirty="0">
                <a:latin typeface="Meiryo UI" panose="020B0604030504040204" pitchFamily="50" charset="-128"/>
                <a:ea typeface="Meiryo UI" panose="020B0604030504040204" pitchFamily="50" charset="-128"/>
              </a:rPr>
              <a:t>)10:00~15:00</a:t>
            </a:r>
          </a:p>
        </p:txBody>
      </p:sp>
      <p:sp>
        <p:nvSpPr>
          <p:cNvPr id="6" name="テキスト ボックス 5">
            <a:extLst>
              <a:ext uri="{FF2B5EF4-FFF2-40B4-BE49-F238E27FC236}">
                <a16:creationId xmlns:a16="http://schemas.microsoft.com/office/drawing/2014/main" id="{557DEA34-8FEC-59C7-5CE5-47C8E6D3755D}"/>
              </a:ext>
            </a:extLst>
          </p:cNvPr>
          <p:cNvSpPr txBox="1"/>
          <p:nvPr/>
        </p:nvSpPr>
        <p:spPr>
          <a:xfrm>
            <a:off x="6642424" y="686123"/>
            <a:ext cx="4623846" cy="430887"/>
          </a:xfrm>
          <a:prstGeom prst="rect">
            <a:avLst/>
          </a:prstGeom>
          <a:noFill/>
        </p:spPr>
        <p:txBody>
          <a:bodyPr wrap="square">
            <a:spAutoFit/>
          </a:bodyPr>
          <a:lstStyle/>
          <a:p>
            <a:r>
              <a:rPr kumimoji="1" lang="en-US" altLang="ja-JP" sz="1100" b="1" dirty="0">
                <a:solidFill>
                  <a:srgbClr val="FF0000"/>
                </a:solidFill>
                <a:latin typeface="Meiryo UI" panose="020B0604030504040204" pitchFamily="50" charset="-128"/>
                <a:ea typeface="Meiryo UI" panose="020B0604030504040204" pitchFamily="50" charset="-128"/>
              </a:rPr>
              <a:t>※</a:t>
            </a:r>
            <a:r>
              <a:rPr kumimoji="1" lang="ja-JP" altLang="en-US" sz="1100" b="1" dirty="0">
                <a:solidFill>
                  <a:srgbClr val="FF0000"/>
                </a:solidFill>
                <a:latin typeface="Meiryo UI" panose="020B0604030504040204" pitchFamily="50" charset="-128"/>
                <a:ea typeface="Meiryo UI" panose="020B0604030504040204" pitchFamily="50" charset="-128"/>
              </a:rPr>
              <a:t>この時間内であればオープン時間は</a:t>
            </a:r>
            <a:endParaRPr kumimoji="1" lang="en-US" altLang="ja-JP" sz="1100" b="1" dirty="0">
              <a:solidFill>
                <a:srgbClr val="FF0000"/>
              </a:solidFill>
              <a:latin typeface="Meiryo UI" panose="020B0604030504040204" pitchFamily="50" charset="-128"/>
              <a:ea typeface="Meiryo UI" panose="020B0604030504040204" pitchFamily="50" charset="-128"/>
            </a:endParaRPr>
          </a:p>
          <a:p>
            <a:r>
              <a:rPr kumimoji="1" lang="ja-JP" altLang="en-US" sz="1100" b="1" dirty="0">
                <a:solidFill>
                  <a:srgbClr val="FF0000"/>
                </a:solidFill>
                <a:latin typeface="Meiryo UI" panose="020B0604030504040204" pitchFamily="50" charset="-128"/>
                <a:ea typeface="Meiryo UI" panose="020B0604030504040204" pitchFamily="50" charset="-128"/>
              </a:rPr>
              <a:t>　各社様でお決めいただけます</a:t>
            </a:r>
            <a:endParaRPr kumimoji="1" lang="en-US" altLang="ja-JP" sz="11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2522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C9A6-2542-1EB8-7DF9-18A477A2BFD1}"/>
            </a:ext>
          </a:extLst>
        </p:cNvPr>
        <p:cNvGrpSpPr/>
        <p:nvPr/>
      </p:nvGrpSpPr>
      <p:grpSpPr>
        <a:xfrm>
          <a:off x="0" y="0"/>
          <a:ext cx="0" cy="0"/>
          <a:chOff x="0" y="0"/>
          <a:chExt cx="0" cy="0"/>
        </a:xfrm>
      </p:grpSpPr>
      <p:sp>
        <p:nvSpPr>
          <p:cNvPr id="4" name="角丸四角形 3">
            <a:extLst>
              <a:ext uri="{FF2B5EF4-FFF2-40B4-BE49-F238E27FC236}">
                <a16:creationId xmlns:a16="http://schemas.microsoft.com/office/drawing/2014/main" id="{8886B41E-1FC2-90E7-0E02-FC874C898CE3}"/>
              </a:ext>
            </a:extLst>
          </p:cNvPr>
          <p:cNvSpPr/>
          <p:nvPr/>
        </p:nvSpPr>
        <p:spPr>
          <a:xfrm>
            <a:off x="1238326" y="1926788"/>
            <a:ext cx="6904753" cy="3178837"/>
          </a:xfrm>
          <a:prstGeom prst="round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04A797A-9225-9571-5307-36228AB331F5}"/>
              </a:ext>
            </a:extLst>
          </p:cNvPr>
          <p:cNvSpPr>
            <a:spLocks noGrp="1"/>
          </p:cNvSpPr>
          <p:nvPr>
            <p:ph type="title" idx="4294967295"/>
          </p:nvPr>
        </p:nvSpPr>
        <p:spPr>
          <a:xfrm>
            <a:off x="663465" y="187641"/>
            <a:ext cx="7151316" cy="679903"/>
          </a:xfrm>
        </p:spPr>
        <p:txBody>
          <a:bodyPr>
            <a:normAutofit/>
          </a:bodyPr>
          <a:lstStyle/>
          <a:p>
            <a:r>
              <a:rPr lang="ja-JP" altLang="en-US" sz="3200" b="1" dirty="0">
                <a:latin typeface="Meiryo UI" panose="020B0604030504040204" pitchFamily="34" charset="-128"/>
                <a:ea typeface="Meiryo UI" panose="020B0604030504040204" pitchFamily="34" charset="-128"/>
              </a:rPr>
              <a:t>サンプリング協賛プラン　</a:t>
            </a:r>
            <a:endParaRPr kumimoji="1" lang="ja-JP" altLang="en-US" sz="3200" b="1" dirty="0">
              <a:solidFill>
                <a:srgbClr val="FF0000"/>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59312274-5055-3619-3301-98CACFD40D92}"/>
              </a:ext>
            </a:extLst>
          </p:cNvPr>
          <p:cNvSpPr txBox="1"/>
          <p:nvPr/>
        </p:nvSpPr>
        <p:spPr>
          <a:xfrm>
            <a:off x="3379872" y="173799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2F4D9381-9CAE-71B0-44B3-FED4747D3A0C}"/>
              </a:ext>
            </a:extLst>
          </p:cNvPr>
          <p:cNvSpPr/>
          <p:nvPr/>
        </p:nvSpPr>
        <p:spPr>
          <a:xfrm>
            <a:off x="4165137" y="4609877"/>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sp>
        <p:nvSpPr>
          <p:cNvPr id="30" name="テキスト ボックス 29">
            <a:extLst>
              <a:ext uri="{FF2B5EF4-FFF2-40B4-BE49-F238E27FC236}">
                <a16:creationId xmlns:a16="http://schemas.microsoft.com/office/drawing/2014/main" id="{75B84573-F784-A808-9FBE-2E7199753449}"/>
              </a:ext>
            </a:extLst>
          </p:cNvPr>
          <p:cNvSpPr txBox="1"/>
          <p:nvPr/>
        </p:nvSpPr>
        <p:spPr>
          <a:xfrm>
            <a:off x="6336519" y="4486767"/>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sp>
        <p:nvSpPr>
          <p:cNvPr id="36" name="テキスト ボックス 35">
            <a:extLst>
              <a:ext uri="{FF2B5EF4-FFF2-40B4-BE49-F238E27FC236}">
                <a16:creationId xmlns:a16="http://schemas.microsoft.com/office/drawing/2014/main" id="{C006EEC3-B4DA-75FD-DE46-3FF12A74A246}"/>
              </a:ext>
            </a:extLst>
          </p:cNvPr>
          <p:cNvSpPr txBox="1"/>
          <p:nvPr/>
        </p:nvSpPr>
        <p:spPr>
          <a:xfrm>
            <a:off x="2041266" y="3178277"/>
            <a:ext cx="1712328" cy="215444"/>
          </a:xfrm>
          <a:prstGeom prst="rect">
            <a:avLst/>
          </a:prstGeom>
          <a:noFill/>
        </p:spPr>
        <p:txBody>
          <a:bodyPr wrap="none" rtlCol="0">
            <a:spAutoFit/>
          </a:bodyPr>
          <a:lstStyle/>
          <a:p>
            <a:r>
              <a:rPr kumimoji="1" lang="en-US" altLang="ja-JP" sz="800" b="1" dirty="0">
                <a:latin typeface="Meiryo UI" panose="020B0604030504040204" pitchFamily="34" charset="-128"/>
                <a:ea typeface="Meiryo UI" panose="020B0604030504040204" pitchFamily="34" charset="-128"/>
              </a:rPr>
              <a:t>BE-PAL</a:t>
            </a:r>
            <a:r>
              <a:rPr kumimoji="1" lang="ja-JP" altLang="en-US" sz="800" b="1" dirty="0">
                <a:latin typeface="Meiryo UI" panose="020B0604030504040204" pitchFamily="34" charset="-128"/>
                <a:ea typeface="Meiryo UI" panose="020B0604030504040204" pitchFamily="34" charset="-128"/>
              </a:rPr>
              <a:t>ブースにて商品サンプリング</a:t>
            </a:r>
          </a:p>
        </p:txBody>
      </p:sp>
      <p:sp>
        <p:nvSpPr>
          <p:cNvPr id="39" name="テキスト ボックス 38">
            <a:extLst>
              <a:ext uri="{FF2B5EF4-FFF2-40B4-BE49-F238E27FC236}">
                <a16:creationId xmlns:a16="http://schemas.microsoft.com/office/drawing/2014/main" id="{59C3F630-4B5C-B14F-4FB6-18C32E079660}"/>
              </a:ext>
            </a:extLst>
          </p:cNvPr>
          <p:cNvSpPr txBox="1"/>
          <p:nvPr/>
        </p:nvSpPr>
        <p:spPr>
          <a:xfrm>
            <a:off x="1261550" y="5150407"/>
            <a:ext cx="7749592" cy="166199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a:t>
            </a:r>
            <a:r>
              <a:rPr lang="ja-JP" altLang="en-US" sz="1200" b="1" dirty="0">
                <a:latin typeface="Meiryo UI" panose="020B0604030504040204" pitchFamily="34" charset="-128"/>
                <a:ea typeface="Meiryo UI" panose="020B0604030504040204" pitchFamily="34" charset="-128"/>
              </a:rPr>
              <a:t>ブース協賛エリアで商品サンプリング</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a:t>
            </a:r>
            <a:r>
              <a:rPr lang="ja-JP" altLang="en-US" sz="900" b="1" dirty="0">
                <a:solidFill>
                  <a:srgbClr val="FF0000"/>
                </a:solidFill>
                <a:latin typeface="Meiryo UI" panose="020B0604030504040204" pitchFamily="34" charset="-128"/>
                <a:ea typeface="Meiryo UI" panose="020B0604030504040204" pitchFamily="34" charset="-128"/>
              </a:rPr>
              <a:t>★クライアント単体のブースではなく、</a:t>
            </a:r>
            <a:r>
              <a:rPr lang="en-US" altLang="ja-JP" sz="900" b="1" dirty="0">
                <a:solidFill>
                  <a:srgbClr val="FF0000"/>
                </a:solidFill>
                <a:latin typeface="Meiryo UI" panose="020B0604030504040204" pitchFamily="34" charset="-128"/>
                <a:ea typeface="Meiryo UI" panose="020B0604030504040204" pitchFamily="34" charset="-128"/>
              </a:rPr>
              <a:t>BE-PAL</a:t>
            </a:r>
            <a:r>
              <a:rPr lang="ja-JP" altLang="en-US" sz="900" b="1" dirty="0">
                <a:solidFill>
                  <a:srgbClr val="FF0000"/>
                </a:solidFill>
                <a:latin typeface="Meiryo UI" panose="020B0604030504040204" pitchFamily="34" charset="-128"/>
                <a:ea typeface="Meiryo UI" panose="020B0604030504040204" pitchFamily="34" charset="-128"/>
              </a:rPr>
              <a:t>のブースでサンプリングいたします。他商品も同じブースでサンプリングを行っております</a:t>
            </a:r>
            <a:endParaRPr lang="en-US" altLang="ja-JP" sz="900" b="1" dirty="0">
              <a:solidFill>
                <a:srgbClr val="FF0000"/>
              </a:solidFill>
              <a:latin typeface="Meiryo UI" panose="020B0604030504040204" pitchFamily="34" charset="-128"/>
              <a:ea typeface="Meiryo UI" panose="020B0604030504040204" pitchFamily="34" charset="-128"/>
            </a:endParaRPr>
          </a:p>
          <a:p>
            <a:r>
              <a:rPr lang="ja-JP" altLang="en-US" sz="900" b="1" dirty="0">
                <a:solidFill>
                  <a:srgbClr val="FF0000"/>
                </a:solidFill>
                <a:latin typeface="Meiryo UI" panose="020B0604030504040204" pitchFamily="34" charset="-128"/>
                <a:ea typeface="Meiryo UI" panose="020B0604030504040204" pitchFamily="34" charset="-128"/>
              </a:rPr>
              <a:t>　</a:t>
            </a:r>
            <a:r>
              <a:rPr lang="ja-JP" altLang="en-US" sz="9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■キャンプ参加者向けトートバッグに商品同梱</a:t>
            </a:r>
            <a:endParaRPr lang="en-US" altLang="ja-JP" sz="1200" b="1" dirty="0">
              <a:solidFill>
                <a:srgbClr val="FF0000"/>
              </a:solidFill>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84" name="テキスト ボックス 83">
            <a:extLst>
              <a:ext uri="{FF2B5EF4-FFF2-40B4-BE49-F238E27FC236}">
                <a16:creationId xmlns:a16="http://schemas.microsoft.com/office/drawing/2014/main" id="{6533C812-748B-ED62-2D49-793FA8A10375}"/>
              </a:ext>
            </a:extLst>
          </p:cNvPr>
          <p:cNvSpPr txBox="1"/>
          <p:nvPr/>
        </p:nvSpPr>
        <p:spPr>
          <a:xfrm>
            <a:off x="663465" y="997050"/>
            <a:ext cx="8488386" cy="646331"/>
          </a:xfrm>
          <a:prstGeom prst="rect">
            <a:avLst/>
          </a:prstGeom>
          <a:noFill/>
        </p:spPr>
        <p:txBody>
          <a:bodyPr wrap="square">
            <a:spAutoFit/>
          </a:bodyPr>
          <a:lstStyle/>
          <a:p>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ブースで商品のサンプリングができるプランです。キャンプ参加者にプレゼントする</a:t>
            </a:r>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イベントオリジナルトートバッグに商品を同梱できます！</a:t>
            </a:r>
            <a:endParaRPr lang="ja-JP" altLang="en-US" dirty="0">
              <a:highlight>
                <a:srgbClr val="FFFF00"/>
              </a:highlight>
            </a:endParaRPr>
          </a:p>
        </p:txBody>
      </p:sp>
      <p:grpSp>
        <p:nvGrpSpPr>
          <p:cNvPr id="98" name="グループ化 97">
            <a:extLst>
              <a:ext uri="{FF2B5EF4-FFF2-40B4-BE49-F238E27FC236}">
                <a16:creationId xmlns:a16="http://schemas.microsoft.com/office/drawing/2014/main" id="{FE2C8583-4F91-8732-D82C-EE491EEAE241}"/>
              </a:ext>
            </a:extLst>
          </p:cNvPr>
          <p:cNvGrpSpPr/>
          <p:nvPr/>
        </p:nvGrpSpPr>
        <p:grpSpPr>
          <a:xfrm>
            <a:off x="4522626" y="3823176"/>
            <a:ext cx="1644906" cy="759579"/>
            <a:chOff x="503926" y="3580516"/>
            <a:chExt cx="1644906" cy="759579"/>
          </a:xfrm>
        </p:grpSpPr>
        <p:sp>
          <p:nvSpPr>
            <p:cNvPr id="19" name="正方形/長方形 18">
              <a:extLst>
                <a:ext uri="{FF2B5EF4-FFF2-40B4-BE49-F238E27FC236}">
                  <a16:creationId xmlns:a16="http://schemas.microsoft.com/office/drawing/2014/main" id="{06B15498-126F-7F8B-2FBE-159EFF777224}"/>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9CE7F47D-613B-FF5B-E85E-31756C7861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22" name="図 21">
              <a:extLst>
                <a:ext uri="{FF2B5EF4-FFF2-40B4-BE49-F238E27FC236}">
                  <a16:creationId xmlns:a16="http://schemas.microsoft.com/office/drawing/2014/main" id="{B9A53B53-BF17-78A2-6AA9-067465E20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26" name="正方形/長方形 25">
              <a:extLst>
                <a:ext uri="{FF2B5EF4-FFF2-40B4-BE49-F238E27FC236}">
                  <a16:creationId xmlns:a16="http://schemas.microsoft.com/office/drawing/2014/main" id="{A6E10D81-83C3-BF5D-305D-56934D219D16}"/>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93" name="正方形/長方形 92">
              <a:extLst>
                <a:ext uri="{FF2B5EF4-FFF2-40B4-BE49-F238E27FC236}">
                  <a16:creationId xmlns:a16="http://schemas.microsoft.com/office/drawing/2014/main" id="{B68B3870-BE13-3A66-ADE8-4A48C91EBCCD}"/>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pic>
        <p:nvPicPr>
          <p:cNvPr id="94" name="図 93" descr="グラフィカル ユーザー インターフェイス, Web サイト&#10;&#10;自動的に生成された説明">
            <a:extLst>
              <a:ext uri="{FF2B5EF4-FFF2-40B4-BE49-F238E27FC236}">
                <a16:creationId xmlns:a16="http://schemas.microsoft.com/office/drawing/2014/main" id="{08EE330D-95DF-CFF9-C1D5-82F933769E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0113" y="2188976"/>
            <a:ext cx="1279645" cy="2243632"/>
          </a:xfrm>
          <a:prstGeom prst="rect">
            <a:avLst/>
          </a:prstGeom>
        </p:spPr>
      </p:pic>
      <p:grpSp>
        <p:nvGrpSpPr>
          <p:cNvPr id="16" name="グループ化 15">
            <a:extLst>
              <a:ext uri="{FF2B5EF4-FFF2-40B4-BE49-F238E27FC236}">
                <a16:creationId xmlns:a16="http://schemas.microsoft.com/office/drawing/2014/main" id="{EF3DD2EC-3FCF-F588-742F-08D9697FCFAF}"/>
              </a:ext>
            </a:extLst>
          </p:cNvPr>
          <p:cNvGrpSpPr/>
          <p:nvPr/>
        </p:nvGrpSpPr>
        <p:grpSpPr>
          <a:xfrm>
            <a:off x="6561517" y="3173335"/>
            <a:ext cx="1197450" cy="413154"/>
            <a:chOff x="7823436" y="2923752"/>
            <a:chExt cx="1502915" cy="518548"/>
          </a:xfrm>
        </p:grpSpPr>
        <p:sp>
          <p:nvSpPr>
            <p:cNvPr id="17" name="楕円 83">
              <a:extLst>
                <a:ext uri="{FF2B5EF4-FFF2-40B4-BE49-F238E27FC236}">
                  <a16:creationId xmlns:a16="http://schemas.microsoft.com/office/drawing/2014/main" id="{AEC7AF4B-F5D4-C937-0474-A8342F3874FD}"/>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8" name="テキスト ボックス 17">
              <a:extLst>
                <a:ext uri="{FF2B5EF4-FFF2-40B4-BE49-F238E27FC236}">
                  <a16:creationId xmlns:a16="http://schemas.microsoft.com/office/drawing/2014/main" id="{BD074FC3-A095-9912-364C-8610A9A67D4B}"/>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27" name="グループ化 26">
            <a:extLst>
              <a:ext uri="{FF2B5EF4-FFF2-40B4-BE49-F238E27FC236}">
                <a16:creationId xmlns:a16="http://schemas.microsoft.com/office/drawing/2014/main" id="{60539C3D-5213-24CD-1236-DD4AA22D5C5C}"/>
              </a:ext>
            </a:extLst>
          </p:cNvPr>
          <p:cNvGrpSpPr/>
          <p:nvPr/>
        </p:nvGrpSpPr>
        <p:grpSpPr>
          <a:xfrm>
            <a:off x="4722190" y="3497166"/>
            <a:ext cx="1197450" cy="413154"/>
            <a:chOff x="7823436" y="2923752"/>
            <a:chExt cx="1502915" cy="518548"/>
          </a:xfrm>
        </p:grpSpPr>
        <p:sp>
          <p:nvSpPr>
            <p:cNvPr id="28" name="楕円 83">
              <a:extLst>
                <a:ext uri="{FF2B5EF4-FFF2-40B4-BE49-F238E27FC236}">
                  <a16:creationId xmlns:a16="http://schemas.microsoft.com/office/drawing/2014/main" id="{EB5B871E-B64D-DAF7-F3DA-2A42737CF129}"/>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9" name="テキスト ボックス 28">
              <a:extLst>
                <a:ext uri="{FF2B5EF4-FFF2-40B4-BE49-F238E27FC236}">
                  <a16:creationId xmlns:a16="http://schemas.microsoft.com/office/drawing/2014/main" id="{91B5D6AD-1E63-CA9E-240F-308247068CE4}"/>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01" name="正方形/長方形 100">
            <a:extLst>
              <a:ext uri="{FF2B5EF4-FFF2-40B4-BE49-F238E27FC236}">
                <a16:creationId xmlns:a16="http://schemas.microsoft.com/office/drawing/2014/main" id="{74542C9E-3D76-57A6-F52F-639FB6951526}"/>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34738968-8096-72B4-B88B-2650BBD3315C}"/>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8A0B4158-F203-BC86-2F3B-BCAC5D767342}"/>
              </a:ext>
            </a:extLst>
          </p:cNvPr>
          <p:cNvSpPr/>
          <p:nvPr/>
        </p:nvSpPr>
        <p:spPr>
          <a:xfrm>
            <a:off x="5843482" y="296759"/>
            <a:ext cx="3170583"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G30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E04E91F6-F4B4-59FE-A4C6-2DA652B15102}"/>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pic>
        <p:nvPicPr>
          <p:cNvPr id="7" name="図 6">
            <a:extLst>
              <a:ext uri="{FF2B5EF4-FFF2-40B4-BE49-F238E27FC236}">
                <a16:creationId xmlns:a16="http://schemas.microsoft.com/office/drawing/2014/main" id="{7CC19EB1-D9EB-4DC4-BC4D-03AF6BCF18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65557" y="2251044"/>
            <a:ext cx="1340914" cy="893635"/>
          </a:xfrm>
          <a:prstGeom prst="rect">
            <a:avLst/>
          </a:prstGeom>
          <a:ln>
            <a:solidFill>
              <a:schemeClr val="bg1"/>
            </a:solidFill>
          </a:ln>
        </p:spPr>
      </p:pic>
      <p:pic>
        <p:nvPicPr>
          <p:cNvPr id="9" name="図 8" descr="テーブルの上にある数種類の缶&#10;&#10;中程度の精度で自動的に生成された説明">
            <a:extLst>
              <a:ext uri="{FF2B5EF4-FFF2-40B4-BE49-F238E27FC236}">
                <a16:creationId xmlns:a16="http://schemas.microsoft.com/office/drawing/2014/main" id="{4745F3B0-564D-035B-57DF-39C73F01AF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5285" y="2251044"/>
            <a:ext cx="1345624" cy="897581"/>
          </a:xfrm>
          <a:prstGeom prst="rect">
            <a:avLst/>
          </a:prstGeom>
          <a:ln>
            <a:solidFill>
              <a:schemeClr val="bg1"/>
            </a:solidFill>
          </a:ln>
        </p:spPr>
      </p:pic>
      <p:grpSp>
        <p:nvGrpSpPr>
          <p:cNvPr id="86" name="グループ化 85">
            <a:extLst>
              <a:ext uri="{FF2B5EF4-FFF2-40B4-BE49-F238E27FC236}">
                <a16:creationId xmlns:a16="http://schemas.microsoft.com/office/drawing/2014/main" id="{FC67B99F-AF54-EC5C-546C-F08557B5BDA0}"/>
              </a:ext>
            </a:extLst>
          </p:cNvPr>
          <p:cNvGrpSpPr/>
          <p:nvPr/>
        </p:nvGrpSpPr>
        <p:grpSpPr>
          <a:xfrm>
            <a:off x="2382181" y="2064289"/>
            <a:ext cx="1197450" cy="413154"/>
            <a:chOff x="7823436" y="2923752"/>
            <a:chExt cx="1502915" cy="518548"/>
          </a:xfrm>
        </p:grpSpPr>
        <p:sp>
          <p:nvSpPr>
            <p:cNvPr id="87" name="楕円 83">
              <a:extLst>
                <a:ext uri="{FF2B5EF4-FFF2-40B4-BE49-F238E27FC236}">
                  <a16:creationId xmlns:a16="http://schemas.microsoft.com/office/drawing/2014/main" id="{62221B15-C61C-99FB-0B0C-6EA1E8114CE4}"/>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88" name="テキスト ボックス 87">
              <a:extLst>
                <a:ext uri="{FF2B5EF4-FFF2-40B4-BE49-F238E27FC236}">
                  <a16:creationId xmlns:a16="http://schemas.microsoft.com/office/drawing/2014/main" id="{C68DF3AA-5BC4-9AE8-6DF8-141270647B98}"/>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サンプリング</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1" name="四角形: 角を丸くする 10">
            <a:extLst>
              <a:ext uri="{FF2B5EF4-FFF2-40B4-BE49-F238E27FC236}">
                <a16:creationId xmlns:a16="http://schemas.microsoft.com/office/drawing/2014/main" id="{3F710DD4-E573-76B1-43B9-8A7B90643985}"/>
              </a:ext>
            </a:extLst>
          </p:cNvPr>
          <p:cNvSpPr/>
          <p:nvPr/>
        </p:nvSpPr>
        <p:spPr>
          <a:xfrm>
            <a:off x="2326279" y="2787518"/>
            <a:ext cx="1212792" cy="398019"/>
          </a:xfrm>
          <a:prstGeom prst="round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Google Shape;96;p1" descr="BE-PAL LOGO.pdf">
            <a:extLst>
              <a:ext uri="{FF2B5EF4-FFF2-40B4-BE49-F238E27FC236}">
                <a16:creationId xmlns:a16="http://schemas.microsoft.com/office/drawing/2014/main" id="{3AAA45EB-A101-1440-C966-5A1341117FE6}"/>
              </a:ext>
            </a:extLst>
          </p:cNvPr>
          <p:cNvPicPr preferRelativeResize="0"/>
          <p:nvPr/>
        </p:nvPicPr>
        <p:blipFill rotWithShape="1">
          <a:blip r:embed="rId7">
            <a:alphaModFix/>
          </a:blip>
          <a:srcRect/>
          <a:stretch/>
        </p:blipFill>
        <p:spPr>
          <a:xfrm>
            <a:off x="2427457" y="2858053"/>
            <a:ext cx="1028540" cy="273154"/>
          </a:xfrm>
          <a:prstGeom prst="rect">
            <a:avLst/>
          </a:prstGeom>
          <a:noFill/>
          <a:ln>
            <a:noFill/>
          </a:ln>
        </p:spPr>
      </p:pic>
      <p:sp>
        <p:nvSpPr>
          <p:cNvPr id="15" name="十字形 14">
            <a:extLst>
              <a:ext uri="{FF2B5EF4-FFF2-40B4-BE49-F238E27FC236}">
                <a16:creationId xmlns:a16="http://schemas.microsoft.com/office/drawing/2014/main" id="{0D8CA57D-FB03-B72D-1832-E1EBFFCC6207}"/>
              </a:ext>
            </a:extLst>
          </p:cNvPr>
          <p:cNvSpPr/>
          <p:nvPr/>
        </p:nvSpPr>
        <p:spPr>
          <a:xfrm>
            <a:off x="2776750" y="3410207"/>
            <a:ext cx="248318" cy="226399"/>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文字の書かれた紙&#10;&#10;中程度の精度で自動的に生成された説明">
            <a:extLst>
              <a:ext uri="{FF2B5EF4-FFF2-40B4-BE49-F238E27FC236}">
                <a16:creationId xmlns:a16="http://schemas.microsoft.com/office/drawing/2014/main" id="{3508C632-8594-0390-8CE9-595EC327FEAE}"/>
              </a:ext>
            </a:extLst>
          </p:cNvPr>
          <p:cNvPicPr>
            <a:picLocks noChangeAspect="1"/>
          </p:cNvPicPr>
          <p:nvPr/>
        </p:nvPicPr>
        <p:blipFill>
          <a:blip r:embed="rId8"/>
          <a:stretch>
            <a:fillRect/>
          </a:stretch>
        </p:blipFill>
        <p:spPr>
          <a:xfrm>
            <a:off x="2372804" y="3721037"/>
            <a:ext cx="1048033" cy="1139246"/>
          </a:xfrm>
          <a:prstGeom prst="rect">
            <a:avLst/>
          </a:prstGeom>
        </p:spPr>
      </p:pic>
      <p:sp>
        <p:nvSpPr>
          <p:cNvPr id="5" name="テキスト ボックス 4">
            <a:extLst>
              <a:ext uri="{FF2B5EF4-FFF2-40B4-BE49-F238E27FC236}">
                <a16:creationId xmlns:a16="http://schemas.microsoft.com/office/drawing/2014/main" id="{B5D95FD1-126E-8067-12BC-5B84FFD7C2B0}"/>
              </a:ext>
            </a:extLst>
          </p:cNvPr>
          <p:cNvSpPr txBox="1"/>
          <p:nvPr/>
        </p:nvSpPr>
        <p:spPr>
          <a:xfrm>
            <a:off x="1857731" y="4887724"/>
            <a:ext cx="2167991" cy="215444"/>
          </a:xfrm>
          <a:prstGeom prst="rect">
            <a:avLst/>
          </a:prstGeom>
          <a:noFill/>
        </p:spPr>
        <p:txBody>
          <a:bodyPr wrap="square">
            <a:spAutoFit/>
          </a:bodyPr>
          <a:lstStyle/>
          <a:p>
            <a:pPr algn="ctr"/>
            <a:r>
              <a:rPr lang="ja-JP" altLang="en-US" sz="800" b="1" i="0" dirty="0">
                <a:solidFill>
                  <a:srgbClr val="222222"/>
                </a:solidFill>
                <a:effectLst/>
                <a:latin typeface="Meiryo UI" panose="020B0604030504040204" pitchFamily="50" charset="-128"/>
                <a:ea typeface="Meiryo UI" panose="020B0604030504040204" pitchFamily="50" charset="-128"/>
              </a:rPr>
              <a:t>キャンプ参加者向けトートバッグ同梱</a:t>
            </a:r>
            <a:endParaRPr lang="ja-JP" altLang="en-US" sz="800" b="1" dirty="0"/>
          </a:p>
        </p:txBody>
      </p:sp>
      <p:sp>
        <p:nvSpPr>
          <p:cNvPr id="12" name="テキスト ボックス 11">
            <a:extLst>
              <a:ext uri="{FF2B5EF4-FFF2-40B4-BE49-F238E27FC236}">
                <a16:creationId xmlns:a16="http://schemas.microsoft.com/office/drawing/2014/main" id="{03D40A46-F000-38A0-CCD5-EA6FA5CB63CC}"/>
              </a:ext>
            </a:extLst>
          </p:cNvPr>
          <p:cNvSpPr txBox="1"/>
          <p:nvPr/>
        </p:nvSpPr>
        <p:spPr>
          <a:xfrm>
            <a:off x="1153457" y="3674556"/>
            <a:ext cx="1323953" cy="215444"/>
          </a:xfrm>
          <a:prstGeom prst="rect">
            <a:avLst/>
          </a:prstGeom>
          <a:noFill/>
        </p:spPr>
        <p:txBody>
          <a:bodyPr wrap="square">
            <a:spAutoFit/>
          </a:bodyPr>
          <a:lstStyle/>
          <a:p>
            <a:pPr algn="ctr"/>
            <a:r>
              <a:rPr lang="en-US" altLang="ja-JP" sz="800" b="1" i="0" dirty="0">
                <a:solidFill>
                  <a:srgbClr val="222222"/>
                </a:solidFill>
                <a:effectLst/>
                <a:latin typeface="Meiryo UI" panose="020B0604030504040204" pitchFamily="50" charset="-128"/>
                <a:ea typeface="Meiryo UI" panose="020B0604030504040204" pitchFamily="50" charset="-128"/>
              </a:rPr>
              <a:t>※</a:t>
            </a:r>
            <a:r>
              <a:rPr lang="ja-JP" altLang="en-US" sz="800" b="1" i="0" dirty="0">
                <a:solidFill>
                  <a:srgbClr val="222222"/>
                </a:solidFill>
                <a:effectLst/>
                <a:latin typeface="Meiryo UI" panose="020B0604030504040204" pitchFamily="50" charset="-128"/>
                <a:ea typeface="Meiryo UI" panose="020B0604030504040204" pitchFamily="50" charset="-128"/>
              </a:rPr>
              <a:t>デザインはイメージです</a:t>
            </a:r>
            <a:endParaRPr lang="ja-JP" altLang="en-US" sz="800" b="1" dirty="0"/>
          </a:p>
        </p:txBody>
      </p:sp>
    </p:spTree>
    <p:extLst>
      <p:ext uri="{BB962C8B-B14F-4D97-AF65-F5344CB8AC3E}">
        <p14:creationId xmlns:p14="http://schemas.microsoft.com/office/powerpoint/2010/main" val="986353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5DFFC6-4084-08AF-9EE3-68B446B59B7C}"/>
              </a:ext>
            </a:extLst>
          </p:cNvPr>
          <p:cNvSpPr/>
          <p:nvPr/>
        </p:nvSpPr>
        <p:spPr>
          <a:xfrm>
            <a:off x="247068" y="0"/>
            <a:ext cx="1155857" cy="6858000"/>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D5292528-F7C8-09B5-2174-121DEF21A1A1}"/>
              </a:ext>
            </a:extLst>
          </p:cNvPr>
          <p:cNvSpPr txBox="1">
            <a:spLocks/>
          </p:cNvSpPr>
          <p:nvPr/>
        </p:nvSpPr>
        <p:spPr>
          <a:xfrm>
            <a:off x="1863330" y="113827"/>
            <a:ext cx="8446194"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オプションプラン一覧　</a:t>
            </a:r>
            <a:r>
              <a:rPr lang="ja-JP" altLang="en-US" sz="2000" b="1">
                <a:latin typeface="Meiryo UI" panose="020B0604030504040204" pitchFamily="34" charset="-128"/>
                <a:ea typeface="Meiryo UI" panose="020B0604030504040204" pitchFamily="34" charset="-128"/>
              </a:rPr>
              <a:t>全協賛メニューに追加できます</a:t>
            </a:r>
            <a:endParaRPr lang="ja-JP" altLang="en-US" sz="3200" b="1">
              <a:latin typeface="Meiryo UI" panose="020B0604030504040204" pitchFamily="34" charset="-128"/>
              <a:ea typeface="Meiryo UI" panose="020B0604030504040204" pitchFamily="34" charset="-128"/>
            </a:endParaRPr>
          </a:p>
        </p:txBody>
      </p:sp>
      <p:grpSp>
        <p:nvGrpSpPr>
          <p:cNvPr id="4" name="グループ化 3">
            <a:extLst>
              <a:ext uri="{FF2B5EF4-FFF2-40B4-BE49-F238E27FC236}">
                <a16:creationId xmlns:a16="http://schemas.microsoft.com/office/drawing/2014/main" id="{0FDE71EF-E714-A0BF-067C-C3EBE9170712}"/>
              </a:ext>
            </a:extLst>
          </p:cNvPr>
          <p:cNvGrpSpPr/>
          <p:nvPr/>
        </p:nvGrpSpPr>
        <p:grpSpPr>
          <a:xfrm>
            <a:off x="710692" y="4941010"/>
            <a:ext cx="1149339" cy="1149339"/>
            <a:chOff x="569157" y="4727905"/>
            <a:chExt cx="1149339" cy="1149339"/>
          </a:xfrm>
        </p:grpSpPr>
        <p:sp>
          <p:nvSpPr>
            <p:cNvPr id="5" name="円/楕円 4">
              <a:extLst>
                <a:ext uri="{FF2B5EF4-FFF2-40B4-BE49-F238E27FC236}">
                  <a16:creationId xmlns:a16="http://schemas.microsoft.com/office/drawing/2014/main" id="{802D3778-BDAE-E394-194E-F95D3000D06B}"/>
                </a:ext>
              </a:extLst>
            </p:cNvPr>
            <p:cNvSpPr/>
            <p:nvPr/>
          </p:nvSpPr>
          <p:spPr>
            <a:xfrm>
              <a:off x="569157" y="4727905"/>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oogle Shape;1792;p100">
              <a:extLst>
                <a:ext uri="{FF2B5EF4-FFF2-40B4-BE49-F238E27FC236}">
                  <a16:creationId xmlns:a16="http://schemas.microsoft.com/office/drawing/2014/main" id="{8507C549-F882-2657-B9A4-DD8FF88A1FBA}"/>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78965" y="4890005"/>
              <a:ext cx="731634" cy="770548"/>
            </a:xfrm>
            <a:prstGeom prst="rect">
              <a:avLst/>
            </a:prstGeom>
            <a:noFill/>
            <a:ln>
              <a:noFill/>
            </a:ln>
          </p:spPr>
        </p:pic>
      </p:grpSp>
      <p:grpSp>
        <p:nvGrpSpPr>
          <p:cNvPr id="7" name="グループ化 6">
            <a:extLst>
              <a:ext uri="{FF2B5EF4-FFF2-40B4-BE49-F238E27FC236}">
                <a16:creationId xmlns:a16="http://schemas.microsoft.com/office/drawing/2014/main" id="{66BC2FEC-B7A3-5A24-818D-B49E5484F240}"/>
              </a:ext>
            </a:extLst>
          </p:cNvPr>
          <p:cNvGrpSpPr/>
          <p:nvPr/>
        </p:nvGrpSpPr>
        <p:grpSpPr>
          <a:xfrm>
            <a:off x="724581" y="3059861"/>
            <a:ext cx="1149339" cy="1149339"/>
            <a:chOff x="577245" y="1383893"/>
            <a:chExt cx="1149339" cy="1149339"/>
          </a:xfrm>
        </p:grpSpPr>
        <p:sp>
          <p:nvSpPr>
            <p:cNvPr id="8" name="円/楕円 7">
              <a:extLst>
                <a:ext uri="{FF2B5EF4-FFF2-40B4-BE49-F238E27FC236}">
                  <a16:creationId xmlns:a16="http://schemas.microsoft.com/office/drawing/2014/main" id="{C1A28D97-21A4-04E4-A70B-C0CD9EC49162}"/>
                </a:ext>
              </a:extLst>
            </p:cNvPr>
            <p:cNvSpPr/>
            <p:nvPr/>
          </p:nvSpPr>
          <p:spPr>
            <a:xfrm>
              <a:off x="577245" y="1383893"/>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Google Shape;1377;p69">
              <a:extLst>
                <a:ext uri="{FF2B5EF4-FFF2-40B4-BE49-F238E27FC236}">
                  <a16:creationId xmlns:a16="http://schemas.microsoft.com/office/drawing/2014/main" id="{A43D72F0-A8FE-B342-1B4D-5559BC3A2DB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flipH="1">
              <a:off x="836649" y="1639396"/>
              <a:ext cx="599460" cy="607344"/>
            </a:xfrm>
            <a:prstGeom prst="rect">
              <a:avLst/>
            </a:prstGeom>
            <a:noFill/>
            <a:ln>
              <a:noFill/>
            </a:ln>
          </p:spPr>
        </p:pic>
      </p:grpSp>
      <p:sp>
        <p:nvSpPr>
          <p:cNvPr id="10" name="Google Shape;1825;p102">
            <a:extLst>
              <a:ext uri="{FF2B5EF4-FFF2-40B4-BE49-F238E27FC236}">
                <a16:creationId xmlns:a16="http://schemas.microsoft.com/office/drawing/2014/main" id="{908E87B1-0B25-AC4F-BFBB-C9E49EC3E941}"/>
              </a:ext>
            </a:extLst>
          </p:cNvPr>
          <p:cNvSpPr txBox="1"/>
          <p:nvPr/>
        </p:nvSpPr>
        <p:spPr>
          <a:xfrm>
            <a:off x="2217877" y="3012021"/>
            <a:ext cx="2895192" cy="307736"/>
          </a:xfrm>
          <a:prstGeom prst="rect">
            <a:avLst/>
          </a:prstGeom>
          <a:solidFill>
            <a:srgbClr val="00A08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動画制作</a:t>
            </a:r>
            <a:r>
              <a:rPr lang="en-US" sz="1400" b="1" dirty="0" err="1">
                <a:solidFill>
                  <a:srgbClr val="FFFFFF"/>
                </a:solidFill>
                <a:latin typeface="Meiryo UI" panose="020B0604030504040204" pitchFamily="34" charset="-128"/>
                <a:ea typeface="Meiryo UI" panose="020B0604030504040204" pitchFamily="34" charset="-128"/>
                <a:cs typeface="Meiryo"/>
                <a:sym typeface="Meiryo"/>
              </a:rPr>
              <a:t>＋</a:t>
            </a: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拡散or納品</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sp>
        <p:nvSpPr>
          <p:cNvPr id="11" name="Google Shape;1825;p102">
            <a:extLst>
              <a:ext uri="{FF2B5EF4-FFF2-40B4-BE49-F238E27FC236}">
                <a16:creationId xmlns:a16="http://schemas.microsoft.com/office/drawing/2014/main" id="{C1B0298A-0D1A-DEE1-F9BB-A3EEA918DFC7}"/>
              </a:ext>
            </a:extLst>
          </p:cNvPr>
          <p:cNvSpPr txBox="1"/>
          <p:nvPr/>
        </p:nvSpPr>
        <p:spPr>
          <a:xfrm>
            <a:off x="2185410" y="4888665"/>
            <a:ext cx="2895192" cy="307736"/>
          </a:xfrm>
          <a:prstGeom prst="rect">
            <a:avLst/>
          </a:prstGeom>
          <a:solidFill>
            <a:srgbClr val="00A08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Instagram</a:t>
            </a:r>
            <a:r>
              <a:rPr lang="ja-JP" altLang="en-US" sz="1400" b="1" i="0" u="none" strike="noStrike" cap="none">
                <a:solidFill>
                  <a:srgbClr val="FFFFFF"/>
                </a:solidFill>
                <a:latin typeface="Meiryo UI" panose="020B0604030504040204" pitchFamily="34" charset="-128"/>
                <a:ea typeface="Meiryo UI" panose="020B0604030504040204" pitchFamily="34" charset="-128"/>
                <a:cs typeface="Meiryo"/>
                <a:sym typeface="Meiryo"/>
              </a:rPr>
              <a:t> </a:t>
            </a:r>
            <a:r>
              <a:rPr lang="en-US" altLang="ja-JP"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Feed Magazine</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grpSp>
        <p:nvGrpSpPr>
          <p:cNvPr id="12" name="グループ化 11">
            <a:extLst>
              <a:ext uri="{FF2B5EF4-FFF2-40B4-BE49-F238E27FC236}">
                <a16:creationId xmlns:a16="http://schemas.microsoft.com/office/drawing/2014/main" id="{32852C9B-D4D2-7BBB-5974-100AA3D7D011}"/>
              </a:ext>
            </a:extLst>
          </p:cNvPr>
          <p:cNvGrpSpPr/>
          <p:nvPr/>
        </p:nvGrpSpPr>
        <p:grpSpPr>
          <a:xfrm>
            <a:off x="7042466" y="5254885"/>
            <a:ext cx="1891561" cy="413154"/>
            <a:chOff x="7823436" y="2923752"/>
            <a:chExt cx="1502915" cy="518548"/>
          </a:xfrm>
        </p:grpSpPr>
        <p:sp>
          <p:nvSpPr>
            <p:cNvPr id="13" name="楕円 83">
              <a:extLst>
                <a:ext uri="{FF2B5EF4-FFF2-40B4-BE49-F238E27FC236}">
                  <a16:creationId xmlns:a16="http://schemas.microsoft.com/office/drawing/2014/main" id="{9FDF36A3-F981-656E-76FD-CF8CE2D9571E}"/>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4" name="テキスト ボックス 13">
              <a:extLst>
                <a:ext uri="{FF2B5EF4-FFF2-40B4-BE49-F238E27FC236}">
                  <a16:creationId xmlns:a16="http://schemas.microsoft.com/office/drawing/2014/main" id="{BF893C31-8AEC-34EE-BC0B-38A102825EAE}"/>
                </a:ext>
              </a:extLst>
            </p:cNvPr>
            <p:cNvSpPr txBox="1"/>
            <p:nvPr/>
          </p:nvSpPr>
          <p:spPr>
            <a:xfrm>
              <a:off x="7865515"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Instagram</a:t>
              </a:r>
              <a:r>
                <a:rPr lang="ja-JP" altLang="en-US" sz="1400" b="1">
                  <a:solidFill>
                    <a:schemeClr val="bg1"/>
                  </a:solidFill>
                  <a:latin typeface="Meiryo UI" panose="020B0604030504040204" pitchFamily="34" charset="-128"/>
                  <a:ea typeface="Meiryo UI" panose="020B0604030504040204" pitchFamily="34" charset="-128"/>
                </a:rPr>
                <a:t>拡散</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pic>
        <p:nvPicPr>
          <p:cNvPr id="15" name="図 14">
            <a:extLst>
              <a:ext uri="{FF2B5EF4-FFF2-40B4-BE49-F238E27FC236}">
                <a16:creationId xmlns:a16="http://schemas.microsoft.com/office/drawing/2014/main" id="{B8411715-9005-BD34-B7A6-1B2673BB5A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9397" y="5638174"/>
            <a:ext cx="1450028" cy="966081"/>
          </a:xfrm>
          <a:prstGeom prst="rect">
            <a:avLst/>
          </a:prstGeom>
        </p:spPr>
      </p:pic>
      <p:sp>
        <p:nvSpPr>
          <p:cNvPr id="16" name="テキスト ボックス 15">
            <a:extLst>
              <a:ext uri="{FF2B5EF4-FFF2-40B4-BE49-F238E27FC236}">
                <a16:creationId xmlns:a16="http://schemas.microsoft.com/office/drawing/2014/main" id="{C57C00B1-9395-585D-22C6-D5183D83A18E}"/>
              </a:ext>
            </a:extLst>
          </p:cNvPr>
          <p:cNvSpPr txBox="1"/>
          <p:nvPr/>
        </p:nvSpPr>
        <p:spPr>
          <a:xfrm>
            <a:off x="7608838" y="6526674"/>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選べる拡散プラン</a:t>
            </a:r>
            <a:endParaRPr lang="ja-JP" altLang="en-US" sz="900"/>
          </a:p>
        </p:txBody>
      </p:sp>
      <p:grpSp>
        <p:nvGrpSpPr>
          <p:cNvPr id="17" name="グループ化 16">
            <a:extLst>
              <a:ext uri="{FF2B5EF4-FFF2-40B4-BE49-F238E27FC236}">
                <a16:creationId xmlns:a16="http://schemas.microsoft.com/office/drawing/2014/main" id="{1FA3CDD0-673A-A9E5-509D-F8DE1390E5E5}"/>
              </a:ext>
            </a:extLst>
          </p:cNvPr>
          <p:cNvGrpSpPr/>
          <p:nvPr/>
        </p:nvGrpSpPr>
        <p:grpSpPr>
          <a:xfrm>
            <a:off x="7635375" y="5721986"/>
            <a:ext cx="1399854" cy="746358"/>
            <a:chOff x="7721814" y="1777063"/>
            <a:chExt cx="1399854" cy="746358"/>
          </a:xfrm>
        </p:grpSpPr>
        <p:sp>
          <p:nvSpPr>
            <p:cNvPr id="18" name="正方形/長方形 23">
              <a:extLst>
                <a:ext uri="{FF2B5EF4-FFF2-40B4-BE49-F238E27FC236}">
                  <a16:creationId xmlns:a16="http://schemas.microsoft.com/office/drawing/2014/main" id="{40F8BF41-7A76-3459-5BDD-016684014CFF}"/>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19" name="正方形/長方形 23">
              <a:extLst>
                <a:ext uri="{FF2B5EF4-FFF2-40B4-BE49-F238E27FC236}">
                  <a16:creationId xmlns:a16="http://schemas.microsoft.com/office/drawing/2014/main" id="{8DF8D6A0-BF45-9A44-2C03-1E1CC6AD337D}"/>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4091CF81-1D05-E249-D652-ACDE8766D85B}"/>
                </a:ext>
              </a:extLst>
            </p:cNvPr>
            <p:cNvSpPr/>
            <p:nvPr/>
          </p:nvSpPr>
          <p:spPr>
            <a:xfrm>
              <a:off x="7721814" y="1777063"/>
              <a:ext cx="1399854" cy="746358"/>
            </a:xfrm>
            <a:prstGeom prst="rect">
              <a:avLst/>
            </a:prstGeom>
          </p:spPr>
          <p:txBody>
            <a:bodyPr wrap="square">
              <a:spAutoFit/>
            </a:bodyPr>
            <a:lstStyle/>
            <a:p>
              <a:r>
                <a:rPr lang="en-US" altLang="ja-JP" sz="1600" b="1" dirty="0">
                  <a:solidFill>
                    <a:srgbClr val="FF2700"/>
                  </a:solidFill>
                  <a:latin typeface="Meiryo UI" panose="020B0604030504040204" pitchFamily="34" charset="-128"/>
                  <a:ea typeface="Meiryo UI" panose="020B0604030504040204" pitchFamily="34" charset="-128"/>
                </a:rPr>
                <a:t>100</a:t>
              </a:r>
              <a:r>
                <a:rPr lang="ja-JP" altLang="en-US" sz="1600" b="1">
                  <a:solidFill>
                    <a:srgbClr val="FF2700"/>
                  </a:solidFill>
                  <a:latin typeface="Meiryo UI" panose="020B0604030504040204" pitchFamily="34" charset="-128"/>
                  <a:ea typeface="Meiryo UI" panose="020B0604030504040204" pitchFamily="34" charset="-128"/>
                </a:rPr>
                <a:t>万</a:t>
              </a:r>
              <a:r>
                <a:rPr lang="en-US" altLang="ja-JP" sz="1600" b="1" dirty="0">
                  <a:solidFill>
                    <a:srgbClr val="FF2700"/>
                  </a:solidFill>
                  <a:latin typeface="Meiryo UI" panose="020B0604030504040204" pitchFamily="34" charset="-128"/>
                  <a:ea typeface="Meiryo UI" panose="020B0604030504040204" pitchFamily="34" charset="-128"/>
                </a:rPr>
                <a:t>imps</a:t>
              </a:r>
            </a:p>
            <a:p>
              <a:r>
                <a:rPr lang="en-US" altLang="ja-JP" sz="1050" b="1" dirty="0">
                  <a:solidFill>
                    <a:srgbClr val="FF2700"/>
                  </a:solidFill>
                  <a:latin typeface="Meiryo UI" panose="020B0604030504040204" pitchFamily="34" charset="-128"/>
                  <a:ea typeface="Meiryo UI" panose="020B0604030504040204" pitchFamily="34" charset="-128"/>
                </a:rPr>
                <a:t>            or</a:t>
              </a:r>
            </a:p>
            <a:p>
              <a:r>
                <a:rPr lang="en-US" altLang="ja-JP" sz="1600" b="1" dirty="0">
                  <a:solidFill>
                    <a:srgbClr val="FF2700"/>
                  </a:solidFill>
                  <a:latin typeface="Meiryo UI" panose="020B0604030504040204" pitchFamily="34" charset="-128"/>
                  <a:ea typeface="Meiryo UI" panose="020B0604030504040204" pitchFamily="34" charset="-128"/>
                </a:rPr>
                <a:t>5,000clicks</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pic>
        <p:nvPicPr>
          <p:cNvPr id="21" name="図 20">
            <a:extLst>
              <a:ext uri="{FF2B5EF4-FFF2-40B4-BE49-F238E27FC236}">
                <a16:creationId xmlns:a16="http://schemas.microsoft.com/office/drawing/2014/main" id="{D68A9F8D-5CBD-64DC-03F8-85292CD397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79964" y="5606069"/>
            <a:ext cx="769255" cy="769255"/>
          </a:xfrm>
          <a:prstGeom prst="rect">
            <a:avLst/>
          </a:prstGeom>
        </p:spPr>
      </p:pic>
      <p:pic>
        <p:nvPicPr>
          <p:cNvPr id="22" name="図 21">
            <a:extLst>
              <a:ext uri="{FF2B5EF4-FFF2-40B4-BE49-F238E27FC236}">
                <a16:creationId xmlns:a16="http://schemas.microsoft.com/office/drawing/2014/main" id="{4A037941-F3F1-96A8-1FE9-0A9B82B78B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3334" y="5606069"/>
            <a:ext cx="769255" cy="769255"/>
          </a:xfrm>
          <a:prstGeom prst="rect">
            <a:avLst/>
          </a:prstGeom>
        </p:spPr>
      </p:pic>
      <p:pic>
        <p:nvPicPr>
          <p:cNvPr id="23" name="図 22">
            <a:extLst>
              <a:ext uri="{FF2B5EF4-FFF2-40B4-BE49-F238E27FC236}">
                <a16:creationId xmlns:a16="http://schemas.microsoft.com/office/drawing/2014/main" id="{43478582-B383-8177-F03D-1AD3B98A6E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6704" y="5606069"/>
            <a:ext cx="769255" cy="769255"/>
          </a:xfrm>
          <a:prstGeom prst="rect">
            <a:avLst/>
          </a:prstGeom>
        </p:spPr>
      </p:pic>
      <p:pic>
        <p:nvPicPr>
          <p:cNvPr id="24" name="図 23">
            <a:extLst>
              <a:ext uri="{FF2B5EF4-FFF2-40B4-BE49-F238E27FC236}">
                <a16:creationId xmlns:a16="http://schemas.microsoft.com/office/drawing/2014/main" id="{F311C631-CF71-CA57-E50B-BDE7B32F976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89771" y="5606069"/>
            <a:ext cx="769255" cy="769255"/>
          </a:xfrm>
          <a:prstGeom prst="rect">
            <a:avLst/>
          </a:prstGeom>
        </p:spPr>
      </p:pic>
      <p:pic>
        <p:nvPicPr>
          <p:cNvPr id="25" name="図 24">
            <a:extLst>
              <a:ext uri="{FF2B5EF4-FFF2-40B4-BE49-F238E27FC236}">
                <a16:creationId xmlns:a16="http://schemas.microsoft.com/office/drawing/2014/main" id="{B3779332-DBAC-E42B-4C66-06648F2B0A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92838" y="5606069"/>
            <a:ext cx="769255" cy="769255"/>
          </a:xfrm>
          <a:prstGeom prst="rect">
            <a:avLst/>
          </a:prstGeom>
        </p:spPr>
      </p:pic>
      <p:sp>
        <p:nvSpPr>
          <p:cNvPr id="26" name="ホームベース 25">
            <a:extLst>
              <a:ext uri="{FF2B5EF4-FFF2-40B4-BE49-F238E27FC236}">
                <a16:creationId xmlns:a16="http://schemas.microsoft.com/office/drawing/2014/main" id="{A17959CA-165E-1AE6-C114-087B2B9BAFEB}"/>
              </a:ext>
            </a:extLst>
          </p:cNvPr>
          <p:cNvSpPr/>
          <p:nvPr/>
        </p:nvSpPr>
        <p:spPr>
          <a:xfrm>
            <a:off x="2680474" y="6427527"/>
            <a:ext cx="3407405" cy="193642"/>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Meiryo UI" panose="020B0604030504040204" pitchFamily="34" charset="-128"/>
                <a:ea typeface="Meiryo UI" panose="020B0604030504040204" pitchFamily="34" charset="-128"/>
              </a:rPr>
              <a:t>スワイプしながら画像をスライド！</a:t>
            </a:r>
          </a:p>
        </p:txBody>
      </p:sp>
      <p:grpSp>
        <p:nvGrpSpPr>
          <p:cNvPr id="27" name="グループ化 26">
            <a:extLst>
              <a:ext uri="{FF2B5EF4-FFF2-40B4-BE49-F238E27FC236}">
                <a16:creationId xmlns:a16="http://schemas.microsoft.com/office/drawing/2014/main" id="{63AD9B94-6F25-1F23-20F2-4FD52A8457D4}"/>
              </a:ext>
            </a:extLst>
          </p:cNvPr>
          <p:cNvGrpSpPr/>
          <p:nvPr/>
        </p:nvGrpSpPr>
        <p:grpSpPr>
          <a:xfrm>
            <a:off x="3271300" y="5964089"/>
            <a:ext cx="1891561" cy="461666"/>
            <a:chOff x="7823436" y="2898506"/>
            <a:chExt cx="1502915" cy="579434"/>
          </a:xfrm>
        </p:grpSpPr>
        <p:sp>
          <p:nvSpPr>
            <p:cNvPr id="28" name="楕円 83">
              <a:extLst>
                <a:ext uri="{FF2B5EF4-FFF2-40B4-BE49-F238E27FC236}">
                  <a16:creationId xmlns:a16="http://schemas.microsoft.com/office/drawing/2014/main" id="{6A31D95D-07CF-5EBC-6106-498EF8C507BD}"/>
                </a:ext>
              </a:extLst>
            </p:cNvPr>
            <p:cNvSpPr/>
            <p:nvPr/>
          </p:nvSpPr>
          <p:spPr>
            <a:xfrm>
              <a:off x="7823436" y="2923752"/>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9" name="テキスト ボックス 28">
              <a:extLst>
                <a:ext uri="{FF2B5EF4-FFF2-40B4-BE49-F238E27FC236}">
                  <a16:creationId xmlns:a16="http://schemas.microsoft.com/office/drawing/2014/main" id="{899BB85B-E025-066F-6D4F-0E293BE8FDF4}"/>
                </a:ext>
              </a:extLst>
            </p:cNvPr>
            <p:cNvSpPr txBox="1"/>
            <p:nvPr/>
          </p:nvSpPr>
          <p:spPr>
            <a:xfrm>
              <a:off x="7890958" y="2898506"/>
              <a:ext cx="1422957" cy="579434"/>
            </a:xfrm>
            <a:prstGeom prst="rect">
              <a:avLst/>
            </a:prstGeom>
            <a:noFill/>
            <a:ln>
              <a:noFill/>
            </a:ln>
          </p:spPr>
          <p:txBody>
            <a:bodyPr wrap="square" rtlCol="0">
              <a:spAutoFit/>
            </a:bodyPr>
            <a:lstStyle/>
            <a:p>
              <a:pPr algn="ctr"/>
              <a:r>
                <a:rPr lang="en-US" altLang="ja-JP" sz="1200" b="1" dirty="0">
                  <a:solidFill>
                    <a:schemeClr val="bg1"/>
                  </a:solidFill>
                  <a:latin typeface="Meiryo UI" panose="020B0604030504040204" pitchFamily="34" charset="-128"/>
                  <a:ea typeface="Meiryo UI" panose="020B0604030504040204" pitchFamily="34" charset="-128"/>
                </a:rPr>
                <a:t>Instagram</a:t>
              </a:r>
              <a:r>
                <a:rPr lang="ja-JP" altLang="en-US" sz="1200" b="1">
                  <a:solidFill>
                    <a:schemeClr val="bg1"/>
                  </a:solidFill>
                  <a:latin typeface="Meiryo UI" panose="020B0604030504040204" pitchFamily="34" charset="-128"/>
                  <a:ea typeface="Meiryo UI" panose="020B0604030504040204" pitchFamily="34" charset="-128"/>
                </a:rPr>
                <a:t> </a:t>
              </a:r>
              <a:r>
                <a:rPr lang="en-US" altLang="ja-JP" sz="1200" b="1" dirty="0">
                  <a:solidFill>
                    <a:schemeClr val="bg1"/>
                  </a:solidFill>
                  <a:latin typeface="Meiryo UI" panose="020B0604030504040204" pitchFamily="34" charset="-128"/>
                  <a:ea typeface="Meiryo UI" panose="020B0604030504040204" pitchFamily="34" charset="-128"/>
                </a:rPr>
                <a:t>Feed</a:t>
              </a:r>
              <a:r>
                <a:rPr lang="ja-JP" altLang="en-US" sz="1200" b="1">
                  <a:solidFill>
                    <a:schemeClr val="bg1"/>
                  </a:solidFill>
                  <a:latin typeface="Meiryo UI" panose="020B0604030504040204" pitchFamily="34" charset="-128"/>
                  <a:ea typeface="Meiryo UI" panose="020B0604030504040204" pitchFamily="34" charset="-128"/>
                </a:rPr>
                <a:t> </a:t>
              </a:r>
              <a:r>
                <a:rPr lang="en-US" altLang="ja-JP" sz="1200" b="1" dirty="0">
                  <a:solidFill>
                    <a:schemeClr val="bg1"/>
                  </a:solidFill>
                  <a:latin typeface="Meiryo UI" panose="020B0604030504040204" pitchFamily="34" charset="-128"/>
                  <a:ea typeface="Meiryo UI" panose="020B0604030504040204" pitchFamily="34" charset="-128"/>
                </a:rPr>
                <a:t>Magazine</a:t>
              </a:r>
            </a:p>
          </p:txBody>
        </p:sp>
      </p:grpSp>
      <p:pic>
        <p:nvPicPr>
          <p:cNvPr id="30" name="図 29">
            <a:extLst>
              <a:ext uri="{FF2B5EF4-FFF2-40B4-BE49-F238E27FC236}">
                <a16:creationId xmlns:a16="http://schemas.microsoft.com/office/drawing/2014/main" id="{4998C350-A8EF-B7FB-F569-5BAB3736594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2325475" y="6330896"/>
            <a:ext cx="327828" cy="327828"/>
          </a:xfrm>
          <a:prstGeom prst="rect">
            <a:avLst/>
          </a:prstGeom>
        </p:spPr>
      </p:pic>
      <p:sp>
        <p:nvSpPr>
          <p:cNvPr id="31" name="テキスト ボックス 30">
            <a:extLst>
              <a:ext uri="{FF2B5EF4-FFF2-40B4-BE49-F238E27FC236}">
                <a16:creationId xmlns:a16="http://schemas.microsoft.com/office/drawing/2014/main" id="{D5B7AAC0-1619-98E3-1AD5-3F989A45400B}"/>
              </a:ext>
            </a:extLst>
          </p:cNvPr>
          <p:cNvSpPr txBox="1"/>
          <p:nvPr/>
        </p:nvSpPr>
        <p:spPr>
          <a:xfrm>
            <a:off x="5083092" y="4833336"/>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sp>
        <p:nvSpPr>
          <p:cNvPr id="32" name="テキスト ボックス 31">
            <a:extLst>
              <a:ext uri="{FF2B5EF4-FFF2-40B4-BE49-F238E27FC236}">
                <a16:creationId xmlns:a16="http://schemas.microsoft.com/office/drawing/2014/main" id="{CC58A23B-ACD1-A060-C349-4F9B05CD1E5D}"/>
              </a:ext>
            </a:extLst>
          </p:cNvPr>
          <p:cNvSpPr txBox="1"/>
          <p:nvPr/>
        </p:nvSpPr>
        <p:spPr>
          <a:xfrm>
            <a:off x="5083094" y="2965834"/>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sp>
        <p:nvSpPr>
          <p:cNvPr id="33" name="テキスト ボックス 32">
            <a:extLst>
              <a:ext uri="{FF2B5EF4-FFF2-40B4-BE49-F238E27FC236}">
                <a16:creationId xmlns:a16="http://schemas.microsoft.com/office/drawing/2014/main" id="{2A8324CB-64FE-5058-88F9-6648406BBEC8}"/>
              </a:ext>
            </a:extLst>
          </p:cNvPr>
          <p:cNvSpPr txBox="1"/>
          <p:nvPr/>
        </p:nvSpPr>
        <p:spPr>
          <a:xfrm>
            <a:off x="7669664" y="4487080"/>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選べるプラン</a:t>
            </a:r>
            <a:endParaRPr lang="ja-JP" altLang="en-US" sz="900"/>
          </a:p>
        </p:txBody>
      </p:sp>
      <p:grpSp>
        <p:nvGrpSpPr>
          <p:cNvPr id="34" name="グループ化 33">
            <a:extLst>
              <a:ext uri="{FF2B5EF4-FFF2-40B4-BE49-F238E27FC236}">
                <a16:creationId xmlns:a16="http://schemas.microsoft.com/office/drawing/2014/main" id="{540B425B-2985-0680-3800-4A310094BBAD}"/>
              </a:ext>
            </a:extLst>
          </p:cNvPr>
          <p:cNvGrpSpPr/>
          <p:nvPr/>
        </p:nvGrpSpPr>
        <p:grpSpPr>
          <a:xfrm>
            <a:off x="7478753" y="3742569"/>
            <a:ext cx="1399854" cy="746358"/>
            <a:chOff x="7721814" y="1777063"/>
            <a:chExt cx="1399854" cy="746358"/>
          </a:xfrm>
        </p:grpSpPr>
        <p:sp>
          <p:nvSpPr>
            <p:cNvPr id="35" name="正方形/長方形 23">
              <a:extLst>
                <a:ext uri="{FF2B5EF4-FFF2-40B4-BE49-F238E27FC236}">
                  <a16:creationId xmlns:a16="http://schemas.microsoft.com/office/drawing/2014/main" id="{3B1DAC7F-17DF-E41E-622E-84B513B26276}"/>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36" name="正方形/長方形 23">
              <a:extLst>
                <a:ext uri="{FF2B5EF4-FFF2-40B4-BE49-F238E27FC236}">
                  <a16:creationId xmlns:a16="http://schemas.microsoft.com/office/drawing/2014/main" id="{3652443E-A8BA-9716-8B8A-F3A1AD287888}"/>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37" name="正方形/長方形 36">
              <a:extLst>
                <a:ext uri="{FF2B5EF4-FFF2-40B4-BE49-F238E27FC236}">
                  <a16:creationId xmlns:a16="http://schemas.microsoft.com/office/drawing/2014/main" id="{097C1CAA-313C-8750-B514-D6872EB1F0B2}"/>
                </a:ext>
              </a:extLst>
            </p:cNvPr>
            <p:cNvSpPr/>
            <p:nvPr/>
          </p:nvSpPr>
          <p:spPr>
            <a:xfrm>
              <a:off x="7721814" y="1777063"/>
              <a:ext cx="1399854" cy="746358"/>
            </a:xfrm>
            <a:prstGeom prst="rect">
              <a:avLst/>
            </a:prstGeom>
          </p:spPr>
          <p:txBody>
            <a:bodyPr wrap="square">
              <a:spAutoFit/>
            </a:bodyPr>
            <a:lstStyle/>
            <a:p>
              <a:pPr algn="ctr"/>
              <a:r>
                <a:rPr lang="en-US" altLang="ja-JP" sz="1600" b="1" dirty="0">
                  <a:solidFill>
                    <a:srgbClr val="FF2700"/>
                  </a:solidFill>
                  <a:latin typeface="Meiryo UI" panose="020B0604030504040204" pitchFamily="34" charset="-128"/>
                  <a:ea typeface="Meiryo UI" panose="020B0604030504040204" pitchFamily="34" charset="-128"/>
                </a:rPr>
                <a:t>10</a:t>
              </a:r>
              <a:r>
                <a:rPr lang="ja-JP" altLang="en-US" sz="1600" b="1">
                  <a:solidFill>
                    <a:srgbClr val="FF2700"/>
                  </a:solidFill>
                  <a:latin typeface="Meiryo UI" panose="020B0604030504040204" pitchFamily="34" charset="-128"/>
                  <a:ea typeface="Meiryo UI" panose="020B0604030504040204" pitchFamily="34" charset="-128"/>
                </a:rPr>
                <a:t>万回再生</a:t>
              </a:r>
              <a:r>
                <a:rPr lang="en-US" altLang="ja-JP" sz="1050" b="1" dirty="0">
                  <a:solidFill>
                    <a:srgbClr val="FF2700"/>
                  </a:solidFill>
                  <a:latin typeface="Meiryo UI" panose="020B0604030504040204" pitchFamily="34" charset="-128"/>
                  <a:ea typeface="Meiryo UI" panose="020B0604030504040204" pitchFamily="34" charset="-128"/>
                </a:rPr>
                <a:t>             or</a:t>
              </a:r>
            </a:p>
            <a:p>
              <a:pPr algn="ctr"/>
              <a:r>
                <a:rPr lang="ja-JP" altLang="en-US" sz="1600" b="1">
                  <a:solidFill>
                    <a:srgbClr val="FF2700"/>
                  </a:solidFill>
                  <a:latin typeface="Meiryo UI" panose="020B0604030504040204" pitchFamily="34" charset="-128"/>
                  <a:ea typeface="Meiryo UI" panose="020B0604030504040204" pitchFamily="34" charset="-128"/>
                </a:rPr>
                <a:t>納品</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pic>
        <p:nvPicPr>
          <p:cNvPr id="38" name="図 37">
            <a:extLst>
              <a:ext uri="{FF2B5EF4-FFF2-40B4-BE49-F238E27FC236}">
                <a16:creationId xmlns:a16="http://schemas.microsoft.com/office/drawing/2014/main" id="{AFD13AF3-F498-0A65-6BF2-1F47F86ACCC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15250" y="3099259"/>
            <a:ext cx="1354886" cy="722031"/>
          </a:xfrm>
          <a:prstGeom prst="rect">
            <a:avLst/>
          </a:prstGeom>
        </p:spPr>
      </p:pic>
      <p:grpSp>
        <p:nvGrpSpPr>
          <p:cNvPr id="39" name="グループ化 38">
            <a:extLst>
              <a:ext uri="{FF2B5EF4-FFF2-40B4-BE49-F238E27FC236}">
                <a16:creationId xmlns:a16="http://schemas.microsoft.com/office/drawing/2014/main" id="{E7415968-9D53-2F54-307E-C84F4826D9CE}"/>
              </a:ext>
            </a:extLst>
          </p:cNvPr>
          <p:cNvGrpSpPr/>
          <p:nvPr/>
        </p:nvGrpSpPr>
        <p:grpSpPr>
          <a:xfrm>
            <a:off x="7019654" y="3992799"/>
            <a:ext cx="559445" cy="559445"/>
            <a:chOff x="9544815" y="1494818"/>
            <a:chExt cx="1283090" cy="1283090"/>
          </a:xfrm>
        </p:grpSpPr>
        <p:sp>
          <p:nvSpPr>
            <p:cNvPr id="40" name="円/楕円 39">
              <a:extLst>
                <a:ext uri="{FF2B5EF4-FFF2-40B4-BE49-F238E27FC236}">
                  <a16:creationId xmlns:a16="http://schemas.microsoft.com/office/drawing/2014/main" id="{C890E5BB-A31C-0AEE-7FCA-280F46C8B277}"/>
                </a:ext>
              </a:extLst>
            </p:cNvPr>
            <p:cNvSpPr/>
            <p:nvPr/>
          </p:nvSpPr>
          <p:spPr>
            <a:xfrm>
              <a:off x="9992329" y="1800632"/>
              <a:ext cx="600953" cy="58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3F454E0B-159D-ECF8-B892-5E1EFCF07D8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44815" y="1494818"/>
              <a:ext cx="1283090" cy="1283090"/>
            </a:xfrm>
            <a:prstGeom prst="rect">
              <a:avLst/>
            </a:prstGeom>
          </p:spPr>
        </p:pic>
      </p:grpSp>
      <p:pic>
        <p:nvPicPr>
          <p:cNvPr id="42" name="図 41">
            <a:extLst>
              <a:ext uri="{FF2B5EF4-FFF2-40B4-BE49-F238E27FC236}">
                <a16:creationId xmlns:a16="http://schemas.microsoft.com/office/drawing/2014/main" id="{2149835D-CE8B-BE0E-0B3C-32F23B12642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51971" y="3896922"/>
            <a:ext cx="1028383" cy="578637"/>
          </a:xfrm>
          <a:prstGeom prst="rect">
            <a:avLst/>
          </a:prstGeom>
          <a:ln w="12700">
            <a:noFill/>
          </a:ln>
        </p:spPr>
      </p:pic>
      <p:pic>
        <p:nvPicPr>
          <p:cNvPr id="43" name="図 42">
            <a:extLst>
              <a:ext uri="{FF2B5EF4-FFF2-40B4-BE49-F238E27FC236}">
                <a16:creationId xmlns:a16="http://schemas.microsoft.com/office/drawing/2014/main" id="{1DB63705-1D11-2B81-10F3-AC7FB3C5232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360279" y="3892032"/>
            <a:ext cx="1015490" cy="573500"/>
          </a:xfrm>
          <a:prstGeom prst="rect">
            <a:avLst/>
          </a:prstGeom>
          <a:ln w="12700">
            <a:noFill/>
          </a:ln>
        </p:spPr>
      </p:pic>
      <p:pic>
        <p:nvPicPr>
          <p:cNvPr id="44" name="図 43">
            <a:extLst>
              <a:ext uri="{FF2B5EF4-FFF2-40B4-BE49-F238E27FC236}">
                <a16:creationId xmlns:a16="http://schemas.microsoft.com/office/drawing/2014/main" id="{9B7B74FA-67A9-017C-7688-4E4F661276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310125" y="3892997"/>
            <a:ext cx="1019252" cy="573500"/>
          </a:xfrm>
          <a:prstGeom prst="rect">
            <a:avLst/>
          </a:prstGeom>
          <a:ln>
            <a:noFill/>
          </a:ln>
        </p:spPr>
      </p:pic>
      <p:pic>
        <p:nvPicPr>
          <p:cNvPr id="45" name="図 44">
            <a:extLst>
              <a:ext uri="{FF2B5EF4-FFF2-40B4-BE49-F238E27FC236}">
                <a16:creationId xmlns:a16="http://schemas.microsoft.com/office/drawing/2014/main" id="{436F4914-5E5D-B22F-35C7-11A1F594281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11256" y="3892032"/>
            <a:ext cx="1036784" cy="583527"/>
          </a:xfrm>
          <a:prstGeom prst="rect">
            <a:avLst/>
          </a:prstGeom>
          <a:ln w="12700">
            <a:noFill/>
          </a:ln>
        </p:spPr>
      </p:pic>
      <p:sp>
        <p:nvSpPr>
          <p:cNvPr id="46" name="テキスト ボックス 45">
            <a:extLst>
              <a:ext uri="{FF2B5EF4-FFF2-40B4-BE49-F238E27FC236}">
                <a16:creationId xmlns:a16="http://schemas.microsoft.com/office/drawing/2014/main" id="{42308393-FFA8-ABD9-2D90-C7127697B28E}"/>
              </a:ext>
            </a:extLst>
          </p:cNvPr>
          <p:cNvSpPr txBox="1"/>
          <p:nvPr/>
        </p:nvSpPr>
        <p:spPr>
          <a:xfrm>
            <a:off x="2303857" y="4488589"/>
            <a:ext cx="1613394" cy="200055"/>
          </a:xfrm>
          <a:prstGeom prst="rect">
            <a:avLst/>
          </a:prstGeom>
          <a:noFill/>
        </p:spPr>
        <p:txBody>
          <a:bodyPr wrap="square">
            <a:spAutoFit/>
          </a:bodyPr>
          <a:lstStyle/>
          <a:p>
            <a:r>
              <a:rPr lang="ja-JP" altLang="en-US" sz="700">
                <a:latin typeface="Meiryo UI" panose="020B0604030504040204" pitchFamily="34" charset="-128"/>
                <a:ea typeface="Meiryo UI" panose="020B0604030504040204" pitchFamily="34" charset="-128"/>
              </a:rPr>
              <a:t>https://youtu.be/5daaDQiRElA</a:t>
            </a:r>
          </a:p>
        </p:txBody>
      </p:sp>
      <p:sp>
        <p:nvSpPr>
          <p:cNvPr id="47" name="テキスト ボックス 46">
            <a:extLst>
              <a:ext uri="{FF2B5EF4-FFF2-40B4-BE49-F238E27FC236}">
                <a16:creationId xmlns:a16="http://schemas.microsoft.com/office/drawing/2014/main" id="{EC273A61-B46B-3496-B0A9-7132B5F7C1EF}"/>
              </a:ext>
            </a:extLst>
          </p:cNvPr>
          <p:cNvSpPr txBox="1"/>
          <p:nvPr/>
        </p:nvSpPr>
        <p:spPr>
          <a:xfrm>
            <a:off x="4573044" y="4486744"/>
            <a:ext cx="1574200" cy="200055"/>
          </a:xfrm>
          <a:prstGeom prst="rect">
            <a:avLst/>
          </a:prstGeom>
          <a:noFill/>
        </p:spPr>
        <p:txBody>
          <a:bodyPr wrap="square">
            <a:spAutoFit/>
          </a:bodyPr>
          <a:lstStyle/>
          <a:p>
            <a:r>
              <a:rPr lang="ja-JP" altLang="en-US" sz="700">
                <a:latin typeface="Meiryo UI" panose="020B0604030504040204" pitchFamily="34" charset="-128"/>
                <a:ea typeface="Meiryo UI" panose="020B0604030504040204" pitchFamily="34" charset="-128"/>
              </a:rPr>
              <a:t>https://youtu.be/bPhrxiHxQJA</a:t>
            </a:r>
          </a:p>
        </p:txBody>
      </p:sp>
      <p:grpSp>
        <p:nvGrpSpPr>
          <p:cNvPr id="48" name="グループ化 47">
            <a:extLst>
              <a:ext uri="{FF2B5EF4-FFF2-40B4-BE49-F238E27FC236}">
                <a16:creationId xmlns:a16="http://schemas.microsoft.com/office/drawing/2014/main" id="{9B75BEC0-C326-6956-1749-F4A78B44EA71}"/>
              </a:ext>
            </a:extLst>
          </p:cNvPr>
          <p:cNvGrpSpPr/>
          <p:nvPr/>
        </p:nvGrpSpPr>
        <p:grpSpPr>
          <a:xfrm>
            <a:off x="3452408" y="3652921"/>
            <a:ext cx="1891561" cy="588534"/>
            <a:chOff x="7810584" y="3039498"/>
            <a:chExt cx="1502915" cy="738667"/>
          </a:xfrm>
        </p:grpSpPr>
        <p:sp>
          <p:nvSpPr>
            <p:cNvPr id="49" name="楕円 83">
              <a:extLst>
                <a:ext uri="{FF2B5EF4-FFF2-40B4-BE49-F238E27FC236}">
                  <a16:creationId xmlns:a16="http://schemas.microsoft.com/office/drawing/2014/main" id="{B20CA4AE-7B10-A550-5818-5FB80F9CEE2A}"/>
                </a:ext>
              </a:extLst>
            </p:cNvPr>
            <p:cNvSpPr/>
            <p:nvPr/>
          </p:nvSpPr>
          <p:spPr>
            <a:xfrm>
              <a:off x="7810584" y="3039498"/>
              <a:ext cx="1502915" cy="518548"/>
            </a:xfrm>
            <a:prstGeom prst="ellipse">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0" name="テキスト ボックス 49">
              <a:extLst>
                <a:ext uri="{FF2B5EF4-FFF2-40B4-BE49-F238E27FC236}">
                  <a16:creationId xmlns:a16="http://schemas.microsoft.com/office/drawing/2014/main" id="{ABBDD8D6-B8A3-F0F2-252D-AB31B93027A8}"/>
                </a:ext>
              </a:extLst>
            </p:cNvPr>
            <p:cNvSpPr txBox="1"/>
            <p:nvPr/>
          </p:nvSpPr>
          <p:spPr>
            <a:xfrm>
              <a:off x="7890542" y="3121474"/>
              <a:ext cx="1422957" cy="656691"/>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タイアップ動画制作</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cxnSp>
        <p:nvCxnSpPr>
          <p:cNvPr id="51" name="直線コネクタ 50">
            <a:extLst>
              <a:ext uri="{FF2B5EF4-FFF2-40B4-BE49-F238E27FC236}">
                <a16:creationId xmlns:a16="http://schemas.microsoft.com/office/drawing/2014/main" id="{4E85DD23-1687-8897-930C-EC18299F25E9}"/>
              </a:ext>
            </a:extLst>
          </p:cNvPr>
          <p:cNvCxnSpPr>
            <a:cxnSpLocks/>
          </p:cNvCxnSpPr>
          <p:nvPr/>
        </p:nvCxnSpPr>
        <p:spPr>
          <a:xfrm>
            <a:off x="1934269" y="4788657"/>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F1C4115-75B7-0223-4F6C-BDDD5F644B1B}"/>
              </a:ext>
            </a:extLst>
          </p:cNvPr>
          <p:cNvCxnSpPr>
            <a:cxnSpLocks/>
          </p:cNvCxnSpPr>
          <p:nvPr/>
        </p:nvCxnSpPr>
        <p:spPr>
          <a:xfrm>
            <a:off x="1981944" y="2915256"/>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53" name="Google Shape;1825;p102">
            <a:extLst>
              <a:ext uri="{FF2B5EF4-FFF2-40B4-BE49-F238E27FC236}">
                <a16:creationId xmlns:a16="http://schemas.microsoft.com/office/drawing/2014/main" id="{288FACAC-C117-78CA-5C97-E4E8128B1758}"/>
              </a:ext>
            </a:extLst>
          </p:cNvPr>
          <p:cNvSpPr txBox="1"/>
          <p:nvPr/>
        </p:nvSpPr>
        <p:spPr>
          <a:xfrm>
            <a:off x="2199698" y="1052079"/>
            <a:ext cx="2895192" cy="307736"/>
          </a:xfrm>
          <a:prstGeom prst="rect">
            <a:avLst/>
          </a:prstGeom>
          <a:solidFill>
            <a:srgbClr val="00A08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ブースト（運用型タイアップ誘導</a:t>
            </a:r>
            <a:r>
              <a:rPr lang="en-US"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sp>
        <p:nvSpPr>
          <p:cNvPr id="54" name="テキスト ボックス 53">
            <a:extLst>
              <a:ext uri="{FF2B5EF4-FFF2-40B4-BE49-F238E27FC236}">
                <a16:creationId xmlns:a16="http://schemas.microsoft.com/office/drawing/2014/main" id="{E084109D-6ACC-B85C-0E39-DF4922FEDCD3}"/>
              </a:ext>
            </a:extLst>
          </p:cNvPr>
          <p:cNvSpPr txBox="1"/>
          <p:nvPr/>
        </p:nvSpPr>
        <p:spPr>
          <a:xfrm>
            <a:off x="5126010" y="1007744"/>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grpSp>
        <p:nvGrpSpPr>
          <p:cNvPr id="55" name="グループ化 54">
            <a:extLst>
              <a:ext uri="{FF2B5EF4-FFF2-40B4-BE49-F238E27FC236}">
                <a16:creationId xmlns:a16="http://schemas.microsoft.com/office/drawing/2014/main" id="{0E91D38E-7B29-118B-A1D8-3479F46E1BF8}"/>
              </a:ext>
            </a:extLst>
          </p:cNvPr>
          <p:cNvGrpSpPr/>
          <p:nvPr/>
        </p:nvGrpSpPr>
        <p:grpSpPr>
          <a:xfrm>
            <a:off x="704052" y="1178712"/>
            <a:ext cx="1149339" cy="1149339"/>
            <a:chOff x="811260" y="841905"/>
            <a:chExt cx="1149339" cy="1149339"/>
          </a:xfrm>
        </p:grpSpPr>
        <p:sp>
          <p:nvSpPr>
            <p:cNvPr id="56" name="円/楕円 55">
              <a:extLst>
                <a:ext uri="{FF2B5EF4-FFF2-40B4-BE49-F238E27FC236}">
                  <a16:creationId xmlns:a16="http://schemas.microsoft.com/office/drawing/2014/main" id="{7E45A28B-9C63-E7B9-37C4-ABCD10A84164}"/>
                </a:ext>
              </a:extLst>
            </p:cNvPr>
            <p:cNvSpPr/>
            <p:nvPr/>
          </p:nvSpPr>
          <p:spPr>
            <a:xfrm>
              <a:off x="811260" y="841905"/>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0AF8AB83-6F99-79FA-CD7C-FBE7FCDBA66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40739" y="1143861"/>
              <a:ext cx="529384" cy="529384"/>
            </a:xfrm>
            <a:prstGeom prst="rect">
              <a:avLst/>
            </a:prstGeom>
          </p:spPr>
        </p:pic>
      </p:grpSp>
      <p:sp>
        <p:nvSpPr>
          <p:cNvPr id="58" name="Google Shape;1077;p62">
            <a:extLst>
              <a:ext uri="{FF2B5EF4-FFF2-40B4-BE49-F238E27FC236}">
                <a16:creationId xmlns:a16="http://schemas.microsoft.com/office/drawing/2014/main" id="{FE8A6228-2EA1-EAF1-AB70-269E3F9E002C}"/>
              </a:ext>
            </a:extLst>
          </p:cNvPr>
          <p:cNvSpPr/>
          <p:nvPr/>
        </p:nvSpPr>
        <p:spPr>
          <a:xfrm>
            <a:off x="2142864" y="5277625"/>
            <a:ext cx="482117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タイアップ記事</a:t>
            </a:r>
            <a:r>
              <a:rPr lang="ja-JP" altLang="en-US" sz="1050" b="1">
                <a:latin typeface="Meiryo UI" panose="020B0604030504040204" pitchFamily="34" charset="-128"/>
                <a:ea typeface="Meiryo UI" panose="020B0604030504040204" pitchFamily="34" charset="-128"/>
                <a:cs typeface="Meiryo"/>
                <a:sym typeface="Meiryo"/>
              </a:rPr>
              <a:t>の素材を利用し</a:t>
            </a:r>
            <a:r>
              <a:rPr lang="en-US" altLang="ja-JP"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Instagram</a:t>
            </a: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上でもプロモーションをするなら・・・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59" name="テキスト ボックス 58">
            <a:extLst>
              <a:ext uri="{FF2B5EF4-FFF2-40B4-BE49-F238E27FC236}">
                <a16:creationId xmlns:a16="http://schemas.microsoft.com/office/drawing/2014/main" id="{381950C3-CF5F-9E9C-38D9-AB64FD872310}"/>
              </a:ext>
            </a:extLst>
          </p:cNvPr>
          <p:cNvSpPr txBox="1"/>
          <p:nvPr/>
        </p:nvSpPr>
        <p:spPr>
          <a:xfrm>
            <a:off x="2204651" y="3354327"/>
            <a:ext cx="4602996" cy="25391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altLang="ja-JP"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の世界観で動画を制作するなら・・・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60" name="テキスト ボックス 59">
            <a:extLst>
              <a:ext uri="{FF2B5EF4-FFF2-40B4-BE49-F238E27FC236}">
                <a16:creationId xmlns:a16="http://schemas.microsoft.com/office/drawing/2014/main" id="{66D38A9E-E69F-AE33-3FEA-AF3753FEFB28}"/>
              </a:ext>
            </a:extLst>
          </p:cNvPr>
          <p:cNvSpPr txBox="1"/>
          <p:nvPr/>
        </p:nvSpPr>
        <p:spPr>
          <a:xfrm>
            <a:off x="3647294" y="6642556"/>
            <a:ext cx="2797248" cy="215444"/>
          </a:xfrm>
          <a:prstGeom prst="rect">
            <a:avLst/>
          </a:prstGeom>
          <a:noFill/>
        </p:spPr>
        <p:txBody>
          <a:bodyPr wrap="square">
            <a:spAutoFit/>
          </a:bodyPr>
          <a:lstStyle/>
          <a:p>
            <a:r>
              <a:rPr lang="en" altLang="ja-JP" sz="800" dirty="0">
                <a:latin typeface="Meiryo UI" panose="020B0604030504040204" pitchFamily="34" charset="-128"/>
                <a:ea typeface="Meiryo UI" panose="020B0604030504040204" pitchFamily="34" charset="-128"/>
              </a:rPr>
              <a:t>https://</a:t>
            </a:r>
            <a:r>
              <a:rPr lang="en" altLang="ja-JP" sz="800" dirty="0" err="1">
                <a:latin typeface="Meiryo UI" panose="020B0604030504040204" pitchFamily="34" charset="-128"/>
                <a:ea typeface="Meiryo UI" panose="020B0604030504040204" pitchFamily="34" charset="-128"/>
              </a:rPr>
              <a:t>www.instagram.com</a:t>
            </a:r>
            <a:r>
              <a:rPr lang="en" altLang="ja-JP" sz="800" dirty="0">
                <a:latin typeface="Meiryo UI" panose="020B0604030504040204" pitchFamily="34" charset="-128"/>
                <a:ea typeface="Meiryo UI" panose="020B0604030504040204" pitchFamily="34" charset="-128"/>
              </a:rPr>
              <a:t>/p/C6tBEyFhHXA/</a:t>
            </a:r>
            <a:endParaRPr lang="ja-JP" altLang="en-US" sz="800">
              <a:latin typeface="Meiryo UI" panose="020B0604030504040204" pitchFamily="34" charset="-128"/>
              <a:ea typeface="Meiryo UI" panose="020B0604030504040204" pitchFamily="34" charset="-128"/>
            </a:endParaRPr>
          </a:p>
        </p:txBody>
      </p:sp>
      <p:pic>
        <p:nvPicPr>
          <p:cNvPr id="61" name="図 60">
            <a:extLst>
              <a:ext uri="{FF2B5EF4-FFF2-40B4-BE49-F238E27FC236}">
                <a16:creationId xmlns:a16="http://schemas.microsoft.com/office/drawing/2014/main" id="{61E63E48-4854-109D-D4C0-B8202F61DD4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311505" y="6012227"/>
            <a:ext cx="591131" cy="778323"/>
          </a:xfrm>
          <a:prstGeom prst="rect">
            <a:avLst/>
          </a:prstGeom>
        </p:spPr>
      </p:pic>
      <p:pic>
        <p:nvPicPr>
          <p:cNvPr id="62" name="Google Shape;1827;p102">
            <a:extLst>
              <a:ext uri="{FF2B5EF4-FFF2-40B4-BE49-F238E27FC236}">
                <a16:creationId xmlns:a16="http://schemas.microsoft.com/office/drawing/2014/main" id="{7F7CD6F3-8C73-0694-FA74-9A03E7D7073B}"/>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2265895" y="1635339"/>
            <a:ext cx="565150" cy="563562"/>
          </a:xfrm>
          <a:prstGeom prst="rect">
            <a:avLst/>
          </a:prstGeom>
          <a:noFill/>
          <a:ln>
            <a:noFill/>
          </a:ln>
        </p:spPr>
      </p:pic>
      <p:pic>
        <p:nvPicPr>
          <p:cNvPr id="63" name="Google Shape;1834;p102" descr="アイコン&#10;&#10;自動的に生成された説明">
            <a:extLst>
              <a:ext uri="{FF2B5EF4-FFF2-40B4-BE49-F238E27FC236}">
                <a16:creationId xmlns:a16="http://schemas.microsoft.com/office/drawing/2014/main" id="{430C60CC-C7DE-9E27-96AE-B52787307696}"/>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105906" y="2073404"/>
            <a:ext cx="892986" cy="892986"/>
          </a:xfrm>
          <a:prstGeom prst="rect">
            <a:avLst/>
          </a:prstGeom>
          <a:noFill/>
          <a:ln>
            <a:noFill/>
          </a:ln>
        </p:spPr>
      </p:pic>
      <p:sp>
        <p:nvSpPr>
          <p:cNvPr id="64" name="テキスト ボックス 63">
            <a:extLst>
              <a:ext uri="{FF2B5EF4-FFF2-40B4-BE49-F238E27FC236}">
                <a16:creationId xmlns:a16="http://schemas.microsoft.com/office/drawing/2014/main" id="{C152FEA5-9CC6-6E68-0162-4D16AED5F637}"/>
              </a:ext>
            </a:extLst>
          </p:cNvPr>
          <p:cNvSpPr txBox="1"/>
          <p:nvPr/>
        </p:nvSpPr>
        <p:spPr>
          <a:xfrm>
            <a:off x="3184193" y="2548506"/>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選べるプラン</a:t>
            </a:r>
            <a:endParaRPr lang="ja-JP" altLang="en-US" sz="900"/>
          </a:p>
        </p:txBody>
      </p:sp>
      <p:grpSp>
        <p:nvGrpSpPr>
          <p:cNvPr id="65" name="グループ化 64">
            <a:extLst>
              <a:ext uri="{FF2B5EF4-FFF2-40B4-BE49-F238E27FC236}">
                <a16:creationId xmlns:a16="http://schemas.microsoft.com/office/drawing/2014/main" id="{361C230E-1DF8-095E-DC4E-CF3AF557B3B2}"/>
              </a:ext>
            </a:extLst>
          </p:cNvPr>
          <p:cNvGrpSpPr/>
          <p:nvPr/>
        </p:nvGrpSpPr>
        <p:grpSpPr>
          <a:xfrm>
            <a:off x="2492735" y="1772822"/>
            <a:ext cx="2309118" cy="746358"/>
            <a:chOff x="7254529" y="1792651"/>
            <a:chExt cx="2309118" cy="746358"/>
          </a:xfrm>
        </p:grpSpPr>
        <p:sp>
          <p:nvSpPr>
            <p:cNvPr id="66" name="正方形/長方形 23">
              <a:extLst>
                <a:ext uri="{FF2B5EF4-FFF2-40B4-BE49-F238E27FC236}">
                  <a16:creationId xmlns:a16="http://schemas.microsoft.com/office/drawing/2014/main" id="{1F92393B-69BF-4C18-74E2-501AC2B74BD6}"/>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67" name="正方形/長方形 23">
              <a:extLst>
                <a:ext uri="{FF2B5EF4-FFF2-40B4-BE49-F238E27FC236}">
                  <a16:creationId xmlns:a16="http://schemas.microsoft.com/office/drawing/2014/main" id="{AB21C5A9-906C-9B06-6EF5-4D4E36638784}"/>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68" name="正方形/長方形 67">
              <a:extLst>
                <a:ext uri="{FF2B5EF4-FFF2-40B4-BE49-F238E27FC236}">
                  <a16:creationId xmlns:a16="http://schemas.microsoft.com/office/drawing/2014/main" id="{A19D6E4B-3066-E78F-21C5-FA6E50946486}"/>
                </a:ext>
              </a:extLst>
            </p:cNvPr>
            <p:cNvSpPr/>
            <p:nvPr/>
          </p:nvSpPr>
          <p:spPr>
            <a:xfrm>
              <a:off x="7254529" y="1792651"/>
              <a:ext cx="2309118" cy="746358"/>
            </a:xfrm>
            <a:prstGeom prst="rect">
              <a:avLst/>
            </a:prstGeom>
          </p:spPr>
          <p:txBody>
            <a:bodyPr wrap="square">
              <a:spAutoFit/>
            </a:bodyPr>
            <a:lstStyle/>
            <a:p>
              <a:pPr algn="ctr"/>
              <a:r>
                <a:rPr lang="ja-JP" altLang="en-US" sz="1600" b="1">
                  <a:solidFill>
                    <a:srgbClr val="FF2700"/>
                  </a:solidFill>
                  <a:latin typeface="Meiryo UI" panose="020B0604030504040204" pitchFamily="34" charset="-128"/>
                  <a:ea typeface="Meiryo UI" panose="020B0604030504040204" pitchFamily="34" charset="-128"/>
                </a:rPr>
                <a:t>スマートニュース</a:t>
              </a:r>
              <a:endParaRPr lang="en-US" altLang="ja-JP" sz="1600" b="1" dirty="0">
                <a:solidFill>
                  <a:srgbClr val="FF2700"/>
                </a:solidFill>
                <a:latin typeface="Meiryo UI" panose="020B0604030504040204" pitchFamily="34" charset="-128"/>
                <a:ea typeface="Meiryo UI" panose="020B0604030504040204" pitchFamily="34" charset="-128"/>
              </a:endParaRPr>
            </a:p>
            <a:p>
              <a:pPr algn="ctr"/>
              <a:r>
                <a:rPr lang="en-US" altLang="ja-JP" sz="1050" b="1" dirty="0">
                  <a:solidFill>
                    <a:srgbClr val="FF2700"/>
                  </a:solidFill>
                  <a:latin typeface="Meiryo UI" panose="020B0604030504040204" pitchFamily="34" charset="-128"/>
                  <a:ea typeface="Meiryo UI" panose="020B0604030504040204" pitchFamily="34" charset="-128"/>
                </a:rPr>
                <a:t>or</a:t>
              </a:r>
            </a:p>
            <a:p>
              <a:pPr algn="ctr"/>
              <a:r>
                <a:rPr lang="en-US" altLang="ja-JP" sz="1600" b="1" dirty="0" err="1">
                  <a:solidFill>
                    <a:srgbClr val="FF2700"/>
                  </a:solidFill>
                  <a:latin typeface="Meiryo UI" panose="020B0604030504040204" pitchFamily="34" charset="-128"/>
                  <a:ea typeface="Meiryo UI" panose="020B0604030504040204" pitchFamily="34" charset="-128"/>
                </a:rPr>
                <a:t>Gunosy</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sp>
        <p:nvSpPr>
          <p:cNvPr id="69" name="テキスト ボックス 68">
            <a:extLst>
              <a:ext uri="{FF2B5EF4-FFF2-40B4-BE49-F238E27FC236}">
                <a16:creationId xmlns:a16="http://schemas.microsoft.com/office/drawing/2014/main" id="{D374309D-A3DF-1DDE-7D11-6727B171CE91}"/>
              </a:ext>
            </a:extLst>
          </p:cNvPr>
          <p:cNvSpPr txBox="1"/>
          <p:nvPr/>
        </p:nvSpPr>
        <p:spPr>
          <a:xfrm>
            <a:off x="2234797" y="1403560"/>
            <a:ext cx="4602996" cy="25391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altLang="ja-JP" sz="1050" b="1" dirty="0">
                <a:solidFill>
                  <a:srgbClr val="000000"/>
                </a:solidFill>
                <a:latin typeface="Meiryo UI" panose="020B0604030504040204" pitchFamily="34" charset="-128"/>
                <a:ea typeface="Meiryo UI" panose="020B0604030504040204" pitchFamily="34" charset="-128"/>
                <a:cs typeface="Meiryo"/>
                <a:sym typeface="Meiryo"/>
              </a:rPr>
              <a:t>WEB</a:t>
            </a:r>
            <a:r>
              <a:rPr lang="ja-JP" altLang="en-US" sz="1050" b="1">
                <a:solidFill>
                  <a:srgbClr val="000000"/>
                </a:solidFill>
                <a:latin typeface="Meiryo UI" panose="020B0604030504040204" pitchFamily="34" charset="-128"/>
                <a:ea typeface="Meiryo UI" panose="020B0604030504040204" pitchFamily="34" charset="-128"/>
                <a:cs typeface="Meiryo"/>
                <a:sym typeface="Meiryo"/>
              </a:rPr>
              <a:t>タイアップの保証</a:t>
            </a:r>
            <a:r>
              <a:rPr lang="en-US" altLang="ja-JP" sz="1050" b="1" dirty="0">
                <a:solidFill>
                  <a:srgbClr val="000000"/>
                </a:solidFill>
                <a:latin typeface="Meiryo UI" panose="020B0604030504040204" pitchFamily="34" charset="-128"/>
                <a:ea typeface="Meiryo UI" panose="020B0604030504040204" pitchFamily="34" charset="-128"/>
                <a:cs typeface="Meiryo"/>
                <a:sym typeface="Meiryo"/>
              </a:rPr>
              <a:t>PV</a:t>
            </a:r>
            <a:r>
              <a:rPr lang="ja-JP" altLang="en-US" sz="1050" b="1">
                <a:solidFill>
                  <a:srgbClr val="000000"/>
                </a:solidFill>
                <a:latin typeface="Meiryo UI" panose="020B0604030504040204" pitchFamily="34" charset="-128"/>
                <a:ea typeface="Meiryo UI" panose="020B0604030504040204" pitchFamily="34" charset="-128"/>
                <a:cs typeface="Meiryo"/>
                <a:sym typeface="Meiryo"/>
              </a:rPr>
              <a:t>を上げるなら・・・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70" name="テキスト ボックス 69">
            <a:extLst>
              <a:ext uri="{FF2B5EF4-FFF2-40B4-BE49-F238E27FC236}">
                <a16:creationId xmlns:a16="http://schemas.microsoft.com/office/drawing/2014/main" id="{9E4F4503-82DA-3F8A-9DD2-6E809BE057B7}"/>
              </a:ext>
            </a:extLst>
          </p:cNvPr>
          <p:cNvSpPr txBox="1"/>
          <p:nvPr/>
        </p:nvSpPr>
        <p:spPr>
          <a:xfrm>
            <a:off x="4984283" y="1836329"/>
            <a:ext cx="3558468" cy="584775"/>
          </a:xfrm>
          <a:prstGeom prst="rect">
            <a:avLst/>
          </a:prstGeom>
          <a:noFill/>
        </p:spPr>
        <p:txBody>
          <a:bodyPr wrap="square">
            <a:spAutoFit/>
          </a:bodyPr>
          <a:lstStyle/>
          <a:p>
            <a:r>
              <a:rPr lang="ja-JP" altLang="en-US" sz="3200" b="1">
                <a:solidFill>
                  <a:srgbClr val="FF0000"/>
                </a:solidFill>
                <a:latin typeface="Meiryo UI" panose="020B0604030504040204" pitchFamily="34" charset="-128"/>
                <a:ea typeface="Meiryo UI" panose="020B0604030504040204" pitchFamily="34" charset="-128"/>
              </a:rPr>
              <a:t>＋</a:t>
            </a:r>
            <a:r>
              <a:rPr lang="en-US" altLang="ja-JP" sz="3200" b="1" dirty="0">
                <a:solidFill>
                  <a:srgbClr val="FF0000"/>
                </a:solidFill>
                <a:latin typeface="Meiryo UI" panose="020B0604030504040204" pitchFamily="34" charset="-128"/>
                <a:ea typeface="Meiryo UI" panose="020B0604030504040204" pitchFamily="34" charset="-128"/>
              </a:rPr>
              <a:t>50,000PV</a:t>
            </a:r>
            <a:r>
              <a:rPr lang="ja-JP" altLang="en-US" sz="3200" b="1">
                <a:solidFill>
                  <a:srgbClr val="FF0000"/>
                </a:solidFill>
                <a:latin typeface="Meiryo UI" panose="020B0604030504040204" pitchFamily="34" charset="-128"/>
                <a:ea typeface="Meiryo UI" panose="020B0604030504040204" pitchFamily="34" charset="-128"/>
              </a:rPr>
              <a:t>保証</a:t>
            </a:r>
            <a:endParaRPr lang="ja-JP" altLang="en-US" sz="3200"/>
          </a:p>
        </p:txBody>
      </p:sp>
      <p:sp>
        <p:nvSpPr>
          <p:cNvPr id="71" name="正方形/長方形 70">
            <a:extLst>
              <a:ext uri="{FF2B5EF4-FFF2-40B4-BE49-F238E27FC236}">
                <a16:creationId xmlns:a16="http://schemas.microsoft.com/office/drawing/2014/main" id="{D118EE88-02C8-EAFB-17EA-A1647111B714}"/>
              </a:ext>
            </a:extLst>
          </p:cNvPr>
          <p:cNvSpPr/>
          <p:nvPr/>
        </p:nvSpPr>
        <p:spPr>
          <a:xfrm flipV="1">
            <a:off x="1490378" y="11979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E7CDFF2D-85D4-03DF-C6F7-0A68D5D0282E}"/>
              </a:ext>
            </a:extLst>
          </p:cNvPr>
          <p:cNvSpPr/>
          <p:nvPr/>
        </p:nvSpPr>
        <p:spPr>
          <a:xfrm flipV="1">
            <a:off x="1624414" y="4033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70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B38A25F0-E2AE-C244-8D28-F60ABB643B8A}"/>
              </a:ext>
            </a:extLst>
          </p:cNvPr>
          <p:cNvSpPr/>
          <p:nvPr/>
        </p:nvSpPr>
        <p:spPr>
          <a:xfrm>
            <a:off x="0" y="1196529"/>
            <a:ext cx="9144000" cy="1014703"/>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7FE9931-6AE7-345D-0575-4E90D2AB0B4A}"/>
              </a:ext>
            </a:extLst>
          </p:cNvPr>
          <p:cNvSpPr>
            <a:spLocks noGrp="1"/>
          </p:cNvSpPr>
          <p:nvPr>
            <p:ph type="title" idx="4294967295"/>
          </p:nvPr>
        </p:nvSpPr>
        <p:spPr>
          <a:xfrm>
            <a:off x="616736" y="231042"/>
            <a:ext cx="7151316" cy="679903"/>
          </a:xfrm>
        </p:spPr>
        <p:txBody>
          <a:bodyPr>
            <a:normAutofit/>
          </a:bodyPr>
          <a:lstStyle/>
          <a:p>
            <a:r>
              <a:rPr kumimoji="1" lang="ja-JP" altLang="en-US" sz="3200" b="1" dirty="0">
                <a:latin typeface="Meiryo UI" panose="020B0604030504040204" pitchFamily="34" charset="-128"/>
                <a:ea typeface="Meiryo UI" panose="020B0604030504040204" pitchFamily="34" charset="-128"/>
              </a:rPr>
              <a:t>スケジュール＜予定＞</a:t>
            </a:r>
          </a:p>
        </p:txBody>
      </p:sp>
      <p:sp>
        <p:nvSpPr>
          <p:cNvPr id="38" name="テキスト ボックス 37">
            <a:extLst>
              <a:ext uri="{FF2B5EF4-FFF2-40B4-BE49-F238E27FC236}">
                <a16:creationId xmlns:a16="http://schemas.microsoft.com/office/drawing/2014/main" id="{49CEA13B-F4C7-1351-79F0-3B5855DC96FB}"/>
              </a:ext>
            </a:extLst>
          </p:cNvPr>
          <p:cNvSpPr txBox="1"/>
          <p:nvPr/>
        </p:nvSpPr>
        <p:spPr>
          <a:xfrm>
            <a:off x="589877" y="1462385"/>
            <a:ext cx="8359049" cy="523220"/>
          </a:xfrm>
          <a:prstGeom prst="rect">
            <a:avLst/>
          </a:prstGeom>
          <a:noFill/>
        </p:spPr>
        <p:txBody>
          <a:bodyPr wrap="square" rtlCol="0">
            <a:spAutoFit/>
          </a:bodyPr>
          <a:lstStyle/>
          <a:p>
            <a:r>
              <a:rPr lang="ja-JP" altLang="en-US" sz="2400" b="1" dirty="0">
                <a:solidFill>
                  <a:schemeClr val="bg1"/>
                </a:solidFill>
                <a:latin typeface="Meiryo UI" panose="020B0604030504040204" pitchFamily="34" charset="-128"/>
                <a:ea typeface="Meiryo UI" panose="020B0604030504040204" pitchFamily="34" charset="-128"/>
              </a:rPr>
              <a:t>協賛</a:t>
            </a:r>
            <a:r>
              <a:rPr lang="ja-JP" altLang="en-US" sz="2400" b="1">
                <a:solidFill>
                  <a:schemeClr val="bg1"/>
                </a:solidFill>
                <a:latin typeface="Meiryo UI" panose="020B0604030504040204" pitchFamily="34" charset="-128"/>
                <a:ea typeface="Meiryo UI" panose="020B0604030504040204" pitchFamily="34" charset="-128"/>
              </a:rPr>
              <a:t>お申し込み〆切り　　　　　</a:t>
            </a:r>
            <a:r>
              <a:rPr lang="en-US" altLang="ja-JP" sz="2800" b="1" dirty="0">
                <a:solidFill>
                  <a:schemeClr val="bg1"/>
                </a:solidFill>
                <a:latin typeface="Meiryo UI" panose="020B0604030504040204" pitchFamily="34" charset="-128"/>
                <a:ea typeface="Meiryo UI" panose="020B0604030504040204" pitchFamily="34" charset="-128"/>
              </a:rPr>
              <a:t>2025</a:t>
            </a:r>
            <a:r>
              <a:rPr lang="ja-JP" altLang="en-US" sz="2800" b="1">
                <a:solidFill>
                  <a:schemeClr val="bg1"/>
                </a:solidFill>
                <a:latin typeface="Meiryo UI" panose="020B0604030504040204" pitchFamily="34" charset="-128"/>
                <a:ea typeface="Meiryo UI" panose="020B0604030504040204" pitchFamily="34" charset="-128"/>
              </a:rPr>
              <a:t>年</a:t>
            </a:r>
            <a:r>
              <a:rPr lang="en-US" altLang="ja-JP" sz="2800" b="1" dirty="0">
                <a:solidFill>
                  <a:schemeClr val="bg1"/>
                </a:solidFill>
                <a:latin typeface="Meiryo UI" panose="020B0604030504040204" pitchFamily="34" charset="-128"/>
                <a:ea typeface="Meiryo UI" panose="020B0604030504040204" pitchFamily="34" charset="-128"/>
              </a:rPr>
              <a:t>3</a:t>
            </a:r>
            <a:r>
              <a:rPr lang="ja-JP" altLang="en-US" sz="2800" b="1">
                <a:solidFill>
                  <a:schemeClr val="bg1"/>
                </a:solidFill>
                <a:latin typeface="Meiryo UI" panose="020B0604030504040204" pitchFamily="34" charset="-128"/>
                <a:ea typeface="Meiryo UI" panose="020B0604030504040204" pitchFamily="34" charset="-128"/>
              </a:rPr>
              <a:t>月</a:t>
            </a:r>
            <a:r>
              <a:rPr lang="en-US" altLang="ja-JP" sz="2800" b="1" dirty="0">
                <a:solidFill>
                  <a:schemeClr val="bg1"/>
                </a:solidFill>
                <a:latin typeface="Meiryo UI" panose="020B0604030504040204" pitchFamily="34" charset="-128"/>
                <a:ea typeface="Meiryo UI" panose="020B0604030504040204" pitchFamily="34" charset="-128"/>
              </a:rPr>
              <a:t>31</a:t>
            </a:r>
            <a:r>
              <a:rPr lang="ja-JP" altLang="en-US" sz="2800" b="1">
                <a:solidFill>
                  <a:schemeClr val="bg1"/>
                </a:solidFill>
                <a:latin typeface="Meiryo UI" panose="020B0604030504040204" pitchFamily="34" charset="-128"/>
                <a:ea typeface="Meiryo UI" panose="020B0604030504040204" pitchFamily="34" charset="-128"/>
              </a:rPr>
              <a:t>日（月）</a:t>
            </a:r>
            <a:endParaRPr kumimoji="1" lang="ja-JP" altLang="en-US" sz="2800" b="1" dirty="0">
              <a:solidFill>
                <a:schemeClr val="bg1"/>
              </a:solidFill>
            </a:endParaRPr>
          </a:p>
        </p:txBody>
      </p:sp>
      <p:grpSp>
        <p:nvGrpSpPr>
          <p:cNvPr id="10" name="グループ化 9">
            <a:extLst>
              <a:ext uri="{FF2B5EF4-FFF2-40B4-BE49-F238E27FC236}">
                <a16:creationId xmlns:a16="http://schemas.microsoft.com/office/drawing/2014/main" id="{83C2EFF0-6367-0A6C-A783-C76273C5216A}"/>
              </a:ext>
            </a:extLst>
          </p:cNvPr>
          <p:cNvGrpSpPr/>
          <p:nvPr/>
        </p:nvGrpSpPr>
        <p:grpSpPr>
          <a:xfrm>
            <a:off x="759954" y="2330707"/>
            <a:ext cx="8628075" cy="4323657"/>
            <a:chOff x="810741" y="2047226"/>
            <a:chExt cx="8628075" cy="4686831"/>
          </a:xfrm>
        </p:grpSpPr>
        <p:sp>
          <p:nvSpPr>
            <p:cNvPr id="11" name="正方形/長方形 10">
              <a:extLst>
                <a:ext uri="{FF2B5EF4-FFF2-40B4-BE49-F238E27FC236}">
                  <a16:creationId xmlns:a16="http://schemas.microsoft.com/office/drawing/2014/main" id="{BD6DE314-6257-C3CA-4CEF-338A5429F6C2}"/>
                </a:ext>
              </a:extLst>
            </p:cNvPr>
            <p:cNvSpPr/>
            <p:nvPr/>
          </p:nvSpPr>
          <p:spPr>
            <a:xfrm>
              <a:off x="1934787" y="2478781"/>
              <a:ext cx="181345" cy="404666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456;p71">
              <a:extLst>
                <a:ext uri="{FF2B5EF4-FFF2-40B4-BE49-F238E27FC236}">
                  <a16:creationId xmlns:a16="http://schemas.microsoft.com/office/drawing/2014/main" id="{C43FD299-07DA-C045-F2D0-C256A7B843A6}"/>
                </a:ext>
              </a:extLst>
            </p:cNvPr>
            <p:cNvSpPr/>
            <p:nvPr/>
          </p:nvSpPr>
          <p:spPr>
            <a:xfrm>
              <a:off x="898293" y="6066338"/>
              <a:ext cx="2256735" cy="667719"/>
            </a:xfrm>
            <a:prstGeom prst="flowChartOffpageConnector">
              <a:avLst/>
            </a:prstGeom>
            <a:solidFill>
              <a:srgbClr val="D5ED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6" name="Google Shape;1456;p71">
              <a:extLst>
                <a:ext uri="{FF2B5EF4-FFF2-40B4-BE49-F238E27FC236}">
                  <a16:creationId xmlns:a16="http://schemas.microsoft.com/office/drawing/2014/main" id="{77988B7E-A655-D956-3A0D-45FE799B833C}"/>
                </a:ext>
              </a:extLst>
            </p:cNvPr>
            <p:cNvSpPr/>
            <p:nvPr/>
          </p:nvSpPr>
          <p:spPr>
            <a:xfrm>
              <a:off x="898293" y="5072173"/>
              <a:ext cx="2256735" cy="667719"/>
            </a:xfrm>
            <a:prstGeom prst="flowChartOffpageConnector">
              <a:avLst/>
            </a:prstGeom>
            <a:solidFill>
              <a:srgbClr val="D5ED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7" name="Google Shape;1456;p71">
              <a:extLst>
                <a:ext uri="{FF2B5EF4-FFF2-40B4-BE49-F238E27FC236}">
                  <a16:creationId xmlns:a16="http://schemas.microsoft.com/office/drawing/2014/main" id="{0FEA91FB-9BA6-FFEB-7EE7-79DA818CDA53}"/>
                </a:ext>
              </a:extLst>
            </p:cNvPr>
            <p:cNvSpPr/>
            <p:nvPr/>
          </p:nvSpPr>
          <p:spPr>
            <a:xfrm>
              <a:off x="898293" y="4078008"/>
              <a:ext cx="2256735" cy="667719"/>
            </a:xfrm>
            <a:prstGeom prst="flowChartOffpageConnector">
              <a:avLst/>
            </a:prstGeom>
            <a:solidFill>
              <a:srgbClr val="D5ED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8" name="Google Shape;1456;p71">
              <a:extLst>
                <a:ext uri="{FF2B5EF4-FFF2-40B4-BE49-F238E27FC236}">
                  <a16:creationId xmlns:a16="http://schemas.microsoft.com/office/drawing/2014/main" id="{1FA4F678-B234-E449-C0C1-625220D17965}"/>
                </a:ext>
              </a:extLst>
            </p:cNvPr>
            <p:cNvSpPr/>
            <p:nvPr/>
          </p:nvSpPr>
          <p:spPr>
            <a:xfrm>
              <a:off x="898293" y="3083843"/>
              <a:ext cx="2256735" cy="667719"/>
            </a:xfrm>
            <a:prstGeom prst="flowChartOffpageConnector">
              <a:avLst/>
            </a:prstGeom>
            <a:solidFill>
              <a:srgbClr val="D5ED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9" name="Google Shape;1456;p71">
              <a:extLst>
                <a:ext uri="{FF2B5EF4-FFF2-40B4-BE49-F238E27FC236}">
                  <a16:creationId xmlns:a16="http://schemas.microsoft.com/office/drawing/2014/main" id="{757BB313-08B9-E6F6-280A-FF6E20EDF0A6}"/>
                </a:ext>
              </a:extLst>
            </p:cNvPr>
            <p:cNvSpPr/>
            <p:nvPr/>
          </p:nvSpPr>
          <p:spPr>
            <a:xfrm>
              <a:off x="898292" y="2086160"/>
              <a:ext cx="2256735" cy="667719"/>
            </a:xfrm>
            <a:prstGeom prst="flowChartOffpageConnector">
              <a:avLst/>
            </a:prstGeom>
            <a:solidFill>
              <a:srgbClr val="D5ED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23" name="テキスト ボックス 22">
              <a:extLst>
                <a:ext uri="{FF2B5EF4-FFF2-40B4-BE49-F238E27FC236}">
                  <a16:creationId xmlns:a16="http://schemas.microsoft.com/office/drawing/2014/main" id="{197475CF-B0BF-4E0A-8011-E1494F9D71AB}"/>
                </a:ext>
              </a:extLst>
            </p:cNvPr>
            <p:cNvSpPr txBox="1"/>
            <p:nvPr/>
          </p:nvSpPr>
          <p:spPr>
            <a:xfrm>
              <a:off x="1620666" y="6202529"/>
              <a:ext cx="809596" cy="378097"/>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搬出　　　</a:t>
              </a:r>
              <a:endParaRPr lang="ja-JP" altLang="en-US" b="1">
                <a:latin typeface="Meiryo UI" panose="020B0604030504040204" pitchFamily="34" charset="-128"/>
                <a:ea typeface="Meiryo UI" panose="020B0604030504040204" pitchFamily="34" charset="-128"/>
              </a:endParaRPr>
            </a:p>
          </p:txBody>
        </p:sp>
        <p:sp>
          <p:nvSpPr>
            <p:cNvPr id="30" name="テキスト ボックス 29">
              <a:extLst>
                <a:ext uri="{FF2B5EF4-FFF2-40B4-BE49-F238E27FC236}">
                  <a16:creationId xmlns:a16="http://schemas.microsoft.com/office/drawing/2014/main" id="{88A43AEC-21BA-BC1C-C0A6-0C3585166201}"/>
                </a:ext>
              </a:extLst>
            </p:cNvPr>
            <p:cNvSpPr txBox="1"/>
            <p:nvPr/>
          </p:nvSpPr>
          <p:spPr>
            <a:xfrm>
              <a:off x="3597316" y="2164642"/>
              <a:ext cx="2584235" cy="400355"/>
            </a:xfrm>
            <a:prstGeom prst="rect">
              <a:avLst/>
            </a:prstGeom>
            <a:noFill/>
          </p:spPr>
          <p:txBody>
            <a:bodyPr wrap="square">
              <a:spAutoFit/>
            </a:bodyPr>
            <a:lstStyle/>
            <a:p>
              <a:r>
                <a:rPr lang="en-US" altLang="ja-JP" sz="1800" dirty="0">
                  <a:latin typeface="Meiryo UI" panose="020B0604030504040204" pitchFamily="34" charset="-128"/>
                  <a:ea typeface="Meiryo UI" panose="020B0604030504040204" pitchFamily="34" charset="-128"/>
                </a:rPr>
                <a:t>2025</a:t>
              </a:r>
              <a:r>
                <a:rPr lang="ja-JP" altLang="en-US" sz="1800" dirty="0">
                  <a:latin typeface="Meiryo UI" panose="020B0604030504040204" pitchFamily="34" charset="-128"/>
                  <a:ea typeface="Meiryo UI" panose="020B0604030504040204" pitchFamily="34" charset="-128"/>
                </a:rPr>
                <a:t>年</a:t>
              </a:r>
              <a:r>
                <a:rPr lang="en-US" altLang="ja-JP" dirty="0">
                  <a:latin typeface="Meiryo UI" panose="020B0604030504040204" pitchFamily="34" charset="-128"/>
                  <a:ea typeface="Meiryo UI" panose="020B0604030504040204" pitchFamily="34" charset="-128"/>
                </a:rPr>
                <a:t>3</a:t>
              </a:r>
              <a:r>
                <a:rPr lang="ja-JP" altLang="en-US" sz="1800" dirty="0">
                  <a:latin typeface="Meiryo UI" panose="020B0604030504040204" pitchFamily="34" charset="-128"/>
                  <a:ea typeface="Meiryo UI" panose="020B0604030504040204" pitchFamily="34" charset="-128"/>
                </a:rPr>
                <a:t>月</a:t>
              </a:r>
              <a:r>
                <a:rPr lang="en-US" altLang="ja-JP" dirty="0">
                  <a:latin typeface="Meiryo UI" panose="020B0604030504040204" pitchFamily="34" charset="-128"/>
                  <a:ea typeface="Meiryo UI" panose="020B0604030504040204" pitchFamily="34" charset="-128"/>
                </a:rPr>
                <a:t>31</a:t>
              </a:r>
              <a:r>
                <a:rPr lang="ja-JP" altLang="en-US" sz="1800" dirty="0">
                  <a:latin typeface="Meiryo UI" panose="020B0604030504040204" pitchFamily="34" charset="-128"/>
                  <a:ea typeface="Meiryo UI" panose="020B0604030504040204" pitchFamily="34" charset="-128"/>
                </a:rPr>
                <a:t>日（月）</a:t>
              </a:r>
              <a:endParaRPr lang="en-US" altLang="ja-JP" sz="1800" dirty="0">
                <a:latin typeface="Meiryo UI" panose="020B0604030504040204" pitchFamily="34" charset="-128"/>
                <a:ea typeface="Meiryo UI" panose="020B0604030504040204" pitchFamily="34" charset="-128"/>
              </a:endParaRPr>
            </a:p>
          </p:txBody>
        </p:sp>
        <p:sp>
          <p:nvSpPr>
            <p:cNvPr id="31" name="テキスト ボックス 30">
              <a:extLst>
                <a:ext uri="{FF2B5EF4-FFF2-40B4-BE49-F238E27FC236}">
                  <a16:creationId xmlns:a16="http://schemas.microsoft.com/office/drawing/2014/main" id="{CED1F854-D4DC-29D6-4E78-34A0A1586C2E}"/>
                </a:ext>
              </a:extLst>
            </p:cNvPr>
            <p:cNvSpPr txBox="1"/>
            <p:nvPr/>
          </p:nvSpPr>
          <p:spPr>
            <a:xfrm>
              <a:off x="3597316" y="3145807"/>
              <a:ext cx="1821332" cy="400355"/>
            </a:xfrm>
            <a:prstGeom prst="rect">
              <a:avLst/>
            </a:prstGeom>
            <a:noFill/>
          </p:spPr>
          <p:txBody>
            <a:bodyPr wrap="none" rtlCol="0">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dirty="0">
                  <a:latin typeface="Meiryo UI" panose="020B0604030504040204" pitchFamily="34" charset="-128"/>
                  <a:ea typeface="Meiryo UI" panose="020B0604030504040204" pitchFamily="34" charset="-128"/>
                </a:rPr>
                <a:t>4</a:t>
              </a:r>
              <a:r>
                <a:rPr kumimoji="1" lang="ja-JP" altLang="en-US" sz="1800" dirty="0">
                  <a:latin typeface="Meiryo UI" panose="020B0604030504040204" pitchFamily="34" charset="-128"/>
                  <a:ea typeface="Meiryo UI" panose="020B0604030504040204" pitchFamily="34" charset="-128"/>
                </a:rPr>
                <a:t>月中旬</a:t>
              </a:r>
              <a:endParaRPr kumimoji="1" lang="en-US" altLang="ja-JP" sz="1800" dirty="0">
                <a:latin typeface="Meiryo UI" panose="020B0604030504040204" pitchFamily="34" charset="-128"/>
                <a:ea typeface="Meiryo UI" panose="020B0604030504040204" pitchFamily="34" charset="-128"/>
              </a:endParaRPr>
            </a:p>
          </p:txBody>
        </p:sp>
        <p:sp>
          <p:nvSpPr>
            <p:cNvPr id="33" name="テキスト ボックス 32">
              <a:extLst>
                <a:ext uri="{FF2B5EF4-FFF2-40B4-BE49-F238E27FC236}">
                  <a16:creationId xmlns:a16="http://schemas.microsoft.com/office/drawing/2014/main" id="{59E21339-9A13-AF07-1EE5-14896CFCEA0F}"/>
                </a:ext>
              </a:extLst>
            </p:cNvPr>
            <p:cNvSpPr txBox="1"/>
            <p:nvPr/>
          </p:nvSpPr>
          <p:spPr>
            <a:xfrm>
              <a:off x="3597316" y="4091008"/>
              <a:ext cx="5841500" cy="400355"/>
            </a:xfrm>
            <a:prstGeom prst="rect">
              <a:avLst/>
            </a:prstGeom>
            <a:noFill/>
          </p:spPr>
          <p:txBody>
            <a:bodyPr wrap="square">
              <a:spAutoFit/>
            </a:bodyPr>
            <a:lstStyle/>
            <a:p>
              <a:r>
                <a:rPr kumimoji="1" lang="en-US" altLang="ja-JP" dirty="0">
                  <a:latin typeface="Meiryo UI" panose="020B0604030504040204" pitchFamily="34" charset="-128"/>
                  <a:ea typeface="Meiryo UI" panose="020B0604030504040204" pitchFamily="34" charset="-128"/>
                </a:rPr>
                <a:t>2025</a:t>
              </a:r>
              <a:r>
                <a:rPr kumimoji="1" lang="ja-JP" altLang="en-US" dirty="0">
                  <a:latin typeface="Meiryo UI" panose="020B0604030504040204" pitchFamily="34" charset="-128"/>
                  <a:ea typeface="Meiryo UI" panose="020B0604030504040204" pitchFamily="34" charset="-128"/>
                </a:rPr>
                <a:t>年</a:t>
              </a:r>
              <a:r>
                <a:rPr kumimoji="1" lang="en-US" altLang="ja-JP" dirty="0">
                  <a:latin typeface="Meiryo UI" panose="020B0604030504040204" pitchFamily="34" charset="-128"/>
                  <a:ea typeface="Meiryo UI" panose="020B0604030504040204" pitchFamily="34" charset="-128"/>
                </a:rPr>
                <a:t>5</a:t>
              </a:r>
              <a:r>
                <a:rPr kumimoji="1" lang="ja-JP" altLang="en-US" dirty="0">
                  <a:latin typeface="Meiryo UI" panose="020B0604030504040204" pitchFamily="34" charset="-128"/>
                  <a:ea typeface="Meiryo UI" panose="020B0604030504040204" pitchFamily="34" charset="-128"/>
                </a:rPr>
                <a:t>月</a:t>
              </a:r>
              <a:r>
                <a:rPr kumimoji="1" lang="en-US" altLang="ja-JP" dirty="0">
                  <a:latin typeface="Meiryo UI" panose="020B0604030504040204" pitchFamily="34" charset="-128"/>
                  <a:ea typeface="Meiryo UI" panose="020B0604030504040204" pitchFamily="34" charset="-128"/>
                </a:rPr>
                <a:t>29</a:t>
              </a:r>
              <a:r>
                <a:rPr kumimoji="1" lang="ja-JP" altLang="en-US" dirty="0">
                  <a:latin typeface="Meiryo UI" panose="020B0604030504040204" pitchFamily="34" charset="-128"/>
                  <a:ea typeface="Meiryo UI" panose="020B0604030504040204" pitchFamily="34" charset="-128"/>
                </a:rPr>
                <a:t>日</a:t>
              </a:r>
              <a:r>
                <a:rPr kumimoji="1" lang="en-US" altLang="ja-JP" dirty="0">
                  <a:latin typeface="Meiryo UI" panose="020B0604030504040204" pitchFamily="34" charset="-128"/>
                  <a:ea typeface="Meiryo UI" panose="020B0604030504040204" pitchFamily="34" charset="-128"/>
                </a:rPr>
                <a:t>(</a:t>
              </a:r>
              <a:r>
                <a:rPr kumimoji="1" lang="ja-JP" altLang="en-US" dirty="0">
                  <a:latin typeface="Meiryo UI" panose="020B0604030504040204" pitchFamily="34" charset="-128"/>
                  <a:ea typeface="Meiryo UI" panose="020B0604030504040204" pitchFamily="34" charset="-128"/>
                </a:rPr>
                <a:t>木</a:t>
              </a:r>
              <a:r>
                <a:rPr kumimoji="1" lang="en-US" altLang="ja-JP" dirty="0">
                  <a:latin typeface="Meiryo UI" panose="020B0604030504040204" pitchFamily="34" charset="-128"/>
                  <a:ea typeface="Meiryo UI" panose="020B0604030504040204" pitchFamily="34" charset="-128"/>
                </a:rPr>
                <a:t>) 13:00</a:t>
              </a:r>
              <a:r>
                <a:rPr kumimoji="1" lang="ja-JP" altLang="en-US" dirty="0">
                  <a:latin typeface="Meiryo UI" panose="020B0604030504040204" pitchFamily="34" charset="-128"/>
                  <a:ea typeface="Meiryo UI" panose="020B0604030504040204" pitchFamily="34" charset="-128"/>
                </a:rPr>
                <a:t>～</a:t>
              </a:r>
              <a:r>
                <a:rPr kumimoji="1" lang="en-US" altLang="ja-JP" dirty="0">
                  <a:latin typeface="Meiryo UI" panose="020B0604030504040204" pitchFamily="34" charset="-128"/>
                  <a:ea typeface="Meiryo UI" panose="020B0604030504040204" pitchFamily="34" charset="-128"/>
                </a:rPr>
                <a:t>5</a:t>
              </a:r>
              <a:r>
                <a:rPr kumimoji="1" lang="ja-JP" altLang="en-US" dirty="0">
                  <a:latin typeface="Meiryo UI" panose="020B0604030504040204" pitchFamily="34" charset="-128"/>
                  <a:ea typeface="Meiryo UI" panose="020B0604030504040204" pitchFamily="34" charset="-128"/>
                </a:rPr>
                <a:t>月</a:t>
              </a:r>
              <a:r>
                <a:rPr kumimoji="1" lang="en-US" altLang="ja-JP" dirty="0">
                  <a:latin typeface="Meiryo UI" panose="020B0604030504040204" pitchFamily="34" charset="-128"/>
                  <a:ea typeface="Meiryo UI" panose="020B0604030504040204" pitchFamily="34" charset="-128"/>
                </a:rPr>
                <a:t>30</a:t>
              </a:r>
              <a:r>
                <a:rPr kumimoji="1" lang="ja-JP" altLang="en-US" dirty="0">
                  <a:latin typeface="Meiryo UI" panose="020B0604030504040204" pitchFamily="34" charset="-128"/>
                  <a:ea typeface="Meiryo UI" panose="020B0604030504040204" pitchFamily="34" charset="-128"/>
                </a:rPr>
                <a:t>日</a:t>
              </a:r>
              <a:r>
                <a:rPr kumimoji="1" lang="en-US" altLang="ja-JP" dirty="0">
                  <a:latin typeface="Meiryo UI" panose="020B0604030504040204" pitchFamily="34" charset="-128"/>
                  <a:ea typeface="Meiryo UI" panose="020B0604030504040204" pitchFamily="34" charset="-128"/>
                </a:rPr>
                <a:t>(</a:t>
              </a:r>
              <a:r>
                <a:rPr kumimoji="1" lang="ja-JP" altLang="en-US" dirty="0">
                  <a:latin typeface="Meiryo UI" panose="020B0604030504040204" pitchFamily="34" charset="-128"/>
                  <a:ea typeface="Meiryo UI" panose="020B0604030504040204" pitchFamily="34" charset="-128"/>
                </a:rPr>
                <a:t>金</a:t>
              </a:r>
              <a:r>
                <a:rPr kumimoji="1" lang="en-US" altLang="ja-JP" dirty="0">
                  <a:latin typeface="Meiryo UI" panose="020B0604030504040204" pitchFamily="34" charset="-128"/>
                  <a:ea typeface="Meiryo UI" panose="020B0604030504040204" pitchFamily="34" charset="-128"/>
                </a:rPr>
                <a:t>)17:00</a:t>
              </a:r>
            </a:p>
          </p:txBody>
        </p:sp>
        <p:sp>
          <p:nvSpPr>
            <p:cNvPr id="35" name="テキスト ボックス 34">
              <a:extLst>
                <a:ext uri="{FF2B5EF4-FFF2-40B4-BE49-F238E27FC236}">
                  <a16:creationId xmlns:a16="http://schemas.microsoft.com/office/drawing/2014/main" id="{825310FF-00F3-0824-52B1-9CA5C3F0111F}"/>
                </a:ext>
              </a:extLst>
            </p:cNvPr>
            <p:cNvSpPr txBox="1"/>
            <p:nvPr/>
          </p:nvSpPr>
          <p:spPr>
            <a:xfrm>
              <a:off x="3594919" y="5030884"/>
              <a:ext cx="4589584" cy="700621"/>
            </a:xfrm>
            <a:prstGeom prst="rect">
              <a:avLst/>
            </a:prstGeom>
            <a:noFill/>
          </p:spPr>
          <p:txBody>
            <a:bodyPr wrap="square">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dirty="0">
                  <a:latin typeface="Meiryo UI" panose="020B0604030504040204" pitchFamily="34" charset="-128"/>
                  <a:ea typeface="Meiryo UI" panose="020B0604030504040204" pitchFamily="34" charset="-128"/>
                </a:rPr>
                <a:t>5</a:t>
              </a:r>
              <a:r>
                <a:rPr kumimoji="1" lang="ja-JP" altLang="en-US" sz="1800" dirty="0">
                  <a:latin typeface="Meiryo UI" panose="020B0604030504040204" pitchFamily="34" charset="-128"/>
                  <a:ea typeface="Meiryo UI" panose="020B0604030504040204" pitchFamily="34" charset="-128"/>
                </a:rPr>
                <a:t>月</a:t>
              </a:r>
              <a:r>
                <a:rPr kumimoji="1" lang="en-US" altLang="ja-JP" dirty="0">
                  <a:latin typeface="Meiryo UI" panose="020B0604030504040204" pitchFamily="34" charset="-128"/>
                  <a:ea typeface="Meiryo UI" panose="020B0604030504040204" pitchFamily="34" charset="-128"/>
                </a:rPr>
                <a:t>31</a:t>
              </a:r>
              <a:r>
                <a:rPr kumimoji="1" lang="ja-JP" altLang="en-US" sz="1800" dirty="0">
                  <a:latin typeface="Meiryo UI" panose="020B0604030504040204" pitchFamily="34" charset="-128"/>
                  <a:ea typeface="Meiryo UI" panose="020B0604030504040204" pitchFamily="34" charset="-128"/>
                </a:rPr>
                <a:t>日（土）　</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時スタート</a:t>
              </a:r>
              <a:endParaRPr kumimoji="1" lang="en-US" altLang="ja-JP" sz="1800" dirty="0">
                <a:latin typeface="Meiryo UI" panose="020B0604030504040204" pitchFamily="34" charset="-128"/>
                <a:ea typeface="Meiryo UI" panose="020B0604030504040204" pitchFamily="34" charset="-128"/>
              </a:endParaRPr>
            </a:p>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dirty="0">
                  <a:latin typeface="Meiryo UI" panose="020B0604030504040204" pitchFamily="34" charset="-128"/>
                  <a:ea typeface="Meiryo UI" panose="020B0604030504040204" pitchFamily="34" charset="-128"/>
                </a:rPr>
                <a:t>6</a:t>
              </a:r>
              <a:r>
                <a:rPr kumimoji="1" lang="ja-JP" altLang="en-US" sz="1800" dirty="0">
                  <a:latin typeface="Meiryo UI" panose="020B0604030504040204" pitchFamily="34" charset="-128"/>
                  <a:ea typeface="Meiryo UI" panose="020B0604030504040204" pitchFamily="34" charset="-128"/>
                </a:rPr>
                <a:t>月  </a:t>
              </a:r>
              <a:r>
                <a:rPr kumimoji="1" lang="en-US" altLang="ja-JP" dirty="0">
                  <a:latin typeface="Meiryo UI" panose="020B0604030504040204" pitchFamily="34" charset="-128"/>
                  <a:ea typeface="Meiryo UI" panose="020B0604030504040204" pitchFamily="34" charset="-128"/>
                </a:rPr>
                <a:t>1</a:t>
              </a:r>
              <a:r>
                <a:rPr kumimoji="1" lang="ja-JP" altLang="en-US" sz="1800" dirty="0">
                  <a:latin typeface="Meiryo UI" panose="020B0604030504040204" pitchFamily="34" charset="-128"/>
                  <a:ea typeface="Meiryo UI" panose="020B0604030504040204" pitchFamily="34" charset="-128"/>
                </a:rPr>
                <a:t>日（日）　</a:t>
              </a:r>
              <a:r>
                <a:rPr kumimoji="1" lang="en-US" altLang="ja-JP" sz="1800" dirty="0">
                  <a:latin typeface="Meiryo UI" panose="020B0604030504040204" pitchFamily="34" charset="-128"/>
                  <a:ea typeface="Meiryo UI" panose="020B0604030504040204" pitchFamily="34" charset="-128"/>
                </a:rPr>
                <a:t>15</a:t>
              </a:r>
              <a:r>
                <a:rPr kumimoji="1" lang="ja-JP" altLang="en-US" sz="1800" dirty="0">
                  <a:latin typeface="Meiryo UI" panose="020B0604030504040204" pitchFamily="34" charset="-128"/>
                  <a:ea typeface="Meiryo UI" panose="020B0604030504040204" pitchFamily="34" charset="-128"/>
                </a:rPr>
                <a:t>時終了</a:t>
              </a:r>
              <a:endParaRPr kumimoji="1" lang="en-US" altLang="ja-JP" sz="1800" dirty="0">
                <a:latin typeface="Meiryo UI" panose="020B0604030504040204" pitchFamily="34" charset="-128"/>
                <a:ea typeface="Meiryo UI" panose="020B0604030504040204" pitchFamily="34" charset="-128"/>
              </a:endParaRPr>
            </a:p>
          </p:txBody>
        </p:sp>
        <p:sp>
          <p:nvSpPr>
            <p:cNvPr id="37" name="テキスト ボックス 36">
              <a:extLst>
                <a:ext uri="{FF2B5EF4-FFF2-40B4-BE49-F238E27FC236}">
                  <a16:creationId xmlns:a16="http://schemas.microsoft.com/office/drawing/2014/main" id="{CA4DD87A-D0D3-9FF8-25DE-9381C81D1816}"/>
                </a:ext>
              </a:extLst>
            </p:cNvPr>
            <p:cNvSpPr txBox="1"/>
            <p:nvPr/>
          </p:nvSpPr>
          <p:spPr>
            <a:xfrm>
              <a:off x="3595792" y="6138217"/>
              <a:ext cx="4589584" cy="400355"/>
            </a:xfrm>
            <a:prstGeom prst="rect">
              <a:avLst/>
            </a:prstGeom>
            <a:noFill/>
          </p:spPr>
          <p:txBody>
            <a:bodyPr wrap="square">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dirty="0">
                  <a:latin typeface="Meiryo UI" panose="020B0604030504040204" pitchFamily="34" charset="-128"/>
                  <a:ea typeface="Meiryo UI" panose="020B0604030504040204" pitchFamily="34" charset="-128"/>
                </a:rPr>
                <a:t>6</a:t>
              </a:r>
              <a:r>
                <a:rPr kumimoji="1" lang="ja-JP" altLang="en-US" sz="1800" dirty="0">
                  <a:latin typeface="Meiryo UI" panose="020B0604030504040204" pitchFamily="34" charset="-128"/>
                  <a:ea typeface="Meiryo UI" panose="020B0604030504040204" pitchFamily="34" charset="-128"/>
                </a:rPr>
                <a:t>月</a:t>
              </a:r>
              <a:r>
                <a:rPr kumimoji="1" lang="en-US" altLang="ja-JP" dirty="0">
                  <a:latin typeface="Meiryo UI" panose="020B0604030504040204" pitchFamily="34" charset="-128"/>
                  <a:ea typeface="Meiryo UI" panose="020B0604030504040204" pitchFamily="34" charset="-128"/>
                </a:rPr>
                <a:t>1</a:t>
              </a:r>
              <a:r>
                <a:rPr kumimoji="1" lang="ja-JP" altLang="en-US" sz="1800" dirty="0">
                  <a:latin typeface="Meiryo UI" panose="020B0604030504040204" pitchFamily="34" charset="-128"/>
                  <a:ea typeface="Meiryo UI" panose="020B0604030504040204" pitchFamily="34" charset="-128"/>
                </a:rPr>
                <a:t>日（日）　　</a:t>
              </a:r>
              <a:r>
                <a:rPr kumimoji="1" lang="en-US" altLang="ja-JP" sz="1800" dirty="0">
                  <a:latin typeface="Meiryo UI" panose="020B0604030504040204" pitchFamily="34" charset="-128"/>
                  <a:ea typeface="Meiryo UI" panose="020B0604030504040204" pitchFamily="34" charset="-128"/>
                </a:rPr>
                <a:t>15</a:t>
              </a:r>
              <a:r>
                <a:rPr kumimoji="1" lang="ja-JP" altLang="en-US" sz="1800" dirty="0">
                  <a:latin typeface="Meiryo UI" panose="020B0604030504040204" pitchFamily="34" charset="-128"/>
                  <a:ea typeface="Meiryo UI" panose="020B0604030504040204" pitchFamily="34" charset="-128"/>
                </a:rPr>
                <a:t>時～</a:t>
              </a:r>
              <a:endParaRPr lang="ja-JP" altLang="en-US" dirty="0"/>
            </a:p>
          </p:txBody>
        </p:sp>
        <p:sp>
          <p:nvSpPr>
            <p:cNvPr id="39" name="テキスト ボックス 38">
              <a:extLst>
                <a:ext uri="{FF2B5EF4-FFF2-40B4-BE49-F238E27FC236}">
                  <a16:creationId xmlns:a16="http://schemas.microsoft.com/office/drawing/2014/main" id="{F4C8BA98-FD49-73C6-DF3A-06C0EDC10859}"/>
                </a:ext>
              </a:extLst>
            </p:cNvPr>
            <p:cNvSpPr txBox="1"/>
            <p:nvPr/>
          </p:nvSpPr>
          <p:spPr>
            <a:xfrm>
              <a:off x="1492498" y="5221366"/>
              <a:ext cx="1065927"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イベント　　　</a:t>
              </a:r>
              <a:endParaRPr lang="ja-JP" altLang="en-US" b="1">
                <a:latin typeface="Meiryo UI" panose="020B0604030504040204" pitchFamily="34" charset="-128"/>
                <a:ea typeface="Meiryo UI" panose="020B0604030504040204" pitchFamily="34" charset="-128"/>
              </a:endParaRPr>
            </a:p>
          </p:txBody>
        </p:sp>
        <p:sp>
          <p:nvSpPr>
            <p:cNvPr id="40" name="テキスト ボックス 39">
              <a:extLst>
                <a:ext uri="{FF2B5EF4-FFF2-40B4-BE49-F238E27FC236}">
                  <a16:creationId xmlns:a16="http://schemas.microsoft.com/office/drawing/2014/main" id="{D6FE6D0A-A16E-F23A-B4F3-1F4E7CAFC5CE}"/>
                </a:ext>
              </a:extLst>
            </p:cNvPr>
            <p:cNvSpPr txBox="1"/>
            <p:nvPr/>
          </p:nvSpPr>
          <p:spPr>
            <a:xfrm>
              <a:off x="1519707" y="4227201"/>
              <a:ext cx="1065927"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搬入　　</a:t>
              </a:r>
              <a:endParaRPr lang="ja-JP" altLang="en-US" b="1">
                <a:latin typeface="Meiryo UI" panose="020B0604030504040204" pitchFamily="34" charset="-128"/>
                <a:ea typeface="Meiryo UI" panose="020B0604030504040204" pitchFamily="34" charset="-128"/>
              </a:endParaRPr>
            </a:p>
          </p:txBody>
        </p:sp>
        <p:sp>
          <p:nvSpPr>
            <p:cNvPr id="41" name="テキスト ボックス 40">
              <a:extLst>
                <a:ext uri="{FF2B5EF4-FFF2-40B4-BE49-F238E27FC236}">
                  <a16:creationId xmlns:a16="http://schemas.microsoft.com/office/drawing/2014/main" id="{C5BC99C2-8324-9625-2D3F-F916E259810E}"/>
                </a:ext>
              </a:extLst>
            </p:cNvPr>
            <p:cNvSpPr txBox="1"/>
            <p:nvPr/>
          </p:nvSpPr>
          <p:spPr>
            <a:xfrm>
              <a:off x="961241" y="3233036"/>
              <a:ext cx="2128440"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特設サイト</a:t>
              </a:r>
              <a:r>
                <a:rPr kumimoji="1" lang="ja-JP" altLang="en-US" b="1">
                  <a:latin typeface="Meiryo UI" panose="020B0604030504040204" pitchFamily="34" charset="-128"/>
                  <a:ea typeface="Meiryo UI" panose="020B0604030504040204" pitchFamily="34" charset="-128"/>
                </a:rPr>
                <a:t>オープン</a:t>
              </a:r>
              <a:r>
                <a:rPr kumimoji="1" lang="ja-JP" altLang="en-US" sz="1800" b="1">
                  <a:latin typeface="Meiryo UI" panose="020B0604030504040204" pitchFamily="34" charset="-128"/>
                  <a:ea typeface="Meiryo UI" panose="020B0604030504040204" pitchFamily="34" charset="-128"/>
                </a:rPr>
                <a:t>　　</a:t>
              </a:r>
              <a:endParaRPr lang="ja-JP" altLang="en-US" b="1">
                <a:latin typeface="Meiryo UI" panose="020B0604030504040204" pitchFamily="34" charset="-128"/>
                <a:ea typeface="Meiryo UI" panose="020B0604030504040204" pitchFamily="34" charset="-128"/>
              </a:endParaRPr>
            </a:p>
          </p:txBody>
        </p:sp>
        <p:sp>
          <p:nvSpPr>
            <p:cNvPr id="42" name="テキスト ボックス 41">
              <a:extLst>
                <a:ext uri="{FF2B5EF4-FFF2-40B4-BE49-F238E27FC236}">
                  <a16:creationId xmlns:a16="http://schemas.microsoft.com/office/drawing/2014/main" id="{CA83C7E2-E890-DE21-2216-E3349C88E0FB}"/>
                </a:ext>
              </a:extLst>
            </p:cNvPr>
            <p:cNvSpPr txBox="1"/>
            <p:nvPr/>
          </p:nvSpPr>
          <p:spPr>
            <a:xfrm>
              <a:off x="810741" y="2047226"/>
              <a:ext cx="2429435" cy="700621"/>
            </a:xfrm>
            <a:prstGeom prst="rect">
              <a:avLst/>
            </a:prstGeom>
            <a:noFill/>
          </p:spPr>
          <p:txBody>
            <a:bodyPr wrap="square">
              <a:spAutoFit/>
            </a:bodyPr>
            <a:lstStyle/>
            <a:p>
              <a:pPr algn="ctr"/>
              <a:r>
                <a:rPr kumimoji="1" lang="ja-JP" altLang="en-US" sz="1800" b="1" dirty="0">
                  <a:latin typeface="Meiryo UI" panose="020B0604030504040204" pitchFamily="34" charset="-128"/>
                  <a:ea typeface="Meiryo UI" panose="020B0604030504040204" pitchFamily="34" charset="-128"/>
                </a:rPr>
                <a:t>テントサイト</a:t>
              </a:r>
              <a:r>
                <a:rPr kumimoji="1" lang="en-US" altLang="ja-JP" sz="1800" b="1" dirty="0">
                  <a:latin typeface="Meiryo UI" panose="020B0604030504040204" pitchFamily="34" charset="-128"/>
                  <a:ea typeface="Meiryo UI" panose="020B0604030504040204" pitchFamily="34" charset="-128"/>
                </a:rPr>
                <a:t>/</a:t>
              </a:r>
              <a:r>
                <a:rPr kumimoji="1" lang="ja-JP" altLang="en-US" sz="1800" b="1" dirty="0">
                  <a:latin typeface="Meiryo UI" panose="020B0604030504040204" pitchFamily="34" charset="-128"/>
                  <a:ea typeface="Meiryo UI" panose="020B0604030504040204" pitchFamily="34" charset="-128"/>
                </a:rPr>
                <a:t>住箱</a:t>
              </a:r>
              <a:endParaRPr kumimoji="1" lang="en-US" altLang="ja-JP" sz="1800" b="1" dirty="0">
                <a:latin typeface="Meiryo UI" panose="020B0604030504040204" pitchFamily="34" charset="-128"/>
                <a:ea typeface="Meiryo UI" panose="020B0604030504040204" pitchFamily="34" charset="-128"/>
              </a:endParaRPr>
            </a:p>
            <a:p>
              <a:pPr algn="ctr"/>
              <a:r>
                <a:rPr kumimoji="1" lang="ja-JP" altLang="en-US" sz="1800" b="1" dirty="0">
                  <a:latin typeface="Meiryo UI" panose="020B0604030504040204" pitchFamily="34" charset="-128"/>
                  <a:ea typeface="Meiryo UI" panose="020B0604030504040204" pitchFamily="34" charset="-128"/>
                </a:rPr>
                <a:t>販売開始　　</a:t>
              </a:r>
              <a:endParaRPr lang="ja-JP" altLang="en-US" b="1" dirty="0">
                <a:latin typeface="Meiryo UI" panose="020B0604030504040204" pitchFamily="34" charset="-128"/>
                <a:ea typeface="Meiryo UI" panose="020B0604030504040204" pitchFamily="34" charset="-128"/>
              </a:endParaRPr>
            </a:p>
          </p:txBody>
        </p:sp>
      </p:grpSp>
      <p:sp>
        <p:nvSpPr>
          <p:cNvPr id="3" name="正方形/長方形 2">
            <a:extLst>
              <a:ext uri="{FF2B5EF4-FFF2-40B4-BE49-F238E27FC236}">
                <a16:creationId xmlns:a16="http://schemas.microsoft.com/office/drawing/2014/main" id="{740EA5AE-546A-BD1D-231E-65DBDA01BD4B}"/>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E240F65-48A0-AAC9-FC4D-8D90B0BAF172}"/>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9323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3B780D9-0871-247B-67B7-5977F05B5CE6}"/>
              </a:ext>
            </a:extLst>
          </p:cNvPr>
          <p:cNvSpPr/>
          <p:nvPr/>
        </p:nvSpPr>
        <p:spPr>
          <a:xfrm>
            <a:off x="0" y="1130279"/>
            <a:ext cx="9144000" cy="1230729"/>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A619ECF-31C0-F5DC-AEA8-821884DF0529}"/>
              </a:ext>
            </a:extLst>
          </p:cNvPr>
          <p:cNvSpPr txBox="1"/>
          <p:nvPr/>
        </p:nvSpPr>
        <p:spPr>
          <a:xfrm>
            <a:off x="156093" y="1276013"/>
            <a:ext cx="8831815" cy="923330"/>
          </a:xfrm>
          <a:prstGeom prst="rect">
            <a:avLst/>
          </a:prstGeom>
          <a:noFill/>
        </p:spPr>
        <p:txBody>
          <a:bodyPr wrap="square" rtlCol="0">
            <a:spAutoFit/>
          </a:bodyPr>
          <a:lstStyle/>
          <a:p>
            <a:pPr algn="ctr"/>
            <a:r>
              <a:rPr lang="ja-JP" altLang="en-US" b="1" dirty="0">
                <a:latin typeface="Meiryo UI" panose="020B0604030504040204" pitchFamily="34" charset="-128"/>
                <a:ea typeface="Meiryo UI" panose="020B0604030504040204" pitchFamily="34" charset="-128"/>
              </a:rPr>
              <a:t>協賛メニューに限らず、お客様のご予算・ご要望に応じて企画をご提案させていただきますので、</a:t>
            </a:r>
            <a:endParaRPr lang="en-US" altLang="ja-JP" b="1" dirty="0">
              <a:latin typeface="Meiryo UI" panose="020B0604030504040204" pitchFamily="34" charset="-128"/>
              <a:ea typeface="Meiryo UI" panose="020B0604030504040204" pitchFamily="34" charset="-128"/>
            </a:endParaRPr>
          </a:p>
          <a:p>
            <a:pPr algn="ctr"/>
            <a:endParaRPr lang="en-US" altLang="ja-JP" b="1" dirty="0">
              <a:latin typeface="Meiryo UI" panose="020B0604030504040204" pitchFamily="34" charset="-128"/>
              <a:ea typeface="Meiryo UI" panose="020B0604030504040204" pitchFamily="34" charset="-128"/>
            </a:endParaRPr>
          </a:p>
          <a:p>
            <a:pPr algn="ctr"/>
            <a:r>
              <a:rPr lang="ja-JP" altLang="en-US" b="1" dirty="0">
                <a:latin typeface="Meiryo UI" panose="020B0604030504040204" pitchFamily="34" charset="-128"/>
                <a:ea typeface="Meiryo UI" panose="020B0604030504040204" pitchFamily="34" charset="-128"/>
              </a:rPr>
              <a:t>この機会にお気軽にご相談下さい！</a:t>
            </a:r>
            <a:endParaRPr lang="en-US" altLang="ja-JP" b="1" dirty="0">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7A933389-2125-458B-B382-32527A6AC5E2}"/>
              </a:ext>
            </a:extLst>
          </p:cNvPr>
          <p:cNvSpPr txBox="1"/>
          <p:nvPr/>
        </p:nvSpPr>
        <p:spPr>
          <a:xfrm>
            <a:off x="314935" y="6371727"/>
            <a:ext cx="8514127" cy="315792"/>
          </a:xfrm>
          <a:prstGeom prst="rect">
            <a:avLst/>
          </a:prstGeom>
          <a:noFill/>
        </p:spPr>
        <p:txBody>
          <a:bodyPr wrap="square" rtlCol="0">
            <a:spAutoFit/>
          </a:bodyPr>
          <a:lstStyle/>
          <a:p>
            <a:pPr algn="ctr"/>
            <a:r>
              <a:rPr kumimoji="1" lang="ja-JP" altLang="en-US" sz="1452" b="1" u="sng" dirty="0">
                <a:latin typeface="Meiryo UI" panose="020B0604030504040204" pitchFamily="34" charset="-128"/>
                <a:ea typeface="Meiryo UI" panose="020B0604030504040204" pitchFamily="34" charset="-128"/>
              </a:rPr>
              <a:t>★イベントの制作スケジュール等詳細につきましては、</a:t>
            </a:r>
            <a:r>
              <a:rPr kumimoji="1" lang="en-US" altLang="ja-JP" sz="1452" b="1" u="sng" dirty="0">
                <a:latin typeface="Meiryo UI" panose="020B0604030504040204" pitchFamily="34" charset="-128"/>
                <a:ea typeface="Meiryo UI" panose="020B0604030504040204" pitchFamily="34" charset="-128"/>
              </a:rPr>
              <a:t>3</a:t>
            </a:r>
            <a:r>
              <a:rPr kumimoji="1" lang="ja-JP" altLang="en-US" sz="1452" b="1" u="sng" dirty="0">
                <a:latin typeface="Meiryo UI" panose="020B0604030504040204" pitchFamily="34" charset="-128"/>
                <a:ea typeface="Meiryo UI" panose="020B0604030504040204" pitchFamily="34" charset="-128"/>
              </a:rPr>
              <a:t>月下旬に協賛社の皆様にご案内させていただきます</a:t>
            </a:r>
          </a:p>
        </p:txBody>
      </p:sp>
      <p:sp>
        <p:nvSpPr>
          <p:cNvPr id="13" name="正方形/長方形 12">
            <a:extLst>
              <a:ext uri="{FF2B5EF4-FFF2-40B4-BE49-F238E27FC236}">
                <a16:creationId xmlns:a16="http://schemas.microsoft.com/office/drawing/2014/main" id="{9437511C-7A63-198A-7A2B-E8002940DA0C}"/>
              </a:ext>
            </a:extLst>
          </p:cNvPr>
          <p:cNvSpPr/>
          <p:nvPr/>
        </p:nvSpPr>
        <p:spPr>
          <a:xfrm>
            <a:off x="690079" y="2560556"/>
            <a:ext cx="1965198" cy="438411"/>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正方形/長方形 13">
            <a:extLst>
              <a:ext uri="{FF2B5EF4-FFF2-40B4-BE49-F238E27FC236}">
                <a16:creationId xmlns:a16="http://schemas.microsoft.com/office/drawing/2014/main" id="{EFD8B727-6627-11F5-6C90-BB599A4A213E}"/>
              </a:ext>
            </a:extLst>
          </p:cNvPr>
          <p:cNvSpPr/>
          <p:nvPr/>
        </p:nvSpPr>
        <p:spPr>
          <a:xfrm>
            <a:off x="690079" y="3502096"/>
            <a:ext cx="1965198" cy="438411"/>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 name="正方形/長方形 14">
            <a:extLst>
              <a:ext uri="{FF2B5EF4-FFF2-40B4-BE49-F238E27FC236}">
                <a16:creationId xmlns:a16="http://schemas.microsoft.com/office/drawing/2014/main" id="{6C386494-25E0-FC03-C65D-D539C84DA3A0}"/>
              </a:ext>
            </a:extLst>
          </p:cNvPr>
          <p:cNvSpPr/>
          <p:nvPr/>
        </p:nvSpPr>
        <p:spPr>
          <a:xfrm>
            <a:off x="690079" y="4443636"/>
            <a:ext cx="1965198" cy="438411"/>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 name="正方形/長方形 15">
            <a:extLst>
              <a:ext uri="{FF2B5EF4-FFF2-40B4-BE49-F238E27FC236}">
                <a16:creationId xmlns:a16="http://schemas.microsoft.com/office/drawing/2014/main" id="{F2A4BA96-657B-B38F-0C0F-36EBC4721C70}"/>
              </a:ext>
            </a:extLst>
          </p:cNvPr>
          <p:cNvSpPr/>
          <p:nvPr/>
        </p:nvSpPr>
        <p:spPr>
          <a:xfrm>
            <a:off x="690079" y="5385176"/>
            <a:ext cx="1965198" cy="438411"/>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7" name="直線コネクタ 16">
            <a:extLst>
              <a:ext uri="{FF2B5EF4-FFF2-40B4-BE49-F238E27FC236}">
                <a16:creationId xmlns:a16="http://schemas.microsoft.com/office/drawing/2014/main" id="{523F9CEC-895E-C9C7-7706-2783D1E07985}"/>
              </a:ext>
            </a:extLst>
          </p:cNvPr>
          <p:cNvCxnSpPr>
            <a:cxnSpLocks/>
          </p:cNvCxnSpPr>
          <p:nvPr/>
        </p:nvCxnSpPr>
        <p:spPr>
          <a:xfrm>
            <a:off x="713434" y="3252619"/>
            <a:ext cx="7717132"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901A915-6B77-B087-27BE-DA384348812B}"/>
              </a:ext>
            </a:extLst>
          </p:cNvPr>
          <p:cNvCxnSpPr>
            <a:cxnSpLocks/>
          </p:cNvCxnSpPr>
          <p:nvPr/>
        </p:nvCxnSpPr>
        <p:spPr>
          <a:xfrm>
            <a:off x="690079" y="4194159"/>
            <a:ext cx="7717132"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7251FA6-D8F0-84F1-C8AC-8D66573763C4}"/>
              </a:ext>
            </a:extLst>
          </p:cNvPr>
          <p:cNvCxnSpPr>
            <a:cxnSpLocks/>
          </p:cNvCxnSpPr>
          <p:nvPr/>
        </p:nvCxnSpPr>
        <p:spPr>
          <a:xfrm>
            <a:off x="690079" y="5148225"/>
            <a:ext cx="7717132"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D46EE62F-224B-9E37-5689-1B70464187BA}"/>
              </a:ext>
            </a:extLst>
          </p:cNvPr>
          <p:cNvSpPr txBox="1"/>
          <p:nvPr/>
        </p:nvSpPr>
        <p:spPr>
          <a:xfrm>
            <a:off x="678265" y="2610484"/>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お申し込み〆切り</a:t>
            </a:r>
            <a:endParaRPr lang="ja-JP" altLang="en-US" sz="1600">
              <a:solidFill>
                <a:schemeClr val="bg1"/>
              </a:solidFill>
            </a:endParaRPr>
          </a:p>
        </p:txBody>
      </p:sp>
      <p:sp>
        <p:nvSpPr>
          <p:cNvPr id="22" name="テキスト ボックス 21">
            <a:extLst>
              <a:ext uri="{FF2B5EF4-FFF2-40B4-BE49-F238E27FC236}">
                <a16:creationId xmlns:a16="http://schemas.microsoft.com/office/drawing/2014/main" id="{ABBEC510-A78E-D3C7-E02A-642509088677}"/>
              </a:ext>
            </a:extLst>
          </p:cNvPr>
          <p:cNvSpPr txBox="1"/>
          <p:nvPr/>
        </p:nvSpPr>
        <p:spPr>
          <a:xfrm>
            <a:off x="678265" y="3552024"/>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タイアップについて</a:t>
            </a:r>
            <a:endParaRPr lang="ja-JP" altLang="en-US" sz="1600">
              <a:solidFill>
                <a:schemeClr val="bg1"/>
              </a:solidFill>
            </a:endParaRPr>
          </a:p>
        </p:txBody>
      </p:sp>
      <p:sp>
        <p:nvSpPr>
          <p:cNvPr id="23" name="テキスト ボックス 22">
            <a:extLst>
              <a:ext uri="{FF2B5EF4-FFF2-40B4-BE49-F238E27FC236}">
                <a16:creationId xmlns:a16="http://schemas.microsoft.com/office/drawing/2014/main" id="{B711DBA7-7C97-5C51-D2FF-C9511186F2A3}"/>
              </a:ext>
            </a:extLst>
          </p:cNvPr>
          <p:cNvSpPr txBox="1"/>
          <p:nvPr/>
        </p:nvSpPr>
        <p:spPr>
          <a:xfrm>
            <a:off x="678265" y="4494621"/>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イベントレポート記事</a:t>
            </a:r>
            <a:endParaRPr lang="ja-JP" altLang="en-US" sz="1600">
              <a:solidFill>
                <a:schemeClr val="bg1"/>
              </a:solidFill>
            </a:endParaRPr>
          </a:p>
        </p:txBody>
      </p:sp>
      <p:sp>
        <p:nvSpPr>
          <p:cNvPr id="24" name="テキスト ボックス 23">
            <a:extLst>
              <a:ext uri="{FF2B5EF4-FFF2-40B4-BE49-F238E27FC236}">
                <a16:creationId xmlns:a16="http://schemas.microsoft.com/office/drawing/2014/main" id="{7D44593D-6F6F-1B1D-2897-EF2BD181F038}"/>
              </a:ext>
            </a:extLst>
          </p:cNvPr>
          <p:cNvSpPr txBox="1"/>
          <p:nvPr/>
        </p:nvSpPr>
        <p:spPr>
          <a:xfrm>
            <a:off x="678265" y="5433174"/>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セールスについて</a:t>
            </a:r>
            <a:endParaRPr lang="ja-JP" altLang="en-US" sz="1600">
              <a:solidFill>
                <a:schemeClr val="bg1"/>
              </a:solidFill>
            </a:endParaRPr>
          </a:p>
        </p:txBody>
      </p:sp>
      <p:sp>
        <p:nvSpPr>
          <p:cNvPr id="25" name="テキスト ボックス 24">
            <a:extLst>
              <a:ext uri="{FF2B5EF4-FFF2-40B4-BE49-F238E27FC236}">
                <a16:creationId xmlns:a16="http://schemas.microsoft.com/office/drawing/2014/main" id="{07058061-09E2-79F5-FA35-AF1DB584AF7A}"/>
              </a:ext>
            </a:extLst>
          </p:cNvPr>
          <p:cNvSpPr txBox="1"/>
          <p:nvPr/>
        </p:nvSpPr>
        <p:spPr>
          <a:xfrm>
            <a:off x="2787191" y="2580580"/>
            <a:ext cx="5790099" cy="615553"/>
          </a:xfrm>
          <a:prstGeom prst="rect">
            <a:avLst/>
          </a:prstGeom>
          <a:noFill/>
        </p:spPr>
        <p:txBody>
          <a:bodyPr wrap="square" rtlCol="0">
            <a:spAutoFit/>
          </a:bodyPr>
          <a:lstStyle/>
          <a:p>
            <a:r>
              <a:rPr lang="en-US" altLang="ja-JP" sz="2000" dirty="0">
                <a:latin typeface="Meiryo UI" panose="020B0604030504040204" pitchFamily="34" charset="-128"/>
                <a:ea typeface="Meiryo UI" panose="020B0604030504040204" pitchFamily="34" charset="-128"/>
              </a:rPr>
              <a:t>2025</a:t>
            </a:r>
            <a:r>
              <a:rPr lang="ja-JP" altLang="en-US" sz="2000">
                <a:latin typeface="Meiryo UI" panose="020B0604030504040204" pitchFamily="34" charset="-128"/>
                <a:ea typeface="Meiryo UI" panose="020B0604030504040204" pitchFamily="34" charset="-128"/>
              </a:rPr>
              <a:t>年</a:t>
            </a:r>
            <a:r>
              <a:rPr lang="en-US" altLang="ja-JP" sz="2000" dirty="0">
                <a:latin typeface="Meiryo UI" panose="020B0604030504040204" pitchFamily="34" charset="-128"/>
                <a:ea typeface="Meiryo UI" panose="020B0604030504040204" pitchFamily="34" charset="-128"/>
              </a:rPr>
              <a:t>3</a:t>
            </a:r>
            <a:r>
              <a:rPr lang="ja-JP" altLang="en-US" sz="2000">
                <a:latin typeface="Meiryo UI" panose="020B0604030504040204" pitchFamily="34" charset="-128"/>
                <a:ea typeface="Meiryo UI" panose="020B0604030504040204" pitchFamily="34" charset="-128"/>
              </a:rPr>
              <a:t>月</a:t>
            </a:r>
            <a:r>
              <a:rPr lang="en-US" altLang="ja-JP" sz="2000" dirty="0">
                <a:latin typeface="Meiryo UI" panose="020B0604030504040204" pitchFamily="34" charset="-128"/>
                <a:ea typeface="Meiryo UI" panose="020B0604030504040204" pitchFamily="34" charset="-128"/>
              </a:rPr>
              <a:t>31</a:t>
            </a:r>
            <a:r>
              <a:rPr lang="ja-JP" altLang="en-US" sz="2000">
                <a:latin typeface="Meiryo UI" panose="020B0604030504040204" pitchFamily="34" charset="-128"/>
                <a:ea typeface="Meiryo UI" panose="020B0604030504040204" pitchFamily="34" charset="-128"/>
              </a:rPr>
              <a:t>日（月）</a:t>
            </a:r>
            <a:endParaRPr lang="en-US" altLang="ja-JP" sz="2000" dirty="0">
              <a:latin typeface="Meiryo UI" panose="020B0604030504040204" pitchFamily="34" charset="-128"/>
              <a:ea typeface="Meiryo UI" panose="020B0604030504040204" pitchFamily="34" charset="-128"/>
            </a:endParaRPr>
          </a:p>
          <a:p>
            <a:r>
              <a:rPr lang="en-US" altLang="ja-JP" sz="1400" dirty="0">
                <a:solidFill>
                  <a:srgbClr val="FF0000"/>
                </a:solidFill>
                <a:latin typeface="Meiryo UI" panose="020B0604030504040204" pitchFamily="34" charset="-128"/>
                <a:ea typeface="Meiryo UI" panose="020B0604030504040204" pitchFamily="34" charset="-128"/>
              </a:rPr>
              <a:t>※</a:t>
            </a:r>
            <a:r>
              <a:rPr lang="ja-JP" altLang="en-US" sz="1400">
                <a:solidFill>
                  <a:srgbClr val="FF0000"/>
                </a:solidFill>
                <a:latin typeface="Meiryo UI" panose="020B0604030504040204" pitchFamily="34" charset="-128"/>
                <a:ea typeface="Meiryo UI" panose="020B0604030504040204" pitchFamily="34" charset="-128"/>
              </a:rPr>
              <a:t>期日前でも枠が埋まり次第締め切らせて頂きます</a:t>
            </a:r>
            <a:endParaRPr lang="en-US" altLang="ja-JP" sz="1400" dirty="0">
              <a:solidFill>
                <a:srgbClr val="FF0000"/>
              </a:solidFill>
              <a:latin typeface="Meiryo UI" panose="020B0604030504040204" pitchFamily="34" charset="-128"/>
              <a:ea typeface="Meiryo UI" panose="020B0604030504040204" pitchFamily="34" charset="-128"/>
            </a:endParaRPr>
          </a:p>
        </p:txBody>
      </p:sp>
      <p:sp>
        <p:nvSpPr>
          <p:cNvPr id="26" name="テキスト ボックス 25">
            <a:extLst>
              <a:ext uri="{FF2B5EF4-FFF2-40B4-BE49-F238E27FC236}">
                <a16:creationId xmlns:a16="http://schemas.microsoft.com/office/drawing/2014/main" id="{DC977F92-A448-45F0-32E4-39887E02D8C8}"/>
              </a:ext>
            </a:extLst>
          </p:cNvPr>
          <p:cNvSpPr txBox="1"/>
          <p:nvPr/>
        </p:nvSpPr>
        <p:spPr>
          <a:xfrm>
            <a:off x="2787191" y="3510801"/>
            <a:ext cx="5790099" cy="646331"/>
          </a:xfrm>
          <a:prstGeom prst="rect">
            <a:avLst/>
          </a:prstGeom>
          <a:noFill/>
        </p:spPr>
        <p:txBody>
          <a:bodyPr wrap="square" rtlCol="0">
            <a:spAutoFit/>
          </a:bodyPr>
          <a:lstStyle/>
          <a:p>
            <a:r>
              <a:rPr lang="ja-JP" altLang="en-US" sz="2000" dirty="0">
                <a:latin typeface="Meiryo UI" panose="020B0604030504040204" pitchFamily="34" charset="-128"/>
                <a:ea typeface="Meiryo UI" panose="020B0604030504040204" pitchFamily="34" charset="-128"/>
              </a:rPr>
              <a:t>本誌・</a:t>
            </a:r>
            <a:r>
              <a:rPr lang="en-US" altLang="ja-JP" sz="2000" dirty="0">
                <a:latin typeface="Meiryo UI" panose="020B0604030504040204" pitchFamily="34" charset="-128"/>
                <a:ea typeface="Meiryo UI" panose="020B0604030504040204" pitchFamily="34" charset="-128"/>
              </a:rPr>
              <a:t>WEB</a:t>
            </a:r>
            <a:r>
              <a:rPr lang="ja-JP" altLang="en-US" sz="2000" dirty="0">
                <a:latin typeface="Meiryo UI" panose="020B0604030504040204" pitchFamily="34" charset="-128"/>
                <a:ea typeface="Meiryo UI" panose="020B0604030504040204" pitchFamily="34" charset="-128"/>
              </a:rPr>
              <a:t>ともに掲載号、掲載月はご相談ください</a:t>
            </a:r>
            <a:endParaRPr lang="en-US" altLang="ja-JP" sz="2000" dirty="0">
              <a:latin typeface="Meiryo UI" panose="020B0604030504040204" pitchFamily="34" charset="-128"/>
              <a:ea typeface="Meiryo UI" panose="020B0604030504040204" pitchFamily="34" charset="-128"/>
            </a:endParaRPr>
          </a:p>
          <a:p>
            <a:r>
              <a:rPr lang="ja-JP" altLang="en-US" sz="1600" dirty="0">
                <a:latin typeface="Meiryo UI" panose="020B0604030504040204" pitchFamily="34" charset="-128"/>
                <a:ea typeface="Meiryo UI" panose="020B0604030504040204" pitchFamily="34" charset="-128"/>
              </a:rPr>
              <a:t>（</a:t>
            </a:r>
            <a:r>
              <a:rPr lang="en-US" altLang="ja-JP" sz="1600" dirty="0">
                <a:latin typeface="Meiryo UI" panose="020B0604030504040204" pitchFamily="34" charset="-128"/>
                <a:ea typeface="Meiryo UI" panose="020B0604030504040204" pitchFamily="34" charset="-128"/>
              </a:rPr>
              <a:t>2025</a:t>
            </a:r>
            <a:r>
              <a:rPr lang="ja-JP" altLang="en-US" sz="1600" dirty="0">
                <a:latin typeface="Meiryo UI" panose="020B0604030504040204" pitchFamily="34" charset="-128"/>
                <a:ea typeface="Meiryo UI" panose="020B0604030504040204" pitchFamily="34" charset="-128"/>
              </a:rPr>
              <a:t>年</a:t>
            </a:r>
            <a:r>
              <a:rPr lang="en-US" altLang="ja-JP" sz="1600" dirty="0">
                <a:latin typeface="Meiryo UI" panose="020B0604030504040204" pitchFamily="34" charset="-128"/>
                <a:ea typeface="Meiryo UI" panose="020B0604030504040204" pitchFamily="34" charset="-128"/>
              </a:rPr>
              <a:t>3</a:t>
            </a:r>
            <a:r>
              <a:rPr lang="ja-JP" altLang="en-US" sz="1600" dirty="0">
                <a:latin typeface="Meiryo UI" panose="020B0604030504040204" pitchFamily="34" charset="-128"/>
                <a:ea typeface="Meiryo UI" panose="020B0604030504040204" pitchFamily="34" charset="-128"/>
              </a:rPr>
              <a:t>月～</a:t>
            </a:r>
            <a:r>
              <a:rPr lang="en-US" altLang="ja-JP" sz="1600" dirty="0">
                <a:latin typeface="Meiryo UI" panose="020B0604030504040204" pitchFamily="34" charset="-128"/>
                <a:ea typeface="Meiryo UI" panose="020B0604030504040204" pitchFamily="34" charset="-128"/>
              </a:rPr>
              <a:t>8</a:t>
            </a:r>
            <a:r>
              <a:rPr lang="ja-JP" altLang="en-US" sz="1600" dirty="0">
                <a:latin typeface="Meiryo UI" panose="020B0604030504040204" pitchFamily="34" charset="-128"/>
                <a:ea typeface="Meiryo UI" panose="020B0604030504040204" pitchFamily="34" charset="-128"/>
              </a:rPr>
              <a:t>月）</a:t>
            </a:r>
          </a:p>
        </p:txBody>
      </p:sp>
      <p:sp>
        <p:nvSpPr>
          <p:cNvPr id="27" name="テキスト ボックス 26">
            <a:extLst>
              <a:ext uri="{FF2B5EF4-FFF2-40B4-BE49-F238E27FC236}">
                <a16:creationId xmlns:a16="http://schemas.microsoft.com/office/drawing/2014/main" id="{C858310D-E47E-5F53-D707-1CC6B937AB9F}"/>
              </a:ext>
            </a:extLst>
          </p:cNvPr>
          <p:cNvSpPr txBox="1"/>
          <p:nvPr/>
        </p:nvSpPr>
        <p:spPr>
          <a:xfrm>
            <a:off x="2787191" y="4462786"/>
            <a:ext cx="5790099" cy="400110"/>
          </a:xfrm>
          <a:prstGeom prst="rect">
            <a:avLst/>
          </a:prstGeom>
          <a:noFill/>
        </p:spPr>
        <p:txBody>
          <a:bodyPr wrap="square" rtlCol="0">
            <a:spAutoFit/>
          </a:bodyPr>
          <a:lstStyle/>
          <a:p>
            <a:r>
              <a:rPr lang="en-US" altLang="ja-JP" sz="2000" dirty="0">
                <a:latin typeface="Meiryo UI" panose="020B0604030504040204" pitchFamily="34" charset="-128"/>
                <a:ea typeface="Meiryo UI" panose="020B0604030504040204" pitchFamily="34" charset="-128"/>
              </a:rPr>
              <a:t>2025</a:t>
            </a:r>
            <a:r>
              <a:rPr lang="ja-JP" altLang="en-US" sz="2000">
                <a:latin typeface="Meiryo UI" panose="020B0604030504040204" pitchFamily="34" charset="-128"/>
                <a:ea typeface="Meiryo UI" panose="020B0604030504040204" pitchFamily="34" charset="-128"/>
              </a:rPr>
              <a:t>年</a:t>
            </a:r>
            <a:r>
              <a:rPr lang="en-US" altLang="ja-JP" sz="2000" dirty="0">
                <a:latin typeface="Meiryo UI" panose="020B0604030504040204" pitchFamily="34" charset="-128"/>
                <a:ea typeface="Meiryo UI" panose="020B0604030504040204" pitchFamily="34" charset="-128"/>
              </a:rPr>
              <a:t>7</a:t>
            </a:r>
            <a:r>
              <a:rPr lang="ja-JP" altLang="en-US" sz="2000">
                <a:latin typeface="Meiryo UI" panose="020B0604030504040204" pitchFamily="34" charset="-128"/>
                <a:ea typeface="Meiryo UI" panose="020B0604030504040204" pitchFamily="34" charset="-128"/>
              </a:rPr>
              <a:t>月</a:t>
            </a:r>
            <a:r>
              <a:rPr lang="en-US" altLang="ja-JP" sz="2000" dirty="0">
                <a:latin typeface="Meiryo UI" panose="020B0604030504040204" pitchFamily="34" charset="-128"/>
                <a:ea typeface="Meiryo UI" panose="020B0604030504040204" pitchFamily="34" charset="-128"/>
              </a:rPr>
              <a:t>9</a:t>
            </a:r>
            <a:r>
              <a:rPr lang="ja-JP" altLang="en-US" sz="2000">
                <a:latin typeface="Meiryo UI" panose="020B0604030504040204" pitchFamily="34" charset="-128"/>
                <a:ea typeface="Meiryo UI" panose="020B0604030504040204" pitchFamily="34" charset="-128"/>
              </a:rPr>
              <a:t>日（月）</a:t>
            </a:r>
            <a:r>
              <a:rPr lang="en-US" altLang="ja-JP" sz="2000" dirty="0">
                <a:latin typeface="Meiryo UI" panose="020B0604030504040204" pitchFamily="34" charset="-128"/>
                <a:ea typeface="Meiryo UI" panose="020B0604030504040204" pitchFamily="34" charset="-128"/>
              </a:rPr>
              <a:t>8</a:t>
            </a:r>
            <a:r>
              <a:rPr lang="ja-JP" altLang="en-US" sz="2000">
                <a:latin typeface="Meiryo UI" panose="020B0604030504040204" pitchFamily="34" charset="-128"/>
                <a:ea typeface="Meiryo UI" panose="020B0604030504040204" pitchFamily="34" charset="-128"/>
              </a:rPr>
              <a:t>月号</a:t>
            </a:r>
            <a:r>
              <a:rPr lang="ja-JP" altLang="en-US" sz="2000" dirty="0">
                <a:latin typeface="Meiryo UI" panose="020B0604030504040204" pitchFamily="34" charset="-128"/>
                <a:ea typeface="Meiryo UI" panose="020B0604030504040204" pitchFamily="34" charset="-128"/>
              </a:rPr>
              <a:t>掲載予定</a:t>
            </a:r>
          </a:p>
        </p:txBody>
      </p:sp>
      <p:sp>
        <p:nvSpPr>
          <p:cNvPr id="28" name="テキスト ボックス 27">
            <a:extLst>
              <a:ext uri="{FF2B5EF4-FFF2-40B4-BE49-F238E27FC236}">
                <a16:creationId xmlns:a16="http://schemas.microsoft.com/office/drawing/2014/main" id="{4F3966B8-F20D-0DDF-9749-1D5E53FEB209}"/>
              </a:ext>
            </a:extLst>
          </p:cNvPr>
          <p:cNvSpPr txBox="1"/>
          <p:nvPr/>
        </p:nvSpPr>
        <p:spPr>
          <a:xfrm>
            <a:off x="2787191" y="5414404"/>
            <a:ext cx="5790099" cy="646331"/>
          </a:xfrm>
          <a:prstGeom prst="rect">
            <a:avLst/>
          </a:prstGeom>
          <a:noFill/>
        </p:spPr>
        <p:txBody>
          <a:bodyPr wrap="square" rtlCol="0">
            <a:spAutoFit/>
          </a:bodyPr>
          <a:lstStyle/>
          <a:p>
            <a:r>
              <a:rPr lang="ja-JP" altLang="en-US" sz="2000" b="1" dirty="0">
                <a:latin typeface="Meiryo UI" panose="020B0604030504040204" pitchFamily="34" charset="-128"/>
                <a:ea typeface="Meiryo UI" panose="020B0604030504040204" pitchFamily="34" charset="-128"/>
              </a:rPr>
              <a:t>競合排除は致しませんので、予め</a:t>
            </a:r>
            <a:r>
              <a:rPr lang="ja-JP" altLang="en-US" sz="2000" b="1">
                <a:latin typeface="Meiryo UI" panose="020B0604030504040204" pitchFamily="34" charset="-128"/>
                <a:ea typeface="Meiryo UI" panose="020B0604030504040204" pitchFamily="34" charset="-128"/>
              </a:rPr>
              <a:t>ご了承ください</a:t>
            </a:r>
            <a:endParaRPr lang="en-US" altLang="ja-JP" sz="2000" b="1" dirty="0">
              <a:latin typeface="Meiryo UI" panose="020B0604030504040204" pitchFamily="34" charset="-128"/>
              <a:ea typeface="Meiryo UI" panose="020B0604030504040204" pitchFamily="34" charset="-128"/>
            </a:endParaRPr>
          </a:p>
          <a:p>
            <a:r>
              <a:rPr lang="ja-JP" altLang="en-US" sz="1600" b="1">
                <a:latin typeface="Meiryo UI" panose="020B0604030504040204" pitchFamily="34" charset="-128"/>
                <a:ea typeface="Meiryo UI" panose="020B0604030504040204" pitchFamily="34" charset="-128"/>
              </a:rPr>
              <a:t>（</a:t>
            </a:r>
            <a:r>
              <a:rPr lang="en-US" altLang="ja-JP" sz="1600" b="1" dirty="0">
                <a:latin typeface="Meiryo UI" panose="020B0604030504040204" pitchFamily="34" charset="-128"/>
                <a:ea typeface="Meiryo UI" panose="020B0604030504040204" pitchFamily="34" charset="-128"/>
              </a:rPr>
              <a:t>BAR</a:t>
            </a:r>
            <a:r>
              <a:rPr lang="ja-JP" altLang="en-US" sz="1600" b="1">
                <a:latin typeface="Meiryo UI" panose="020B0604030504040204" pitchFamily="34" charset="-128"/>
                <a:ea typeface="Meiryo UI" panose="020B0604030504040204" pitchFamily="34" charset="-128"/>
              </a:rPr>
              <a:t>協賛は</a:t>
            </a:r>
            <a:r>
              <a:rPr lang="en-US" altLang="ja-JP" sz="1600" b="1" dirty="0">
                <a:latin typeface="Meiryo UI" panose="020B0604030504040204" pitchFamily="34" charset="-128"/>
                <a:ea typeface="Meiryo UI" panose="020B0604030504040204" pitchFamily="34" charset="-128"/>
              </a:rPr>
              <a:t>1</a:t>
            </a:r>
            <a:r>
              <a:rPr lang="ja-JP" altLang="en-US" sz="1600" b="1">
                <a:latin typeface="Meiryo UI" panose="020B0604030504040204" pitchFamily="34" charset="-128"/>
                <a:ea typeface="Meiryo UI" panose="020B0604030504040204" pitchFamily="34" charset="-128"/>
              </a:rPr>
              <a:t>社限定）</a:t>
            </a:r>
            <a:endParaRPr lang="en-US" altLang="ja-JP" sz="1600" b="1" dirty="0">
              <a:latin typeface="Meiryo UI" panose="020B0604030504040204" pitchFamily="34" charset="-128"/>
              <a:ea typeface="Meiryo UI" panose="020B0604030504040204" pitchFamily="34" charset="-128"/>
            </a:endParaRPr>
          </a:p>
        </p:txBody>
      </p:sp>
      <p:sp>
        <p:nvSpPr>
          <p:cNvPr id="2" name="タイトル 1">
            <a:extLst>
              <a:ext uri="{FF2B5EF4-FFF2-40B4-BE49-F238E27FC236}">
                <a16:creationId xmlns:a16="http://schemas.microsoft.com/office/drawing/2014/main" id="{8F028BF4-9DEB-1C66-2A87-F4F01E3DC6CD}"/>
              </a:ext>
            </a:extLst>
          </p:cNvPr>
          <p:cNvSpPr txBox="1">
            <a:spLocks/>
          </p:cNvSpPr>
          <p:nvPr/>
        </p:nvSpPr>
        <p:spPr>
          <a:xfrm>
            <a:off x="696502" y="142041"/>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注意事項（１）</a:t>
            </a:r>
            <a:endParaRPr lang="en-US" altLang="ja-JP" sz="3200" b="1" dirty="0">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266CB576-597B-4EB6-FCC7-004F17090A84}"/>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A9C3C96-ADBB-519B-3DD4-E055B756705D}"/>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849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FE9931-6AE7-345D-0575-4E90D2AB0B4A}"/>
              </a:ext>
            </a:extLst>
          </p:cNvPr>
          <p:cNvSpPr>
            <a:spLocks noGrp="1"/>
          </p:cNvSpPr>
          <p:nvPr>
            <p:ph type="title" idx="4294967295"/>
          </p:nvPr>
        </p:nvSpPr>
        <p:spPr>
          <a:xfrm>
            <a:off x="696502" y="142041"/>
            <a:ext cx="7151316" cy="679903"/>
          </a:xfrm>
        </p:spPr>
        <p:txBody>
          <a:bodyPr>
            <a:normAutofit/>
          </a:bodyPr>
          <a:lstStyle/>
          <a:p>
            <a:r>
              <a:rPr kumimoji="1" lang="ja-JP" altLang="en-US" sz="3200" b="1">
                <a:latin typeface="Meiryo UI" panose="020B0604030504040204" pitchFamily="34" charset="-128"/>
                <a:ea typeface="Meiryo UI" panose="020B0604030504040204" pitchFamily="34" charset="-128"/>
              </a:rPr>
              <a:t>注意事項</a:t>
            </a:r>
            <a:r>
              <a:rPr lang="ja-JP" altLang="en-US" sz="3200" b="1">
                <a:latin typeface="Meiryo UI" panose="020B0604030504040204" pitchFamily="34" charset="-128"/>
                <a:ea typeface="Meiryo UI" panose="020B0604030504040204" pitchFamily="34" charset="-128"/>
              </a:rPr>
              <a:t>（２）</a:t>
            </a:r>
            <a:endParaRPr kumimoji="1" lang="ja-JP" altLang="en-US" sz="3200" b="1" dirty="0">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34961562-40B7-12CC-4B5A-C863C8BE1374}"/>
              </a:ext>
            </a:extLst>
          </p:cNvPr>
          <p:cNvSpPr/>
          <p:nvPr/>
        </p:nvSpPr>
        <p:spPr>
          <a:xfrm>
            <a:off x="245604" y="1384182"/>
            <a:ext cx="8898395" cy="4089636"/>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4C4AA00-B56B-D14E-A5EB-626DB2A1DFE2}"/>
              </a:ext>
            </a:extLst>
          </p:cNvPr>
          <p:cNvSpPr txBox="1"/>
          <p:nvPr/>
        </p:nvSpPr>
        <p:spPr>
          <a:xfrm>
            <a:off x="457092" y="1668025"/>
            <a:ext cx="8378957" cy="3693319"/>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▼宿泊施設について</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会場に宿泊施設はございません。近隣のホテルをご利用ください。</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宿泊施設につきましては、別途ご協賛社向けの「実施計画書」にてご案内いたします。</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（費用は各社様のご負担となります）</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▼食事について</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a:t>
            </a:r>
            <a:r>
              <a:rPr kumimoji="1" lang="en-US" altLang="ja-JP" b="1" dirty="0">
                <a:latin typeface="Meiryo UI" panose="020B0604030504040204" pitchFamily="50" charset="-128"/>
                <a:ea typeface="Meiryo UI" panose="020B0604030504040204" pitchFamily="50" charset="-128"/>
              </a:rPr>
              <a:t>31</a:t>
            </a:r>
            <a:r>
              <a:rPr kumimoji="1" lang="ja-JP" altLang="en-US" b="1" dirty="0">
                <a:latin typeface="Meiryo UI" panose="020B0604030504040204" pitchFamily="50" charset="-128"/>
                <a:ea typeface="Meiryo UI" panose="020B0604030504040204" pitchFamily="50" charset="-128"/>
              </a:rPr>
              <a:t>日（土）の昼食はイベント会場にてお弁当をご用意致します。　</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その他の食事につきましては、各社様でご準備いただきますようお願い致します。</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▼イベント会場への交通手段について</a:t>
            </a:r>
            <a:r>
              <a:rPr kumimoji="1" lang="ja-JP" altLang="en-US" b="1" dirty="0">
                <a:solidFill>
                  <a:srgbClr val="FF0000"/>
                </a:solidFill>
                <a:latin typeface="Meiryo UI" panose="020B0604030504040204" pitchFamily="50" charset="-128"/>
                <a:ea typeface="Meiryo UI" panose="020B0604030504040204" pitchFamily="50" charset="-128"/>
              </a:rPr>
              <a:t>　</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ご協賛社様の社数によっては、車の台数を制限する可能性がございます。</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詳細につきましては、別途ご協賛社向けの「実施計画書」にてご案内いたします。</a:t>
            </a:r>
          </a:p>
          <a:p>
            <a:endParaRPr kumimoji="1" lang="en-US" altLang="ja-JP"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0DCB6BE9-01BF-1A08-8CA7-0E307A88955B}"/>
              </a:ext>
            </a:extLst>
          </p:cNvPr>
          <p:cNvSpPr/>
          <p:nvPr/>
        </p:nvSpPr>
        <p:spPr>
          <a:xfrm flipV="1">
            <a:off x="282675" y="122922"/>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520B7A0-389E-DDE2-59DB-B4C779037AA3}"/>
              </a:ext>
            </a:extLst>
          </p:cNvPr>
          <p:cNvSpPr/>
          <p:nvPr/>
        </p:nvSpPr>
        <p:spPr>
          <a:xfrm flipV="1">
            <a:off x="416711" y="43464"/>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636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3BBC46-7812-EB81-E433-1C6FA06F9675}"/>
              </a:ext>
            </a:extLst>
          </p:cNvPr>
          <p:cNvSpPr/>
          <p:nvPr/>
        </p:nvSpPr>
        <p:spPr>
          <a:xfrm>
            <a:off x="2542784" y="1402914"/>
            <a:ext cx="2705622" cy="2852803"/>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EDE22C2-646D-0689-935E-F9D2BF8AB7F7}"/>
              </a:ext>
            </a:extLst>
          </p:cNvPr>
          <p:cNvSpPr/>
          <p:nvPr/>
        </p:nvSpPr>
        <p:spPr>
          <a:xfrm>
            <a:off x="2542783" y="4348618"/>
            <a:ext cx="2192055" cy="1450933"/>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97A2EA4-2E38-AF8B-F3B9-801D42FC61C3}"/>
              </a:ext>
            </a:extLst>
          </p:cNvPr>
          <p:cNvSpPr/>
          <p:nvPr/>
        </p:nvSpPr>
        <p:spPr>
          <a:xfrm>
            <a:off x="4824608" y="4348618"/>
            <a:ext cx="2192055" cy="1450933"/>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5F4162-2514-5AE7-071C-822A5D55ED9A}"/>
              </a:ext>
            </a:extLst>
          </p:cNvPr>
          <p:cNvSpPr/>
          <p:nvPr/>
        </p:nvSpPr>
        <p:spPr>
          <a:xfrm>
            <a:off x="7106434" y="3732757"/>
            <a:ext cx="1486422" cy="2066794"/>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D93BE41-4363-3C46-1981-619046553FBD}"/>
              </a:ext>
            </a:extLst>
          </p:cNvPr>
          <p:cNvSpPr/>
          <p:nvPr/>
        </p:nvSpPr>
        <p:spPr>
          <a:xfrm>
            <a:off x="5338176" y="2804784"/>
            <a:ext cx="1678487" cy="1450933"/>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B7A2CA0-7BFC-AE68-77DC-7041627834B8}"/>
              </a:ext>
            </a:extLst>
          </p:cNvPr>
          <p:cNvSpPr/>
          <p:nvPr/>
        </p:nvSpPr>
        <p:spPr>
          <a:xfrm>
            <a:off x="7106434" y="2804784"/>
            <a:ext cx="1486422" cy="839246"/>
          </a:xfrm>
          <a:prstGeom prst="rect">
            <a:avLst/>
          </a:prstGeom>
          <a:solidFill>
            <a:srgbClr val="D5EDE8"/>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CAD5B6B-3B2A-87F0-81E3-CAC802DE067A}"/>
              </a:ext>
            </a:extLst>
          </p:cNvPr>
          <p:cNvSpPr/>
          <p:nvPr/>
        </p:nvSpPr>
        <p:spPr>
          <a:xfrm>
            <a:off x="7106434" y="1876811"/>
            <a:ext cx="1486422" cy="839246"/>
          </a:xfrm>
          <a:prstGeom prst="rect">
            <a:avLst/>
          </a:prstGeom>
          <a:solidFill>
            <a:schemeClr val="tx1">
              <a:lumMod val="50000"/>
              <a:lumOff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3FC6A11-766A-C7D2-4049-19D15F504C12}"/>
              </a:ext>
            </a:extLst>
          </p:cNvPr>
          <p:cNvSpPr/>
          <p:nvPr/>
        </p:nvSpPr>
        <p:spPr>
          <a:xfrm>
            <a:off x="0" y="3285"/>
            <a:ext cx="2004164" cy="6858000"/>
          </a:xfrm>
          <a:prstGeom prst="rect">
            <a:avLst/>
          </a:prstGeom>
          <a:solidFill>
            <a:srgbClr val="72BF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屋内, 建物, テーブル, カウンター が含まれている画像&#10;&#10;自動的に生成された説明">
            <a:extLst>
              <a:ext uri="{FF2B5EF4-FFF2-40B4-BE49-F238E27FC236}">
                <a16:creationId xmlns:a16="http://schemas.microsoft.com/office/drawing/2014/main" id="{022EC613-93A1-86DF-865E-FFC314B2C4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270" y="1691240"/>
            <a:ext cx="2419275" cy="1612456"/>
          </a:xfrm>
          <a:prstGeom prst="rect">
            <a:avLst/>
          </a:prstGeom>
        </p:spPr>
      </p:pic>
      <p:pic>
        <p:nvPicPr>
          <p:cNvPr id="11" name="図 10" descr="屋内, テーブル, 建物, 天井 が含まれている画像&#10;&#10;自動的に生成された説明">
            <a:extLst>
              <a:ext uri="{FF2B5EF4-FFF2-40B4-BE49-F238E27FC236}">
                <a16:creationId xmlns:a16="http://schemas.microsoft.com/office/drawing/2014/main" id="{C18038D7-4E7C-4B78-3B08-B457969FAB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2370" y="614960"/>
            <a:ext cx="3873019" cy="2581382"/>
          </a:xfrm>
          <a:prstGeom prst="rect">
            <a:avLst/>
          </a:prstGeom>
        </p:spPr>
      </p:pic>
      <p:pic>
        <p:nvPicPr>
          <p:cNvPr id="12" name="図 11" descr="屋内, テーブル, 建物, 椅子 が含まれている画像&#10;&#10;自動的に生成された説明">
            <a:extLst>
              <a:ext uri="{FF2B5EF4-FFF2-40B4-BE49-F238E27FC236}">
                <a16:creationId xmlns:a16="http://schemas.microsoft.com/office/drawing/2014/main" id="{E5A1B305-1CD4-897B-CD1B-198355B92A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6663" y="343863"/>
            <a:ext cx="1999438" cy="1332633"/>
          </a:xfrm>
          <a:prstGeom prst="rect">
            <a:avLst/>
          </a:prstGeom>
        </p:spPr>
      </p:pic>
      <p:pic>
        <p:nvPicPr>
          <p:cNvPr id="13" name="図 12" descr="屋内, テーブル, 建物, キッチン が含まれている画像&#10;&#10;自動的に生成された説明">
            <a:extLst>
              <a:ext uri="{FF2B5EF4-FFF2-40B4-BE49-F238E27FC236}">
                <a16:creationId xmlns:a16="http://schemas.microsoft.com/office/drawing/2014/main" id="{F2F39850-3E1E-E181-2449-5E8C7A2328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5595" y="3615991"/>
            <a:ext cx="2318966" cy="1545600"/>
          </a:xfrm>
          <a:prstGeom prst="rect">
            <a:avLst/>
          </a:prstGeom>
        </p:spPr>
      </p:pic>
      <p:pic>
        <p:nvPicPr>
          <p:cNvPr id="14" name="図 13" descr="屋外, 建物, 草, 座る が含まれている画像&#10;&#10;自動的に生成された説明">
            <a:extLst>
              <a:ext uri="{FF2B5EF4-FFF2-40B4-BE49-F238E27FC236}">
                <a16:creationId xmlns:a16="http://schemas.microsoft.com/office/drawing/2014/main" id="{26BC7253-09E3-6143-A02F-140A8066797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8508" y="3784499"/>
            <a:ext cx="2653445" cy="1768531"/>
          </a:xfrm>
          <a:prstGeom prst="rect">
            <a:avLst/>
          </a:prstGeom>
        </p:spPr>
      </p:pic>
      <p:pic>
        <p:nvPicPr>
          <p:cNvPr id="15" name="図 14" descr="屋外, 建物, ストリート, トラック が含まれている画像&#10;&#10;自動的に生成された説明">
            <a:extLst>
              <a:ext uri="{FF2B5EF4-FFF2-40B4-BE49-F238E27FC236}">
                <a16:creationId xmlns:a16="http://schemas.microsoft.com/office/drawing/2014/main" id="{CC21C93F-9FB2-95B8-7E98-64E8EC7BC5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03918" y="3361165"/>
            <a:ext cx="2477730" cy="1651417"/>
          </a:xfrm>
          <a:prstGeom prst="rect">
            <a:avLst/>
          </a:prstGeom>
        </p:spPr>
      </p:pic>
      <p:pic>
        <p:nvPicPr>
          <p:cNvPr id="16" name="図 15" descr="紙の上にあるホットドッグ&#10;&#10;自動的に生成された説明">
            <a:extLst>
              <a:ext uri="{FF2B5EF4-FFF2-40B4-BE49-F238E27FC236}">
                <a16:creationId xmlns:a16="http://schemas.microsoft.com/office/drawing/2014/main" id="{93FD927D-9650-7DAB-1C01-069E5DE9FD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16663" y="1791352"/>
            <a:ext cx="1999439" cy="1332633"/>
          </a:xfrm>
          <a:prstGeom prst="rect">
            <a:avLst/>
          </a:prstGeom>
        </p:spPr>
      </p:pic>
      <p:sp>
        <p:nvSpPr>
          <p:cNvPr id="17" name="テキスト ボックス 16">
            <a:extLst>
              <a:ext uri="{FF2B5EF4-FFF2-40B4-BE49-F238E27FC236}">
                <a16:creationId xmlns:a16="http://schemas.microsoft.com/office/drawing/2014/main" id="{B66DE8DA-DF0A-2030-5DB4-560E8B7BB534}"/>
              </a:ext>
            </a:extLst>
          </p:cNvPr>
          <p:cNvSpPr txBox="1"/>
          <p:nvPr/>
        </p:nvSpPr>
        <p:spPr>
          <a:xfrm>
            <a:off x="732174" y="5161591"/>
            <a:ext cx="7860682" cy="954107"/>
          </a:xfrm>
          <a:prstGeom prst="rect">
            <a:avLst/>
          </a:prstGeom>
          <a:noFill/>
        </p:spPr>
        <p:txBody>
          <a:bodyPr wrap="square" rtlCol="0">
            <a:spAutoFit/>
          </a:bodyPr>
          <a:lstStyle/>
          <a:p>
            <a:r>
              <a:rPr lang="en-US" altLang="ja-JP" sz="2800" b="1" dirty="0">
                <a:latin typeface="Meiryo UI" panose="020B0604030504040204" pitchFamily="34" charset="-128"/>
                <a:ea typeface="Meiryo UI" panose="020B0604030504040204" pitchFamily="34" charset="-128"/>
              </a:rPr>
              <a:t>BE-PAL OUTDOOR BEER GARDEN </a:t>
            </a:r>
          </a:p>
          <a:p>
            <a:r>
              <a:rPr lang="en-US" altLang="ja-JP" sz="2800" b="1" dirty="0">
                <a:latin typeface="Meiryo UI" panose="020B0604030504040204" pitchFamily="34" charset="-128"/>
                <a:ea typeface="Meiryo UI" panose="020B0604030504040204" pitchFamily="34" charset="-128"/>
              </a:rPr>
              <a:t>in Cafe </a:t>
            </a:r>
            <a:r>
              <a:rPr lang="en-US" altLang="ja-JP" sz="2800" b="1" dirty="0" err="1">
                <a:latin typeface="Meiryo UI" panose="020B0604030504040204" pitchFamily="34" charset="-128"/>
                <a:ea typeface="Meiryo UI" panose="020B0604030504040204" pitchFamily="34" charset="-128"/>
              </a:rPr>
              <a:t>Lish</a:t>
            </a:r>
            <a:endParaRPr lang="en-US" altLang="ja-JP" sz="2800" b="1" dirty="0">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B7F6B1E2-134E-A87D-6A17-78E57352E19D}"/>
              </a:ext>
            </a:extLst>
          </p:cNvPr>
          <p:cNvSpPr txBox="1"/>
          <p:nvPr/>
        </p:nvSpPr>
        <p:spPr>
          <a:xfrm>
            <a:off x="808313" y="6213968"/>
            <a:ext cx="7784543" cy="307777"/>
          </a:xfrm>
          <a:prstGeom prst="rect">
            <a:avLst/>
          </a:prstGeom>
          <a:solidFill>
            <a:srgbClr val="FF0000"/>
          </a:solidFill>
          <a:ln>
            <a:solidFill>
              <a:srgbClr val="FF0000"/>
            </a:solidFill>
          </a:ln>
        </p:spPr>
        <p:txBody>
          <a:bodyPr wrap="square" rtlCol="0">
            <a:spAutoFit/>
          </a:bodyPr>
          <a:lstStyle/>
          <a:p>
            <a:r>
              <a:rPr kumimoji="1" lang="en-US" altLang="ja-JP" sz="1400" b="1" dirty="0">
                <a:solidFill>
                  <a:schemeClr val="bg1"/>
                </a:solidFill>
              </a:rPr>
              <a:t>2025</a:t>
            </a:r>
            <a:r>
              <a:rPr kumimoji="1" lang="ja-JP" altLang="en-US" sz="1400" b="1" dirty="0">
                <a:solidFill>
                  <a:schemeClr val="bg1"/>
                </a:solidFill>
              </a:rPr>
              <a:t>年秋（</a:t>
            </a:r>
            <a:r>
              <a:rPr kumimoji="1" lang="en-US" altLang="ja-JP" sz="1400" b="1" dirty="0">
                <a:solidFill>
                  <a:schemeClr val="bg1"/>
                </a:solidFill>
              </a:rPr>
              <a:t>9</a:t>
            </a:r>
            <a:r>
              <a:rPr kumimoji="1" lang="ja-JP" altLang="en-US" sz="1400" b="1" dirty="0">
                <a:solidFill>
                  <a:schemeClr val="bg1"/>
                </a:solidFill>
              </a:rPr>
              <a:t>月</a:t>
            </a:r>
            <a:r>
              <a:rPr kumimoji="1" lang="en-US" altLang="ja-JP" sz="1400" b="1" dirty="0">
                <a:solidFill>
                  <a:schemeClr val="bg1"/>
                </a:solidFill>
              </a:rPr>
              <a:t>~10</a:t>
            </a:r>
            <a:r>
              <a:rPr kumimoji="1" lang="ja-JP" altLang="en-US" sz="1400" b="1" dirty="0">
                <a:solidFill>
                  <a:schemeClr val="bg1"/>
                </a:solidFill>
              </a:rPr>
              <a:t>月頃）を予定しております。詳細が決まり次第ご案内いたします</a:t>
            </a:r>
          </a:p>
        </p:txBody>
      </p:sp>
    </p:spTree>
    <p:extLst>
      <p:ext uri="{BB962C8B-B14F-4D97-AF65-F5344CB8AC3E}">
        <p14:creationId xmlns:p14="http://schemas.microsoft.com/office/powerpoint/2010/main" val="8901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6F0CD2B-9268-493D-0FC7-6E522A80616C}"/>
              </a:ext>
            </a:extLst>
          </p:cNvPr>
          <p:cNvSpPr/>
          <p:nvPr/>
        </p:nvSpPr>
        <p:spPr>
          <a:xfrm>
            <a:off x="0" y="4544568"/>
            <a:ext cx="9144000" cy="2313432"/>
          </a:xfrm>
          <a:prstGeom prst="rect">
            <a:avLst/>
          </a:prstGeom>
          <a:solidFill>
            <a:srgbClr val="EFD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4" name="テキスト ボックス 3">
            <a:extLst>
              <a:ext uri="{FF2B5EF4-FFF2-40B4-BE49-F238E27FC236}">
                <a16:creationId xmlns:a16="http://schemas.microsoft.com/office/drawing/2014/main" id="{DA7960F0-25EF-74C4-F7F2-862BE4BFC761}"/>
              </a:ext>
            </a:extLst>
          </p:cNvPr>
          <p:cNvSpPr txBox="1"/>
          <p:nvPr/>
        </p:nvSpPr>
        <p:spPr>
          <a:xfrm>
            <a:off x="656543" y="5011341"/>
            <a:ext cx="7860682" cy="1661993"/>
          </a:xfrm>
          <a:prstGeom prst="rect">
            <a:avLst/>
          </a:prstGeom>
          <a:noFill/>
        </p:spPr>
        <p:txBody>
          <a:bodyPr wrap="square" rtlCol="0">
            <a:spAutoFit/>
          </a:bodyPr>
          <a:lstStyle/>
          <a:p>
            <a:r>
              <a:rPr lang="en-US" altLang="ja-JP" sz="2800" b="1" dirty="0">
                <a:latin typeface="Meiryo UI" panose="020B0604030504040204" pitchFamily="34" charset="-128"/>
                <a:ea typeface="Meiryo UI" panose="020B0604030504040204" pitchFamily="34" charset="-128"/>
              </a:rPr>
              <a:t>BE-PAL FOREST CAMP 2025 </a:t>
            </a:r>
          </a:p>
          <a:p>
            <a:r>
              <a:rPr lang="en-US" altLang="ja-JP" sz="2800" b="1" dirty="0">
                <a:latin typeface="Meiryo UI" panose="020B0604030504040204" pitchFamily="34" charset="-128"/>
                <a:ea typeface="Meiryo UI" panose="020B0604030504040204" pitchFamily="34" charset="-128"/>
              </a:rPr>
              <a:t>in PICA</a:t>
            </a:r>
            <a:r>
              <a:rPr lang="ja-JP" altLang="en-US" sz="2800" b="1">
                <a:latin typeface="Meiryo UI" panose="020B0604030504040204" pitchFamily="34" charset="-128"/>
                <a:ea typeface="Meiryo UI" panose="020B0604030504040204" pitchFamily="34" charset="-128"/>
              </a:rPr>
              <a:t>八ヶ岳明野</a:t>
            </a:r>
          </a:p>
          <a:p>
            <a:endParaRPr lang="en-US" altLang="ja-JP" b="1" dirty="0">
              <a:latin typeface="Meiryo UI" panose="020B0604030504040204" pitchFamily="34" charset="-128"/>
              <a:ea typeface="Meiryo UI" panose="020B0604030504040204" pitchFamily="34" charset="-128"/>
            </a:endParaRPr>
          </a:p>
          <a:p>
            <a:r>
              <a:rPr lang="ja-JP" altLang="en-US" sz="2400" b="1">
                <a:latin typeface="Meiryo UI" panose="020B0604030504040204" pitchFamily="34" charset="-128"/>
                <a:ea typeface="Meiryo UI" panose="020B0604030504040204" pitchFamily="34" charset="-128"/>
              </a:rPr>
              <a:t>概要</a:t>
            </a:r>
            <a:endParaRPr lang="ja-JP" altLang="en-US" sz="2400" b="1" dirty="0">
              <a:latin typeface="Meiryo UI" panose="020B0604030504040204" pitchFamily="34" charset="-128"/>
              <a:ea typeface="Meiryo UI" panose="020B0604030504040204" pitchFamily="34" charset="-128"/>
            </a:endParaRPr>
          </a:p>
        </p:txBody>
      </p:sp>
      <p:pic>
        <p:nvPicPr>
          <p:cNvPr id="2" name="図 1">
            <a:extLst>
              <a:ext uri="{FF2B5EF4-FFF2-40B4-BE49-F238E27FC236}">
                <a16:creationId xmlns:a16="http://schemas.microsoft.com/office/drawing/2014/main" id="{482CDE99-BD63-C3D0-8D5F-0C873AC4FE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0414" y="246821"/>
            <a:ext cx="1458897" cy="2189100"/>
          </a:xfrm>
          <a:prstGeom prst="rect">
            <a:avLst/>
          </a:prstGeom>
        </p:spPr>
      </p:pic>
      <p:pic>
        <p:nvPicPr>
          <p:cNvPr id="3" name="図 2">
            <a:extLst>
              <a:ext uri="{FF2B5EF4-FFF2-40B4-BE49-F238E27FC236}">
                <a16:creationId xmlns:a16="http://schemas.microsoft.com/office/drawing/2014/main" id="{51E832B4-8749-D4BD-9DED-AE21778FFD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38810" y="4046639"/>
            <a:ext cx="1505419" cy="1003612"/>
          </a:xfrm>
          <a:prstGeom prst="rect">
            <a:avLst/>
          </a:prstGeom>
        </p:spPr>
      </p:pic>
      <p:pic>
        <p:nvPicPr>
          <p:cNvPr id="6" name="図 5">
            <a:extLst>
              <a:ext uri="{FF2B5EF4-FFF2-40B4-BE49-F238E27FC236}">
                <a16:creationId xmlns:a16="http://schemas.microsoft.com/office/drawing/2014/main" id="{BFA09668-5F0C-D0D0-C2C9-C43D7C079D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9143" y="4046639"/>
            <a:ext cx="1505420" cy="1003612"/>
          </a:xfrm>
          <a:prstGeom prst="rect">
            <a:avLst/>
          </a:prstGeom>
        </p:spPr>
      </p:pic>
      <p:pic>
        <p:nvPicPr>
          <p:cNvPr id="7" name="図 6">
            <a:extLst>
              <a:ext uri="{FF2B5EF4-FFF2-40B4-BE49-F238E27FC236}">
                <a16:creationId xmlns:a16="http://schemas.microsoft.com/office/drawing/2014/main" id="{CBEA9B9F-2A93-2283-D496-53AAC54910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8961" y="4046639"/>
            <a:ext cx="1505935" cy="1003612"/>
          </a:xfrm>
          <a:prstGeom prst="rect">
            <a:avLst/>
          </a:prstGeom>
        </p:spPr>
      </p:pic>
      <p:pic>
        <p:nvPicPr>
          <p:cNvPr id="8" name="図 7">
            <a:extLst>
              <a:ext uri="{FF2B5EF4-FFF2-40B4-BE49-F238E27FC236}">
                <a16:creationId xmlns:a16="http://schemas.microsoft.com/office/drawing/2014/main" id="{08FE5C9D-BBD9-AA9B-EFF4-D4D1134ED6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7200" y="2476886"/>
            <a:ext cx="2280833" cy="1520031"/>
          </a:xfrm>
          <a:prstGeom prst="rect">
            <a:avLst/>
          </a:prstGeom>
        </p:spPr>
      </p:pic>
      <p:pic>
        <p:nvPicPr>
          <p:cNvPr id="9" name="図 8">
            <a:extLst>
              <a:ext uri="{FF2B5EF4-FFF2-40B4-BE49-F238E27FC236}">
                <a16:creationId xmlns:a16="http://schemas.microsoft.com/office/drawing/2014/main" id="{2A722855-226D-07E0-F24D-70FBC01E5D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84471" y="246821"/>
            <a:ext cx="1453562" cy="2180343"/>
          </a:xfrm>
          <a:prstGeom prst="rect">
            <a:avLst/>
          </a:prstGeom>
        </p:spPr>
      </p:pic>
      <p:pic>
        <p:nvPicPr>
          <p:cNvPr id="10" name="図 9">
            <a:extLst>
              <a:ext uri="{FF2B5EF4-FFF2-40B4-BE49-F238E27FC236}">
                <a16:creationId xmlns:a16="http://schemas.microsoft.com/office/drawing/2014/main" id="{2A80935F-43ED-EBC4-D824-B81AA02AEF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548" y="1364471"/>
            <a:ext cx="1607175" cy="1071450"/>
          </a:xfrm>
          <a:prstGeom prst="rect">
            <a:avLst/>
          </a:prstGeom>
        </p:spPr>
      </p:pic>
      <p:pic>
        <p:nvPicPr>
          <p:cNvPr id="11" name="図 10">
            <a:extLst>
              <a:ext uri="{FF2B5EF4-FFF2-40B4-BE49-F238E27FC236}">
                <a16:creationId xmlns:a16="http://schemas.microsoft.com/office/drawing/2014/main" id="{96EFC768-EA74-65B0-E4EA-A1BBE4D8EE8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21549" y="246821"/>
            <a:ext cx="1607175" cy="1071081"/>
          </a:xfrm>
          <a:prstGeom prst="rect">
            <a:avLst/>
          </a:prstGeom>
        </p:spPr>
      </p:pic>
      <p:pic>
        <p:nvPicPr>
          <p:cNvPr id="12" name="図 11">
            <a:extLst>
              <a:ext uri="{FF2B5EF4-FFF2-40B4-BE49-F238E27FC236}">
                <a16:creationId xmlns:a16="http://schemas.microsoft.com/office/drawing/2014/main" id="{CCB33579-AB20-801C-8401-DE3179EFAB5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18962" y="2476886"/>
            <a:ext cx="2280832" cy="1520555"/>
          </a:xfrm>
          <a:prstGeom prst="rect">
            <a:avLst/>
          </a:prstGeom>
        </p:spPr>
      </p:pic>
    </p:spTree>
    <p:extLst>
      <p:ext uri="{BB962C8B-B14F-4D97-AF65-F5344CB8AC3E}">
        <p14:creationId xmlns:p14="http://schemas.microsoft.com/office/powerpoint/2010/main" val="295912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164503A2-973B-81C7-D66B-727914F2B3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80815" y="0"/>
            <a:ext cx="5463185" cy="6858000"/>
          </a:xfrm>
          <a:prstGeom prst="rect">
            <a:avLst/>
          </a:prstGeom>
        </p:spPr>
      </p:pic>
      <p:sp>
        <p:nvSpPr>
          <p:cNvPr id="39" name="正方形/長方形 38">
            <a:extLst>
              <a:ext uri="{FF2B5EF4-FFF2-40B4-BE49-F238E27FC236}">
                <a16:creationId xmlns:a16="http://schemas.microsoft.com/office/drawing/2014/main" id="{AD3D2228-6BBF-8445-4939-B23DEFC350EC}"/>
              </a:ext>
            </a:extLst>
          </p:cNvPr>
          <p:cNvSpPr/>
          <p:nvPr/>
        </p:nvSpPr>
        <p:spPr>
          <a:xfrm>
            <a:off x="3680815" y="0"/>
            <a:ext cx="5463185" cy="6858000"/>
          </a:xfrm>
          <a:prstGeom prst="rect">
            <a:avLst/>
          </a:prstGeom>
          <a:solidFill>
            <a:srgbClr val="FFFFFF">
              <a:alpha val="8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A84D1691-644E-6CB7-3608-28DDAFF626B2}"/>
              </a:ext>
            </a:extLst>
          </p:cNvPr>
          <p:cNvSpPr/>
          <p:nvPr/>
        </p:nvSpPr>
        <p:spPr>
          <a:xfrm>
            <a:off x="0" y="0"/>
            <a:ext cx="3680815" cy="6858000"/>
          </a:xfrm>
          <a:prstGeom prst="rect">
            <a:avLst/>
          </a:prstGeom>
          <a:solidFill>
            <a:srgbClr val="D5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タイトル 1">
            <a:extLst>
              <a:ext uri="{FF2B5EF4-FFF2-40B4-BE49-F238E27FC236}">
                <a16:creationId xmlns:a16="http://schemas.microsoft.com/office/drawing/2014/main" id="{E7FE9931-6AE7-345D-0575-4E90D2AB0B4A}"/>
              </a:ext>
            </a:extLst>
          </p:cNvPr>
          <p:cNvSpPr>
            <a:spLocks noGrp="1"/>
          </p:cNvSpPr>
          <p:nvPr>
            <p:ph type="title" idx="4294967295"/>
          </p:nvPr>
        </p:nvSpPr>
        <p:spPr>
          <a:xfrm>
            <a:off x="403206" y="185812"/>
            <a:ext cx="7151316" cy="679903"/>
          </a:xfrm>
        </p:spPr>
        <p:txBody>
          <a:bodyPr>
            <a:normAutofit/>
          </a:bodyPr>
          <a:lstStyle/>
          <a:p>
            <a:r>
              <a:rPr kumimoji="1" lang="ja-JP" altLang="en-US" sz="3200" b="1">
                <a:latin typeface="Meiryo UI" panose="020B0604030504040204" pitchFamily="34" charset="-128"/>
                <a:ea typeface="Meiryo UI" panose="020B0604030504040204" pitchFamily="34" charset="-128"/>
              </a:rPr>
              <a:t>編集長沢木より</a:t>
            </a:r>
          </a:p>
        </p:txBody>
      </p:sp>
      <p:pic>
        <p:nvPicPr>
          <p:cNvPr id="9" name="図 8">
            <a:extLst>
              <a:ext uri="{FF2B5EF4-FFF2-40B4-BE49-F238E27FC236}">
                <a16:creationId xmlns:a16="http://schemas.microsoft.com/office/drawing/2014/main" id="{AD3E5F60-8DD7-6D69-54A6-4B1BC668A1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408" y="882685"/>
            <a:ext cx="2659997" cy="2801181"/>
          </a:xfrm>
          <a:prstGeom prst="rect">
            <a:avLst/>
          </a:prstGeom>
          <a:effectLst>
            <a:softEdge rad="77299"/>
          </a:effectLst>
        </p:spPr>
      </p:pic>
      <p:sp>
        <p:nvSpPr>
          <p:cNvPr id="10" name="正方形/長方形 9">
            <a:extLst>
              <a:ext uri="{FF2B5EF4-FFF2-40B4-BE49-F238E27FC236}">
                <a16:creationId xmlns:a16="http://schemas.microsoft.com/office/drawing/2014/main" id="{C6CFD689-4F4E-8FCA-9186-9DCCEA3B4D37}"/>
              </a:ext>
            </a:extLst>
          </p:cNvPr>
          <p:cNvSpPr/>
          <p:nvPr/>
        </p:nvSpPr>
        <p:spPr>
          <a:xfrm>
            <a:off x="310202" y="4538493"/>
            <a:ext cx="3228975" cy="1954381"/>
          </a:xfrm>
          <a:prstGeom prst="rect">
            <a:avLst/>
          </a:prstGeom>
        </p:spPr>
        <p:txBody>
          <a:bodyPr wrap="square">
            <a:spAutoFit/>
          </a:bodyPr>
          <a:lstStyle/>
          <a:p>
            <a:pPr algn="ctr"/>
            <a:r>
              <a:rPr lang="en-US" altLang="ja-JP" sz="1100" dirty="0">
                <a:latin typeface="Meiryo UI" panose="020B0604030504040204" pitchFamily="34" charset="-128"/>
                <a:ea typeface="Meiryo UI" panose="020B0604030504040204" pitchFamily="34" charset="-128"/>
              </a:rPr>
              <a:t>1995</a:t>
            </a:r>
            <a:r>
              <a:rPr lang="ja-JP" altLang="en-US" sz="1100" dirty="0">
                <a:latin typeface="Meiryo UI" panose="020B0604030504040204" pitchFamily="34" charset="-128"/>
                <a:ea typeface="Meiryo UI" panose="020B0604030504040204" pitchFamily="34" charset="-128"/>
              </a:rPr>
              <a:t>年小学館入社、</a:t>
            </a:r>
            <a:r>
              <a:rPr lang="en-US" altLang="ja-JP" sz="1100" dirty="0">
                <a:latin typeface="Meiryo UI" panose="020B0604030504040204" pitchFamily="34" charset="-128"/>
                <a:ea typeface="Meiryo UI" panose="020B0604030504040204" pitchFamily="34" charset="-128"/>
              </a:rPr>
              <a:t>『DIME』</a:t>
            </a:r>
            <a:r>
              <a:rPr lang="ja-JP" altLang="en-US" sz="1100" dirty="0">
                <a:latin typeface="Meiryo UI" panose="020B0604030504040204" pitchFamily="34" charset="-128"/>
                <a:ea typeface="Meiryo UI" panose="020B0604030504040204" pitchFamily="34" charset="-128"/>
              </a:rPr>
              <a:t>編集部に</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配属。</a:t>
            </a:r>
            <a:r>
              <a:rPr lang="en-US" altLang="ja-JP" sz="1100" dirty="0">
                <a:latin typeface="Meiryo UI" panose="020B0604030504040204" pitchFamily="34" charset="-128"/>
                <a:ea typeface="Meiryo UI" panose="020B0604030504040204" pitchFamily="34" charset="-128"/>
              </a:rPr>
              <a:t>2000</a:t>
            </a:r>
            <a:r>
              <a:rPr lang="ja-JP" altLang="en-US" sz="1100" dirty="0">
                <a:latin typeface="Meiryo UI" panose="020B0604030504040204" pitchFamily="34" charset="-128"/>
                <a:ea typeface="Meiryo UI" panose="020B0604030504040204" pitchFamily="34" charset="-128"/>
              </a:rPr>
              <a:t>年に大好きなアウトドア誌</a:t>
            </a:r>
            <a:endParaRPr lang="en-US" altLang="ja-JP" sz="1100" dirty="0">
              <a:latin typeface="Meiryo UI" panose="020B0604030504040204" pitchFamily="34" charset="-128"/>
              <a:ea typeface="Meiryo UI" panose="020B0604030504040204" pitchFamily="34" charset="-128"/>
            </a:endParaRPr>
          </a:p>
          <a:p>
            <a:pPr algn="ctr"/>
            <a:r>
              <a:rPr lang="en-US" altLang="ja-JP" sz="1100" dirty="0">
                <a:latin typeface="Meiryo UI" panose="020B0604030504040204" pitchFamily="34" charset="-128"/>
                <a:ea typeface="Meiryo UI" panose="020B0604030504040204" pitchFamily="34" charset="-128"/>
              </a:rPr>
              <a:t>『BE-PAL』</a:t>
            </a:r>
            <a:r>
              <a:rPr lang="ja-JP" altLang="en-US" sz="1100" dirty="0">
                <a:latin typeface="Meiryo UI" panose="020B0604030504040204" pitchFamily="34" charset="-128"/>
                <a:ea typeface="Meiryo UI" panose="020B0604030504040204" pitchFamily="34" charset="-128"/>
              </a:rPr>
              <a:t>編集部に異動、憧れの</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野田知佑氏の担当に。</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その後、</a:t>
            </a:r>
            <a:r>
              <a:rPr lang="en-US" altLang="ja-JP" sz="1100" dirty="0">
                <a:latin typeface="Meiryo UI" panose="020B0604030504040204" pitchFamily="34" charset="-128"/>
                <a:ea typeface="Meiryo UI" panose="020B0604030504040204" pitchFamily="34" charset="-128"/>
              </a:rPr>
              <a:t>『</a:t>
            </a:r>
            <a:r>
              <a:rPr lang="ja-JP" altLang="en-US" sz="1100" dirty="0">
                <a:latin typeface="Meiryo UI" panose="020B0604030504040204" pitchFamily="34" charset="-128"/>
                <a:ea typeface="Meiryo UI" panose="020B0604030504040204" pitchFamily="34" charset="-128"/>
              </a:rPr>
              <a:t>テレパル</a:t>
            </a:r>
            <a:r>
              <a:rPr lang="ja-JP" altLang="en-US" sz="1100" dirty="0" err="1">
                <a:latin typeface="Meiryo UI" panose="020B0604030504040204" pitchFamily="34" charset="-128"/>
                <a:ea typeface="Meiryo UI" panose="020B0604030504040204" pitchFamily="34" charset="-128"/>
              </a:rPr>
              <a:t>ｆ</a:t>
            </a:r>
            <a:r>
              <a:rPr lang="en-US" altLang="ja-JP" sz="1100" dirty="0">
                <a:latin typeface="Meiryo UI" panose="020B0604030504040204" pitchFamily="34" charset="-128"/>
                <a:ea typeface="Meiryo UI" panose="020B0604030504040204" pitchFamily="34" charset="-128"/>
              </a:rPr>
              <a:t>』</a:t>
            </a:r>
            <a:r>
              <a:rPr lang="ja-JP" altLang="en-US" sz="1100" dirty="0" err="1">
                <a:latin typeface="Meiryo UI" panose="020B0604030504040204" pitchFamily="34" charset="-128"/>
                <a:ea typeface="Meiryo UI" panose="020B0604030504040204" pitchFamily="34" charset="-128"/>
              </a:rPr>
              <a:t>、</a:t>
            </a:r>
            <a:r>
              <a:rPr lang="en-US" altLang="ja-JP" sz="1100" dirty="0">
                <a:latin typeface="Meiryo UI" panose="020B0604030504040204" pitchFamily="34" charset="-128"/>
                <a:ea typeface="Meiryo UI" panose="020B0604030504040204" pitchFamily="34" charset="-128"/>
              </a:rPr>
              <a:t>『BC</a:t>
            </a:r>
            <a:r>
              <a:rPr lang="ja-JP" altLang="en-US" sz="1100" dirty="0">
                <a:latin typeface="Meiryo UI" panose="020B0604030504040204" pitchFamily="34" charset="-128"/>
                <a:ea typeface="Meiryo UI" panose="020B0604030504040204" pitchFamily="34" charset="-128"/>
              </a:rPr>
              <a:t>オリジナル</a:t>
            </a:r>
            <a:r>
              <a:rPr lang="en-US" altLang="ja-JP" sz="1100" dirty="0">
                <a:latin typeface="Meiryo UI" panose="020B0604030504040204" pitchFamily="34" charset="-128"/>
                <a:ea typeface="Meiryo UI" panose="020B0604030504040204" pitchFamily="34" charset="-128"/>
              </a:rPr>
              <a:t>』</a:t>
            </a:r>
            <a:r>
              <a:rPr lang="ja-JP" altLang="en-US" sz="1100" dirty="0" err="1">
                <a:latin typeface="Meiryo UI" panose="020B0604030504040204" pitchFamily="34" charset="-128"/>
                <a:ea typeface="Meiryo UI" panose="020B0604030504040204" pitchFamily="34" charset="-128"/>
              </a:rPr>
              <a:t>、</a:t>
            </a:r>
            <a:endParaRPr lang="en-US" altLang="ja-JP" sz="1100" dirty="0">
              <a:latin typeface="Meiryo UI" panose="020B0604030504040204" pitchFamily="34" charset="-128"/>
              <a:ea typeface="Meiryo UI" panose="020B0604030504040204" pitchFamily="34" charset="-128"/>
            </a:endParaRPr>
          </a:p>
          <a:p>
            <a:pPr algn="ctr"/>
            <a:r>
              <a:rPr lang="en-US" altLang="ja-JP" sz="1100" dirty="0">
                <a:latin typeface="Meiryo UI" panose="020B0604030504040204" pitchFamily="34" charset="-128"/>
                <a:ea typeface="Meiryo UI" panose="020B0604030504040204" pitchFamily="34" charset="-128"/>
              </a:rPr>
              <a:t>『</a:t>
            </a:r>
            <a:r>
              <a:rPr lang="ja-JP" altLang="en-US" sz="1100" dirty="0">
                <a:latin typeface="Meiryo UI" panose="020B0604030504040204" pitchFamily="34" charset="-128"/>
                <a:ea typeface="Meiryo UI" panose="020B0604030504040204" pitchFamily="34" charset="-128"/>
              </a:rPr>
              <a:t>ビッグコミック</a:t>
            </a:r>
            <a:r>
              <a:rPr lang="en-US" altLang="ja-JP" sz="1100" dirty="0">
                <a:latin typeface="Meiryo UI" panose="020B0604030504040204" pitchFamily="34" charset="-128"/>
                <a:ea typeface="Meiryo UI" panose="020B0604030504040204" pitchFamily="34" charset="-128"/>
              </a:rPr>
              <a:t>』</a:t>
            </a:r>
            <a:r>
              <a:rPr lang="ja-JP" altLang="en-US" sz="1100" dirty="0" err="1">
                <a:latin typeface="Meiryo UI" panose="020B0604030504040204" pitchFamily="34" charset="-128"/>
                <a:ea typeface="Meiryo UI" panose="020B0604030504040204" pitchFamily="34" charset="-128"/>
              </a:rPr>
              <a:t>、</a:t>
            </a:r>
            <a:r>
              <a:rPr lang="en-US" altLang="ja-JP" sz="1100" dirty="0">
                <a:latin typeface="Meiryo UI" panose="020B0604030504040204" pitchFamily="34" charset="-128"/>
                <a:ea typeface="Meiryo UI" panose="020B0604030504040204" pitchFamily="34" charset="-128"/>
              </a:rPr>
              <a:t>『DIME』</a:t>
            </a:r>
            <a:r>
              <a:rPr lang="ja-JP" altLang="en-US" sz="1100" dirty="0">
                <a:latin typeface="Meiryo UI" panose="020B0604030504040204" pitchFamily="34" charset="-128"/>
                <a:ea typeface="Meiryo UI" panose="020B0604030504040204" pitchFamily="34" charset="-128"/>
              </a:rPr>
              <a:t>を経て、</a:t>
            </a:r>
            <a:endParaRPr lang="en-US" altLang="ja-JP" sz="1100" dirty="0">
              <a:latin typeface="Meiryo UI" panose="020B0604030504040204" pitchFamily="34" charset="-128"/>
              <a:ea typeface="Meiryo UI" panose="020B0604030504040204" pitchFamily="34" charset="-128"/>
            </a:endParaRPr>
          </a:p>
          <a:p>
            <a:pPr algn="ctr"/>
            <a:r>
              <a:rPr lang="en-US" altLang="ja-JP" sz="1100" dirty="0">
                <a:latin typeface="Meiryo UI" panose="020B0604030504040204" pitchFamily="34" charset="-128"/>
                <a:ea typeface="Meiryo UI" panose="020B0604030504040204" pitchFamily="34" charset="-128"/>
              </a:rPr>
              <a:t>2015</a:t>
            </a:r>
            <a:r>
              <a:rPr lang="ja-JP" altLang="en-US" sz="1100" dirty="0">
                <a:latin typeface="Meiryo UI" panose="020B0604030504040204" pitchFamily="34" charset="-128"/>
                <a:ea typeface="Meiryo UI" panose="020B0604030504040204" pitchFamily="34" charset="-128"/>
              </a:rPr>
              <a:t>年に</a:t>
            </a:r>
            <a:r>
              <a:rPr lang="en-US" altLang="ja-JP" sz="1100" dirty="0">
                <a:latin typeface="Meiryo UI" panose="020B0604030504040204" pitchFamily="34" charset="-128"/>
                <a:ea typeface="Meiryo UI" panose="020B0604030504040204" pitchFamily="34" charset="-128"/>
              </a:rPr>
              <a:t>『BE-PAL』</a:t>
            </a:r>
            <a:r>
              <a:rPr lang="ja-JP" altLang="en-US" sz="1100" dirty="0">
                <a:latin typeface="Meiryo UI" panose="020B0604030504040204" pitchFamily="34" charset="-128"/>
                <a:ea typeface="Meiryo UI" panose="020B0604030504040204" pitchFamily="34" charset="-128"/>
              </a:rPr>
              <a:t>編集部に異動、</a:t>
            </a:r>
            <a:endParaRPr lang="en-US" altLang="ja-JP" sz="1100" dirty="0">
              <a:latin typeface="Meiryo UI" panose="020B0604030504040204" pitchFamily="34" charset="-128"/>
              <a:ea typeface="Meiryo UI" panose="020B0604030504040204" pitchFamily="34" charset="-128"/>
            </a:endParaRPr>
          </a:p>
          <a:p>
            <a:pPr algn="ctr"/>
            <a:r>
              <a:rPr lang="en-US" altLang="ja-JP" sz="1100" dirty="0">
                <a:latin typeface="Meiryo UI" panose="020B0604030504040204" pitchFamily="34" charset="-128"/>
                <a:ea typeface="Meiryo UI" panose="020B0604030504040204" pitchFamily="34" charset="-128"/>
              </a:rPr>
              <a:t>2018</a:t>
            </a:r>
            <a:r>
              <a:rPr lang="ja-JP" altLang="en-US" sz="1100" dirty="0">
                <a:latin typeface="Meiryo UI" panose="020B0604030504040204" pitchFamily="34" charset="-128"/>
                <a:ea typeface="Meiryo UI" panose="020B0604030504040204" pitchFamily="34" charset="-128"/>
              </a:rPr>
              <a:t>年に</a:t>
            </a:r>
            <a:r>
              <a:rPr lang="en-US" altLang="ja-JP" sz="1100" dirty="0">
                <a:latin typeface="Meiryo UI" panose="020B0604030504040204" pitchFamily="34" charset="-128"/>
                <a:ea typeface="Meiryo UI" panose="020B0604030504040204" pitchFamily="34" charset="-128"/>
              </a:rPr>
              <a:t>『BE-PAL』</a:t>
            </a:r>
            <a:r>
              <a:rPr lang="ja-JP" altLang="en-US" sz="1100" dirty="0">
                <a:latin typeface="Meiryo UI" panose="020B0604030504040204" pitchFamily="34" charset="-128"/>
                <a:ea typeface="Meiryo UI" panose="020B0604030504040204" pitchFamily="34" charset="-128"/>
              </a:rPr>
              <a:t>編集長に就任。</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日本カー・オブ・ザ・イヤー実行委員、</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自身の出身である早稲田大学競技</a:t>
            </a:r>
            <a:endParaRPr lang="en-US" altLang="ja-JP" sz="1100" dirty="0">
              <a:latin typeface="Meiryo UI" panose="020B0604030504040204" pitchFamily="34" charset="-128"/>
              <a:ea typeface="Meiryo UI" panose="020B0604030504040204" pitchFamily="34" charset="-128"/>
            </a:endParaRPr>
          </a:p>
          <a:p>
            <a:pPr algn="ctr"/>
            <a:r>
              <a:rPr lang="ja-JP" altLang="en-US" sz="1100" dirty="0">
                <a:latin typeface="Meiryo UI" panose="020B0604030504040204" pitchFamily="34" charset="-128"/>
                <a:ea typeface="Meiryo UI" panose="020B0604030504040204" pitchFamily="34" charset="-128"/>
              </a:rPr>
              <a:t>スポーツセンター所属ワンダーフォーゲル部前監督。</a:t>
            </a:r>
          </a:p>
        </p:txBody>
      </p:sp>
      <p:sp>
        <p:nvSpPr>
          <p:cNvPr id="11" name="テキスト ボックス 10">
            <a:extLst>
              <a:ext uri="{FF2B5EF4-FFF2-40B4-BE49-F238E27FC236}">
                <a16:creationId xmlns:a16="http://schemas.microsoft.com/office/drawing/2014/main" id="{E3FD5DA2-1EEC-9EDD-A6D2-EAF58B12123D}"/>
              </a:ext>
            </a:extLst>
          </p:cNvPr>
          <p:cNvSpPr txBox="1"/>
          <p:nvPr/>
        </p:nvSpPr>
        <p:spPr>
          <a:xfrm>
            <a:off x="194893" y="3700836"/>
            <a:ext cx="3473770" cy="661720"/>
          </a:xfrm>
          <a:prstGeom prst="rect">
            <a:avLst/>
          </a:prstGeom>
          <a:noFill/>
        </p:spPr>
        <p:txBody>
          <a:bodyPr wrap="square" rtlCol="0">
            <a:spAutoFit/>
          </a:bodyPr>
          <a:lstStyle/>
          <a:p>
            <a:pPr algn="ctr"/>
            <a:r>
              <a:rPr lang="ja-JP" altLang="en-US" sz="1050" b="1" dirty="0">
                <a:latin typeface="Meiryo UI" panose="020B0604030504040204" pitchFamily="34" charset="-128"/>
                <a:ea typeface="Meiryo UI" panose="020B0604030504040204" pitchFamily="34" charset="-128"/>
              </a:rPr>
              <a:t>小学館　第二ブランドメディア局　プロデューサー</a:t>
            </a:r>
            <a:endParaRPr lang="en-US" altLang="ja-JP" sz="1050" b="1" dirty="0">
              <a:latin typeface="Meiryo UI" panose="020B0604030504040204" pitchFamily="34" charset="-128"/>
              <a:ea typeface="Meiryo UI" panose="020B0604030504040204" pitchFamily="34" charset="-128"/>
            </a:endParaRPr>
          </a:p>
          <a:p>
            <a:pPr algn="ctr"/>
            <a:r>
              <a:rPr lang="en-US" altLang="ja-JP" sz="1050" b="1" dirty="0">
                <a:latin typeface="Meiryo UI" panose="020B0604030504040204" pitchFamily="34" charset="-128"/>
                <a:ea typeface="Meiryo UI" panose="020B0604030504040204" pitchFamily="34" charset="-128"/>
              </a:rPr>
              <a:t>『BE-PAL』</a:t>
            </a:r>
            <a:r>
              <a:rPr lang="ja-JP" altLang="en-US" sz="1050" b="1">
                <a:latin typeface="Meiryo UI" panose="020B0604030504040204" pitchFamily="34" charset="-128"/>
                <a:ea typeface="Meiryo UI" panose="020B0604030504040204" pitchFamily="34" charset="-128"/>
              </a:rPr>
              <a:t>編集長</a:t>
            </a:r>
            <a:endParaRPr lang="en-US" altLang="ja-JP" sz="1050" b="1" dirty="0">
              <a:latin typeface="Meiryo UI" panose="020B0604030504040204" pitchFamily="34" charset="-128"/>
              <a:ea typeface="Meiryo UI" panose="020B0604030504040204" pitchFamily="34" charset="-128"/>
            </a:endParaRPr>
          </a:p>
          <a:p>
            <a:pPr algn="ctr"/>
            <a:r>
              <a:rPr lang="ja-JP" altLang="en-US" sz="1600" b="1" dirty="0">
                <a:latin typeface="Meiryo UI" panose="020B0604030504040204" pitchFamily="34" charset="-128"/>
                <a:ea typeface="Meiryo UI" panose="020B0604030504040204" pitchFamily="34" charset="-128"/>
              </a:rPr>
              <a:t>沢木　拓也</a:t>
            </a:r>
          </a:p>
        </p:txBody>
      </p:sp>
      <p:sp>
        <p:nvSpPr>
          <p:cNvPr id="14" name="正方形/長方形 13">
            <a:extLst>
              <a:ext uri="{FF2B5EF4-FFF2-40B4-BE49-F238E27FC236}">
                <a16:creationId xmlns:a16="http://schemas.microsoft.com/office/drawing/2014/main" id="{6494947C-7CBB-83BD-48CB-17B9688CFDB8}"/>
              </a:ext>
            </a:extLst>
          </p:cNvPr>
          <p:cNvSpPr/>
          <p:nvPr/>
        </p:nvSpPr>
        <p:spPr>
          <a:xfrm>
            <a:off x="3978864" y="1234374"/>
            <a:ext cx="4681987" cy="3970318"/>
          </a:xfrm>
          <a:prstGeom prst="rect">
            <a:avLst/>
          </a:prstGeom>
        </p:spPr>
        <p:txBody>
          <a:bodyPr wrap="square">
            <a:spAutoFit/>
          </a:bodyPr>
          <a:lstStyle/>
          <a:p>
            <a:pPr algn="just"/>
            <a:r>
              <a:rPr lang="ja-JP" altLang="en-US" b="1" dirty="0">
                <a:latin typeface="Meiryo UI" panose="020B0604030504040204" pitchFamily="34" charset="-128"/>
                <a:ea typeface="Meiryo UI" panose="020B0604030504040204" pitchFamily="34" charset="-128"/>
              </a:rPr>
              <a:t>創刊</a:t>
            </a:r>
            <a:r>
              <a:rPr lang="en-US" altLang="ja-JP" b="1" dirty="0">
                <a:latin typeface="Meiryo UI" panose="020B0604030504040204" pitchFamily="34" charset="-128"/>
                <a:ea typeface="Meiryo UI" panose="020B0604030504040204" pitchFamily="34" charset="-128"/>
              </a:rPr>
              <a:t>44</a:t>
            </a:r>
            <a:r>
              <a:rPr lang="ja-JP" altLang="en-US" b="1" dirty="0">
                <a:latin typeface="Meiryo UI" panose="020B0604030504040204" pitchFamily="34" charset="-128"/>
                <a:ea typeface="Meiryo UI" panose="020B0604030504040204" pitchFamily="34" charset="-128"/>
              </a:rPr>
              <a:t>周年の今年、</a:t>
            </a:r>
            <a:endParaRPr lang="en-US" altLang="ja-JP" b="1" dirty="0">
              <a:latin typeface="Meiryo UI" panose="020B0604030504040204" pitchFamily="34" charset="-128"/>
              <a:ea typeface="Meiryo UI" panose="020B0604030504040204" pitchFamily="34" charset="-128"/>
            </a:endParaRPr>
          </a:p>
          <a:p>
            <a:pPr algn="just"/>
            <a:r>
              <a:rPr lang="en"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はイベントてんこ盛りで突っ走ります。</a:t>
            </a:r>
            <a:endParaRPr lang="en-US" altLang="ja-JP" b="1" dirty="0">
              <a:latin typeface="Meiryo UI" panose="020B0604030504040204" pitchFamily="34" charset="-128"/>
              <a:ea typeface="Meiryo UI" panose="020B0604030504040204" pitchFamily="34" charset="-128"/>
            </a:endParaRPr>
          </a:p>
          <a:p>
            <a:pPr algn="just"/>
            <a:endParaRPr lang="ja-JP" altLang="en-US" b="1" dirty="0">
              <a:latin typeface="Meiryo UI" panose="020B0604030504040204" pitchFamily="34" charset="-128"/>
              <a:ea typeface="Meiryo UI" panose="020B0604030504040204" pitchFamily="34" charset="-128"/>
            </a:endParaRPr>
          </a:p>
          <a:p>
            <a:pPr algn="just"/>
            <a:r>
              <a:rPr lang="ja-JP" altLang="en-US" b="1" dirty="0">
                <a:latin typeface="Meiryo UI" panose="020B0604030504040204" pitchFamily="34" charset="-128"/>
                <a:ea typeface="Meiryo UI" panose="020B0604030504040204" pitchFamily="34" charset="-128"/>
              </a:rPr>
              <a:t>読者参加型のキャンプイベントは今年も春秋の年</a:t>
            </a:r>
            <a:r>
              <a:rPr lang="en-US" altLang="ja-JP" b="1" dirty="0">
                <a:latin typeface="Meiryo UI" panose="020B0604030504040204" pitchFamily="34" charset="-128"/>
                <a:ea typeface="Meiryo UI" panose="020B0604030504040204" pitchFamily="34" charset="-128"/>
              </a:rPr>
              <a:t>2</a:t>
            </a:r>
            <a:r>
              <a:rPr lang="ja-JP" altLang="en-US" b="1" dirty="0">
                <a:latin typeface="Meiryo UI" panose="020B0604030504040204" pitchFamily="34" charset="-128"/>
                <a:ea typeface="Meiryo UI" panose="020B0604030504040204" pitchFamily="34" charset="-128"/>
              </a:rPr>
              <a:t>回実施。しかも、春は場所をスノーピーク</a:t>
            </a:r>
            <a:endParaRPr lang="en-US" altLang="ja-JP" b="1" dirty="0">
              <a:latin typeface="Meiryo UI" panose="020B0604030504040204" pitchFamily="34" charset="-128"/>
              <a:ea typeface="Meiryo UI" panose="020B0604030504040204" pitchFamily="34" charset="-128"/>
            </a:endParaRPr>
          </a:p>
          <a:p>
            <a:pPr algn="just"/>
            <a:r>
              <a:rPr lang="ja-JP" altLang="en-US" b="1" dirty="0">
                <a:latin typeface="Meiryo UI" panose="020B0604030504040204" pitchFamily="34" charset="-128"/>
                <a:ea typeface="Meiryo UI" panose="020B0604030504040204" pitchFamily="34" charset="-128"/>
              </a:rPr>
              <a:t>鹿沼キャンプフィールド＆スパに変えて開催。</a:t>
            </a:r>
            <a:endParaRPr lang="en-US" altLang="ja-JP" b="1" dirty="0">
              <a:latin typeface="Meiryo UI" panose="020B0604030504040204" pitchFamily="34" charset="-128"/>
              <a:ea typeface="Meiryo UI" panose="020B0604030504040204" pitchFamily="34" charset="-128"/>
            </a:endParaRPr>
          </a:p>
          <a:p>
            <a:pPr algn="just"/>
            <a:endParaRPr lang="en-US" altLang="ja-JP" b="1" dirty="0">
              <a:latin typeface="Meiryo UI" panose="020B0604030504040204" pitchFamily="34" charset="-128"/>
              <a:ea typeface="Meiryo UI" panose="020B0604030504040204" pitchFamily="34" charset="-128"/>
            </a:endParaRPr>
          </a:p>
          <a:p>
            <a:pPr algn="just"/>
            <a:r>
              <a:rPr lang="ja-JP" altLang="en-US" b="1" dirty="0">
                <a:latin typeface="Meiryo UI" panose="020B0604030504040204" pitchFamily="34" charset="-128"/>
                <a:ea typeface="Meiryo UI" panose="020B0604030504040204" pitchFamily="34" charset="-128"/>
              </a:rPr>
              <a:t>さらに、初夏には</a:t>
            </a:r>
            <a:r>
              <a:rPr lang="en" altLang="ja-JP" b="1" dirty="0">
                <a:latin typeface="Meiryo UI" panose="020B0604030504040204" pitchFamily="34" charset="-128"/>
                <a:ea typeface="Meiryo UI" panose="020B0604030504040204" pitchFamily="34" charset="-128"/>
              </a:rPr>
              <a:t>SUV</a:t>
            </a:r>
            <a:r>
              <a:rPr lang="ja-JP" altLang="en-US" b="1" dirty="0">
                <a:latin typeface="Meiryo UI" panose="020B0604030504040204" pitchFamily="34" charset="-128"/>
                <a:ea typeface="Meiryo UI" panose="020B0604030504040204" pitchFamily="34" charset="-128"/>
              </a:rPr>
              <a:t>試乗会、夏過ぎには都市型のアウトドアイベント「</a:t>
            </a:r>
            <a:r>
              <a:rPr lang="en" altLang="ja-JP" b="1" dirty="0">
                <a:latin typeface="Meiryo UI" panose="020B0604030504040204" pitchFamily="34" charset="-128"/>
                <a:ea typeface="Meiryo UI" panose="020B0604030504040204" pitchFamily="34" charset="-128"/>
              </a:rPr>
              <a:t>BE-PAL OUTDOOR BEER GARDEN</a:t>
            </a:r>
            <a:r>
              <a:rPr lang="ja-JP" altLang="en" b="1" dirty="0">
                <a:latin typeface="Meiryo UI" panose="020B0604030504040204" pitchFamily="34" charset="-128"/>
                <a:ea typeface="Meiryo UI" panose="020B0604030504040204" pitchFamily="34" charset="-128"/>
              </a:rPr>
              <a:t>」</a:t>
            </a:r>
            <a:r>
              <a:rPr lang="ja-JP" altLang="en-US" b="1" dirty="0">
                <a:latin typeface="Meiryo UI" panose="020B0604030504040204" pitchFamily="34" charset="-128"/>
                <a:ea typeface="Meiryo UI" panose="020B0604030504040204" pitchFamily="34" charset="-128"/>
              </a:rPr>
              <a:t>を初開催します。</a:t>
            </a:r>
            <a:endParaRPr lang="en-US" altLang="ja-JP" b="1" dirty="0">
              <a:latin typeface="Meiryo UI" panose="020B0604030504040204" pitchFamily="34" charset="-128"/>
              <a:ea typeface="Meiryo UI" panose="020B0604030504040204" pitchFamily="34" charset="-128"/>
            </a:endParaRPr>
          </a:p>
          <a:p>
            <a:pPr algn="just"/>
            <a:endParaRPr lang="en-US" altLang="ja-JP" b="1" dirty="0">
              <a:latin typeface="Meiryo UI" panose="020B0604030504040204" pitchFamily="34" charset="-128"/>
              <a:ea typeface="Meiryo UI" panose="020B0604030504040204" pitchFamily="34" charset="-128"/>
            </a:endParaRPr>
          </a:p>
          <a:p>
            <a:pPr algn="just"/>
            <a:r>
              <a:rPr lang="ja-JP" altLang="en-US" b="1" dirty="0">
                <a:latin typeface="Meiryo UI" panose="020B0604030504040204" pitchFamily="34" charset="-128"/>
                <a:ea typeface="Meiryo UI" panose="020B0604030504040204" pitchFamily="34" charset="-128"/>
              </a:rPr>
              <a:t>来る</a:t>
            </a:r>
            <a:r>
              <a:rPr lang="en-US" altLang="ja-JP" b="1" dirty="0">
                <a:latin typeface="Meiryo UI" panose="020B0604030504040204" pitchFamily="34" charset="-128"/>
                <a:ea typeface="Meiryo UI" panose="020B0604030504040204" pitchFamily="34" charset="-128"/>
              </a:rPr>
              <a:t>45</a:t>
            </a:r>
            <a:r>
              <a:rPr lang="ja-JP" altLang="en-US" b="1" dirty="0">
                <a:latin typeface="Meiryo UI" panose="020B0604030504040204" pitchFamily="34" charset="-128"/>
                <a:ea typeface="Meiryo UI" panose="020B0604030504040204" pitchFamily="34" charset="-128"/>
              </a:rPr>
              <a:t>周年に向けて、より多くの人が自然の楽しさを体感できる場を、皆さまと一緒に作り上げていけると幸いです。</a:t>
            </a:r>
            <a:endParaRPr lang="ja-JP" altLang="ja-JP" b="1" kern="100" dirty="0">
              <a:effectLst/>
              <a:latin typeface="Meiryo UI" panose="020B0604030504040204" pitchFamily="34" charset="-128"/>
              <a:ea typeface="Meiryo UI" panose="020B0604030504040204" pitchFamily="34"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45972034-773C-8E6F-3881-E0EA1933CBD7}"/>
              </a:ext>
            </a:extLst>
          </p:cNvPr>
          <p:cNvSpPr txBox="1"/>
          <p:nvPr/>
        </p:nvSpPr>
        <p:spPr>
          <a:xfrm>
            <a:off x="5648285" y="5962904"/>
            <a:ext cx="3185513" cy="369332"/>
          </a:xfrm>
          <a:prstGeom prst="rect">
            <a:avLst/>
          </a:prstGeom>
          <a:noFill/>
        </p:spPr>
        <p:txBody>
          <a:bodyPr wrap="square" rtlCol="0">
            <a:spAutoFit/>
          </a:bodyPr>
          <a:lstStyle/>
          <a:p>
            <a:r>
              <a:rPr kumimoji="1" lang="en-US" altLang="ja-JP" b="1" dirty="0">
                <a:latin typeface="Meiryo UI" panose="020B0604030504040204" pitchFamily="34" charset="-128"/>
                <a:ea typeface="Meiryo UI" panose="020B0604030504040204" pitchFamily="34" charset="-128"/>
              </a:rPr>
              <a:t>BE-PAL</a:t>
            </a:r>
            <a:r>
              <a:rPr kumimoji="1" lang="ja-JP" altLang="en-US" b="1" dirty="0">
                <a:latin typeface="Meiryo UI" panose="020B0604030504040204" pitchFamily="34" charset="-128"/>
                <a:ea typeface="Meiryo UI" panose="020B0604030504040204" pitchFamily="34" charset="-128"/>
              </a:rPr>
              <a:t>編集長　沢木 拓也</a:t>
            </a:r>
          </a:p>
        </p:txBody>
      </p:sp>
    </p:spTree>
    <p:extLst>
      <p:ext uri="{BB962C8B-B14F-4D97-AF65-F5344CB8AC3E}">
        <p14:creationId xmlns:p14="http://schemas.microsoft.com/office/powerpoint/2010/main" val="333348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516C75-8D42-7C9B-6172-5013DA9A1220}"/>
              </a:ext>
            </a:extLst>
          </p:cNvPr>
          <p:cNvSpPr/>
          <p:nvPr/>
        </p:nvSpPr>
        <p:spPr>
          <a:xfrm>
            <a:off x="0" y="3285"/>
            <a:ext cx="2004164" cy="6858000"/>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6B3BCD0-BAF8-DE82-6AA8-9938B33F996A}"/>
              </a:ext>
            </a:extLst>
          </p:cNvPr>
          <p:cNvSpPr txBox="1"/>
          <p:nvPr/>
        </p:nvSpPr>
        <p:spPr>
          <a:xfrm>
            <a:off x="2004164" y="1391873"/>
            <a:ext cx="6934233" cy="646331"/>
          </a:xfrm>
          <a:prstGeom prst="rect">
            <a:avLst/>
          </a:prstGeom>
          <a:noFill/>
        </p:spPr>
        <p:txBody>
          <a:bodyPr wrap="square">
            <a:spAutoFit/>
          </a:bodyPr>
          <a:lstStyle/>
          <a:p>
            <a:pPr algn="ctr"/>
            <a:r>
              <a:rPr lang="en-US" altLang="ja-JP" sz="3600" b="1" dirty="0">
                <a:latin typeface="Meiryo UI" panose="020B0604030504040204" pitchFamily="34" charset="-128"/>
                <a:ea typeface="Meiryo UI" panose="020B0604030504040204" pitchFamily="34" charset="-128"/>
              </a:rPr>
              <a:t>BE-PAL FOREST CAMP 2025</a:t>
            </a:r>
            <a:endParaRPr lang="ja-JP" altLang="en-US" sz="3600" b="1" dirty="0">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7E9AD4A2-2395-3DAE-B96C-7690E6BD722B}"/>
              </a:ext>
            </a:extLst>
          </p:cNvPr>
          <p:cNvSpPr txBox="1"/>
          <p:nvPr/>
        </p:nvSpPr>
        <p:spPr>
          <a:xfrm>
            <a:off x="3648081" y="2997878"/>
            <a:ext cx="5519131" cy="3108543"/>
          </a:xfrm>
          <a:prstGeom prst="rect">
            <a:avLst/>
          </a:prstGeom>
          <a:noFill/>
        </p:spPr>
        <p:txBody>
          <a:bodyPr wrap="square" rtlCol="0">
            <a:spAutoFit/>
          </a:bodyPr>
          <a:lstStyle/>
          <a:p>
            <a:r>
              <a:rPr lang="ja-JP" altLang="en-US" sz="1400" b="1" dirty="0">
                <a:latin typeface="Meiryo UI" panose="020B0604030504040204" pitchFamily="34" charset="-128"/>
                <a:ea typeface="Meiryo UI" panose="020B0604030504040204" pitchFamily="34" charset="-128"/>
              </a:rPr>
              <a:t>開催日程　　</a:t>
            </a:r>
            <a:r>
              <a:rPr lang="en-US" altLang="ja-JP" sz="1400" dirty="0">
                <a:latin typeface="Meiryo UI" panose="020B0604030504040204" pitchFamily="34" charset="-128"/>
                <a:ea typeface="Meiryo UI" panose="020B0604030504040204" pitchFamily="34" charset="-128"/>
              </a:rPr>
              <a:t>2024</a:t>
            </a:r>
            <a:r>
              <a:rPr lang="ja-JP" altLang="en-US" sz="1400" dirty="0">
                <a:latin typeface="Meiryo UI" panose="020B0604030504040204" pitchFamily="34" charset="-128"/>
                <a:ea typeface="Meiryo UI" panose="020B0604030504040204" pitchFamily="34" charset="-128"/>
              </a:rPr>
              <a:t>年</a:t>
            </a:r>
            <a:r>
              <a:rPr lang="en-US" altLang="ja-JP" sz="1400" dirty="0">
                <a:latin typeface="Meiryo UI" panose="020B0604030504040204" pitchFamily="34" charset="-128"/>
                <a:ea typeface="Meiryo UI" panose="020B0604030504040204" pitchFamily="34" charset="-128"/>
              </a:rPr>
              <a:t>10</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4</a:t>
            </a:r>
            <a:r>
              <a:rPr lang="ja-JP" altLang="en-US" sz="1400" dirty="0">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a:t>
            </a:r>
            <a:r>
              <a:rPr lang="ja-JP" altLang="en-US" sz="1400" dirty="0">
                <a:solidFill>
                  <a:srgbClr val="0070C0"/>
                </a:solidFill>
                <a:latin typeface="Meiryo UI" panose="020B0604030504040204" pitchFamily="34" charset="-128"/>
                <a:ea typeface="Meiryo UI" panose="020B0604030504040204" pitchFamily="34" charset="-128"/>
              </a:rPr>
              <a:t>土</a:t>
            </a:r>
            <a:r>
              <a:rPr lang="en-US" altLang="ja-JP" sz="1400" dirty="0">
                <a:latin typeface="Meiryo UI" panose="020B0604030504040204" pitchFamily="34" charset="-128"/>
                <a:ea typeface="Meiryo UI" panose="020B0604030504040204" pitchFamily="34" charset="-128"/>
              </a:rPr>
              <a:t>)~5</a:t>
            </a:r>
            <a:r>
              <a:rPr lang="ja-JP" altLang="en-US" sz="1400" dirty="0">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a:t>
            </a:r>
            <a:r>
              <a:rPr lang="ja-JP" altLang="en-US" sz="1400" dirty="0">
                <a:solidFill>
                  <a:srgbClr val="FF0000"/>
                </a:solidFill>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a:t>
            </a:r>
          </a:p>
          <a:p>
            <a:endParaRPr lang="en-US" altLang="ja-JP" sz="1400" b="1"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会場　　　　　</a:t>
            </a:r>
            <a:r>
              <a:rPr lang="en-US" altLang="ja-JP" sz="1400" dirty="0">
                <a:latin typeface="Meiryo UI" panose="020B0604030504040204" pitchFamily="34" charset="-128"/>
                <a:ea typeface="Meiryo UI" panose="020B0604030504040204" pitchFamily="34" charset="-128"/>
              </a:rPr>
              <a:t>PICA</a:t>
            </a:r>
            <a:r>
              <a:rPr lang="ja-JP" altLang="en-US" sz="1400" dirty="0">
                <a:latin typeface="Meiryo UI" panose="020B0604030504040204" pitchFamily="34" charset="-128"/>
                <a:ea typeface="Meiryo UI" panose="020B0604030504040204" pitchFamily="34" charset="-128"/>
              </a:rPr>
              <a:t>八ヶ岳明野（山梨県北杜市）</a:t>
            </a:r>
            <a:endParaRPr lang="en-US" altLang="ja-JP" sz="1400" dirty="0">
              <a:latin typeface="Meiryo UI" panose="020B0604030504040204" pitchFamily="34" charset="-128"/>
              <a:ea typeface="Meiryo UI" panose="020B0604030504040204" pitchFamily="34" charset="-128"/>
            </a:endParaRPr>
          </a:p>
          <a:p>
            <a:endParaRPr lang="en-US" altLang="ja-JP" sz="1400" b="1"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参加者　　　　</a:t>
            </a:r>
            <a:r>
              <a:rPr lang="en-US" altLang="ja-JP" sz="1400" dirty="0">
                <a:latin typeface="Meiryo UI" panose="020B0604030504040204" pitchFamily="34" charset="-128"/>
                <a:ea typeface="Meiryo UI" panose="020B0604030504040204" pitchFamily="34" charset="-128"/>
              </a:rPr>
              <a:t>『BE-PAL』</a:t>
            </a:r>
            <a:r>
              <a:rPr lang="ja-JP" altLang="en-US" sz="1400" dirty="0">
                <a:latin typeface="Meiryo UI" panose="020B0604030504040204" pitchFamily="34" charset="-128"/>
                <a:ea typeface="Meiryo UI" panose="020B0604030504040204" pitchFamily="34" charset="-128"/>
              </a:rPr>
              <a:t>読者</a:t>
            </a:r>
            <a:r>
              <a:rPr lang="en-US" altLang="ja-JP" sz="1400" dirty="0">
                <a:latin typeface="Meiryo UI" panose="020B0604030504040204" pitchFamily="34" charset="-128"/>
                <a:ea typeface="Meiryo UI" panose="020B0604030504040204" pitchFamily="34" charset="-128"/>
              </a:rPr>
              <a:t>200</a:t>
            </a:r>
            <a:r>
              <a:rPr lang="ja-JP" altLang="en-US" sz="1400" dirty="0">
                <a:latin typeface="Meiryo UI" panose="020B0604030504040204" pitchFamily="34" charset="-128"/>
                <a:ea typeface="Meiryo UI" panose="020B0604030504040204" pitchFamily="34" charset="-128"/>
              </a:rPr>
              <a:t>名</a:t>
            </a:r>
            <a:r>
              <a:rPr lang="en-US" altLang="ja-JP" sz="1400" dirty="0">
                <a:latin typeface="Meiryo UI" panose="020B0604030504040204" pitchFamily="34" charset="-128"/>
                <a:ea typeface="Meiryo UI" panose="020B0604030504040204" pitchFamily="34" charset="-128"/>
              </a:rPr>
              <a:t>~250</a:t>
            </a:r>
            <a:r>
              <a:rPr lang="ja-JP" altLang="en-US" sz="1400" dirty="0">
                <a:latin typeface="Meiryo UI" panose="020B0604030504040204" pitchFamily="34" charset="-128"/>
                <a:ea typeface="Meiryo UI" panose="020B0604030504040204" pitchFamily="34" charset="-128"/>
              </a:rPr>
              <a:t>名想定</a:t>
            </a:r>
            <a:endParaRPr lang="en-US" altLang="ja-JP" sz="1400" dirty="0">
              <a:latin typeface="Meiryo UI" panose="020B0604030504040204" pitchFamily="34" charset="-128"/>
              <a:ea typeface="Meiryo UI" panose="020B0604030504040204" pitchFamily="34" charset="-128"/>
            </a:endParaRPr>
          </a:p>
          <a:p>
            <a:r>
              <a:rPr lang="en-US" altLang="ja-JP" sz="1400" dirty="0">
                <a:latin typeface="Meiryo UI" panose="020B0604030504040204" pitchFamily="34" charset="-128"/>
                <a:ea typeface="Meiryo UI" panose="020B0604030504040204" pitchFamily="34" charset="-128"/>
              </a:rPr>
              <a:t>                </a:t>
            </a:r>
            <a:r>
              <a:rPr lang="en-US" altLang="ja-JP" sz="1050" dirty="0">
                <a:latin typeface="Meiryo UI" panose="020B0604030504040204" pitchFamily="34" charset="-128"/>
                <a:ea typeface="Meiryo UI" panose="020B0604030504040204" pitchFamily="34" charset="-128"/>
              </a:rPr>
              <a:t>※1</a:t>
            </a:r>
            <a:r>
              <a:rPr lang="ja-JP" altLang="en-US" sz="1050" dirty="0">
                <a:latin typeface="Meiryo UI" panose="020B0604030504040204" pitchFamily="34" charset="-128"/>
                <a:ea typeface="Meiryo UI" panose="020B0604030504040204" pitchFamily="34" charset="-128"/>
              </a:rPr>
              <a:t>組あたりの人数により変動します</a:t>
            </a:r>
            <a:endParaRPr lang="en-US" altLang="ja-JP" sz="1050" dirty="0">
              <a:latin typeface="Meiryo UI" panose="020B0604030504040204" pitchFamily="34" charset="-128"/>
              <a:ea typeface="Meiryo UI" panose="020B0604030504040204" pitchFamily="34" charset="-128"/>
            </a:endParaRPr>
          </a:p>
          <a:p>
            <a:endParaRPr lang="en-US" altLang="ja-JP" sz="1400"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実施内容　　</a:t>
            </a:r>
            <a:r>
              <a:rPr lang="ja-JP" altLang="en-US" sz="1400" dirty="0">
                <a:latin typeface="Meiryo UI" panose="020B0604030504040204" pitchFamily="34" charset="-128"/>
                <a:ea typeface="Meiryo UI" panose="020B0604030504040204" pitchFamily="34" charset="-128"/>
              </a:rPr>
              <a:t>「初心者焚き火講座」「料理ワークショップ」「生き物観察」など</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　　　　　　　　コンテンツ制作中。決まり次第、随時ご案内させていただきます。</a:t>
            </a:r>
            <a:endParaRPr lang="en-US" altLang="ja-JP" sz="1400" dirty="0">
              <a:latin typeface="Meiryo UI" panose="020B0604030504040204" pitchFamily="34" charset="-128"/>
              <a:ea typeface="Meiryo UI" panose="020B0604030504040204" pitchFamily="34" charset="-128"/>
            </a:endParaRPr>
          </a:p>
          <a:p>
            <a:endParaRPr lang="en-US" altLang="ja-JP" sz="1400" b="1"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告知　　　　</a:t>
            </a:r>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『BE-PAL』</a:t>
            </a:r>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8</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8</a:t>
            </a:r>
            <a:r>
              <a:rPr lang="ja-JP" altLang="en-US" sz="1400" dirty="0">
                <a:latin typeface="Meiryo UI" panose="020B0604030504040204" pitchFamily="34" charset="-128"/>
                <a:ea typeface="Meiryo UI" panose="020B0604030504040204" pitchFamily="34" charset="-128"/>
              </a:rPr>
              <a:t>日（金）</a:t>
            </a:r>
            <a:r>
              <a:rPr lang="en-US" altLang="ja-JP" sz="1400" dirty="0">
                <a:latin typeface="Meiryo UI" panose="020B0604030504040204" pitchFamily="34" charset="-128"/>
                <a:ea typeface="Meiryo UI" panose="020B0604030504040204" pitchFamily="34" charset="-128"/>
              </a:rPr>
              <a:t>9</a:t>
            </a:r>
            <a:r>
              <a:rPr lang="ja-JP" altLang="en-US" sz="1400" dirty="0">
                <a:latin typeface="Meiryo UI" panose="020B0604030504040204" pitchFamily="34" charset="-128"/>
                <a:ea typeface="Meiryo UI" panose="020B0604030504040204" pitchFamily="34" charset="-128"/>
              </a:rPr>
              <a:t>月号　</a:t>
            </a:r>
            <a:r>
              <a:rPr lang="en-US" altLang="ja-JP" sz="1400" dirty="0">
                <a:latin typeface="Meiryo UI" panose="020B0604030504040204" pitchFamily="34" charset="-128"/>
                <a:ea typeface="Meiryo UI" panose="020B0604030504040204" pitchFamily="34" charset="-128"/>
              </a:rPr>
              <a:t>4c1p</a:t>
            </a:r>
            <a:r>
              <a:rPr lang="ja-JP" altLang="en-US" sz="1400" dirty="0">
                <a:latin typeface="Meiryo UI" panose="020B0604030504040204" pitchFamily="34" charset="-128"/>
                <a:ea typeface="Meiryo UI" panose="020B0604030504040204" pitchFamily="34" charset="-128"/>
              </a:rPr>
              <a:t>　</a:t>
            </a:r>
            <a:endParaRPr lang="en-US" altLang="ja-JP" sz="1400" dirty="0">
              <a:latin typeface="Meiryo UI" panose="020B0604030504040204" pitchFamily="34" charset="-128"/>
              <a:ea typeface="Meiryo UI" panose="020B0604030504040204" pitchFamily="34" charset="-128"/>
            </a:endParaRPr>
          </a:p>
          <a:p>
            <a:r>
              <a:rPr lang="en-US" altLang="ja-JP" sz="1400" dirty="0">
                <a:latin typeface="Meiryo UI" panose="020B0604030504040204" pitchFamily="34" charset="-128"/>
                <a:ea typeface="Meiryo UI" panose="020B0604030504040204" pitchFamily="34" charset="-128"/>
              </a:rPr>
              <a:t>                               9</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9</a:t>
            </a:r>
            <a:r>
              <a:rPr lang="ja-JP" altLang="en-US" sz="1400" dirty="0">
                <a:latin typeface="Meiryo UI" panose="020B0604030504040204" pitchFamily="34" charset="-128"/>
                <a:ea typeface="Meiryo UI" panose="020B0604030504040204" pitchFamily="34" charset="-128"/>
              </a:rPr>
              <a:t>日（火）</a:t>
            </a:r>
            <a:r>
              <a:rPr lang="en-US" altLang="ja-JP" sz="1400" dirty="0">
                <a:latin typeface="Meiryo UI" panose="020B0604030504040204" pitchFamily="34" charset="-128"/>
                <a:ea typeface="Meiryo UI" panose="020B0604030504040204" pitchFamily="34" charset="-128"/>
              </a:rPr>
              <a:t>10</a:t>
            </a:r>
            <a:r>
              <a:rPr lang="ja-JP" altLang="en-US" sz="1400" dirty="0">
                <a:latin typeface="Meiryo UI" panose="020B0604030504040204" pitchFamily="34" charset="-128"/>
                <a:ea typeface="Meiryo UI" panose="020B0604030504040204" pitchFamily="34" charset="-128"/>
              </a:rPr>
              <a:t>月号</a:t>
            </a:r>
            <a:r>
              <a:rPr lang="en-US" altLang="ja-JP" sz="1400" dirty="0">
                <a:latin typeface="Meiryo UI" panose="020B0604030504040204" pitchFamily="34" charset="-128"/>
                <a:ea typeface="Meiryo UI" panose="020B0604030504040204" pitchFamily="34" charset="-128"/>
              </a:rPr>
              <a:t>4c1p</a:t>
            </a:r>
          </a:p>
          <a:p>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『BE-PAL.NET』</a:t>
            </a:r>
            <a:r>
              <a:rPr lang="ja-JP" altLang="en-US" sz="1400" dirty="0">
                <a:latin typeface="Meiryo UI" panose="020B0604030504040204" pitchFamily="34" charset="-128"/>
                <a:ea typeface="Meiryo UI" panose="020B0604030504040204" pitchFamily="34" charset="-128"/>
              </a:rPr>
              <a:t>内特設ページ（</a:t>
            </a:r>
            <a:r>
              <a:rPr lang="en-US" altLang="ja-JP" sz="1400" dirty="0">
                <a:latin typeface="Meiryo UI" panose="020B0604030504040204" pitchFamily="34" charset="-128"/>
                <a:ea typeface="Meiryo UI" panose="020B0604030504040204" pitchFamily="34" charset="-128"/>
              </a:rPr>
              <a:t>9</a:t>
            </a:r>
            <a:r>
              <a:rPr lang="ja-JP" altLang="en-US" sz="1400" dirty="0">
                <a:latin typeface="Meiryo UI" panose="020B0604030504040204" pitchFamily="34" charset="-128"/>
                <a:ea typeface="Meiryo UI" panose="020B0604030504040204" pitchFamily="34" charset="-128"/>
              </a:rPr>
              <a:t>月オープン予定）</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『BE-PAL』SNS</a:t>
            </a:r>
            <a:r>
              <a:rPr lang="ja-JP" altLang="en-US" sz="1400" dirty="0">
                <a:latin typeface="Meiryo UI" panose="020B0604030504040204" pitchFamily="34" charset="-128"/>
                <a:ea typeface="Meiryo UI" panose="020B0604030504040204" pitchFamily="34" charset="-128"/>
              </a:rPr>
              <a:t>（Ｘ、</a:t>
            </a:r>
            <a:r>
              <a:rPr lang="en-US" altLang="ja-JP" sz="1400" dirty="0">
                <a:latin typeface="Meiryo UI" panose="020B0604030504040204" pitchFamily="34" charset="-128"/>
                <a:ea typeface="Meiryo UI" panose="020B0604030504040204" pitchFamily="34" charset="-128"/>
              </a:rPr>
              <a:t>Instagram</a:t>
            </a:r>
            <a:r>
              <a:rPr lang="ja-JP" altLang="en-US" sz="1400" dirty="0">
                <a:latin typeface="Meiryo UI" panose="020B0604030504040204" pitchFamily="34" charset="-128"/>
                <a:ea typeface="Meiryo UI" panose="020B0604030504040204" pitchFamily="34" charset="-128"/>
              </a:rPr>
              <a:t>、</a:t>
            </a:r>
            <a:r>
              <a:rPr lang="en-US" altLang="ja-JP" sz="1400" dirty="0" err="1">
                <a:latin typeface="Meiryo UI" panose="020B0604030504040204" pitchFamily="34" charset="-128"/>
                <a:ea typeface="Meiryo UI" panose="020B0604030504040204" pitchFamily="34" charset="-128"/>
              </a:rPr>
              <a:t>facebook</a:t>
            </a:r>
            <a:r>
              <a:rPr lang="ja-JP" altLang="en-US" sz="1400" dirty="0">
                <a:latin typeface="Meiryo UI" panose="020B0604030504040204" pitchFamily="34" charset="-128"/>
                <a:ea typeface="Meiryo UI" panose="020B0604030504040204" pitchFamily="34" charset="-128"/>
              </a:rPr>
              <a:t>）</a:t>
            </a:r>
            <a:endParaRPr lang="en-US" altLang="ja-JP" sz="1400" dirty="0">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21AA2678-78B7-482B-BDE8-7539227C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977" y="2303813"/>
            <a:ext cx="3474892" cy="2316595"/>
          </a:xfrm>
          <a:prstGeom prst="rect">
            <a:avLst/>
          </a:prstGeom>
        </p:spPr>
      </p:pic>
      <p:sp>
        <p:nvSpPr>
          <p:cNvPr id="8" name="タイトル 1">
            <a:extLst>
              <a:ext uri="{FF2B5EF4-FFF2-40B4-BE49-F238E27FC236}">
                <a16:creationId xmlns:a16="http://schemas.microsoft.com/office/drawing/2014/main" id="{A60A2510-03B6-AECF-C3F5-3BB3570011F4}"/>
              </a:ext>
            </a:extLst>
          </p:cNvPr>
          <p:cNvSpPr txBox="1">
            <a:spLocks/>
          </p:cNvSpPr>
          <p:nvPr/>
        </p:nvSpPr>
        <p:spPr>
          <a:xfrm>
            <a:off x="2452271" y="182064"/>
            <a:ext cx="2345197"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開催概要</a:t>
            </a:r>
          </a:p>
        </p:txBody>
      </p:sp>
      <p:sp>
        <p:nvSpPr>
          <p:cNvPr id="3" name="正方形/長方形 2">
            <a:extLst>
              <a:ext uri="{FF2B5EF4-FFF2-40B4-BE49-F238E27FC236}">
                <a16:creationId xmlns:a16="http://schemas.microsoft.com/office/drawing/2014/main" id="{44D0C6B2-E8AE-0DE0-639E-74D4C90EC461}"/>
              </a:ext>
            </a:extLst>
          </p:cNvPr>
          <p:cNvSpPr/>
          <p:nvPr/>
        </p:nvSpPr>
        <p:spPr>
          <a:xfrm flipV="1">
            <a:off x="2061187" y="142394"/>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4C07BA7-3CA8-0901-A488-0A2558FDF105}"/>
              </a:ext>
            </a:extLst>
          </p:cNvPr>
          <p:cNvSpPr/>
          <p:nvPr/>
        </p:nvSpPr>
        <p:spPr>
          <a:xfrm flipV="1">
            <a:off x="2195223" y="62936"/>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7008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F973B34-E11B-E497-05A7-1A94DC3D6F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77" t="2977"/>
          <a:stretch/>
        </p:blipFill>
        <p:spPr>
          <a:xfrm>
            <a:off x="0" y="1786074"/>
            <a:ext cx="9147354" cy="5128769"/>
          </a:xfrm>
          <a:prstGeom prst="rect">
            <a:avLst/>
          </a:prstGeom>
        </p:spPr>
      </p:pic>
      <p:pic>
        <p:nvPicPr>
          <p:cNvPr id="3" name="図 2">
            <a:extLst>
              <a:ext uri="{FF2B5EF4-FFF2-40B4-BE49-F238E27FC236}">
                <a16:creationId xmlns:a16="http://schemas.microsoft.com/office/drawing/2014/main" id="{CAA7B651-817E-BAFA-6AEC-C44D12CB82B5}"/>
              </a:ext>
            </a:extLst>
          </p:cNvPr>
          <p:cNvPicPr>
            <a:picLocks noChangeAspect="1"/>
          </p:cNvPicPr>
          <p:nvPr/>
        </p:nvPicPr>
        <p:blipFill>
          <a:blip r:embed="rId3"/>
          <a:stretch>
            <a:fillRect/>
          </a:stretch>
        </p:blipFill>
        <p:spPr>
          <a:xfrm>
            <a:off x="1096843" y="1012168"/>
            <a:ext cx="2943462" cy="738664"/>
          </a:xfrm>
          <a:prstGeom prst="rect">
            <a:avLst/>
          </a:prstGeom>
        </p:spPr>
      </p:pic>
      <p:sp>
        <p:nvSpPr>
          <p:cNvPr id="4" name="正方形/長方形 3">
            <a:extLst>
              <a:ext uri="{FF2B5EF4-FFF2-40B4-BE49-F238E27FC236}">
                <a16:creationId xmlns:a16="http://schemas.microsoft.com/office/drawing/2014/main" id="{6292F47C-0BB9-50E6-BB0E-BCA13E20C684}"/>
              </a:ext>
            </a:extLst>
          </p:cNvPr>
          <p:cNvSpPr/>
          <p:nvPr/>
        </p:nvSpPr>
        <p:spPr>
          <a:xfrm>
            <a:off x="4792828" y="1009252"/>
            <a:ext cx="2963489" cy="738664"/>
          </a:xfrm>
          <a:prstGeom prst="rect">
            <a:avLst/>
          </a:prstGeom>
        </p:spPr>
        <p:txBody>
          <a:bodyPr wrap="square">
            <a:spAutoFit/>
          </a:bodyPr>
          <a:lstStyle/>
          <a:p>
            <a:r>
              <a:rPr lang="zh-CN" altLang="en-US" sz="1400" dirty="0">
                <a:latin typeface="Meiryo UI" panose="020B0604030504040204" pitchFamily="34" charset="-128"/>
                <a:ea typeface="Meiryo UI" panose="020B0604030504040204" pitchFamily="34" charset="-128"/>
              </a:rPr>
              <a:t>〒</a:t>
            </a:r>
            <a:r>
              <a:rPr lang="en-US" altLang="zh-CN" sz="1400" dirty="0">
                <a:latin typeface="Meiryo UI" panose="020B0604030504040204" pitchFamily="34" charset="-128"/>
                <a:ea typeface="Meiryo UI" panose="020B0604030504040204" pitchFamily="34" charset="-128"/>
              </a:rPr>
              <a:t>408-0201</a:t>
            </a:r>
          </a:p>
          <a:p>
            <a:r>
              <a:rPr lang="zh-CN" altLang="en-US" sz="1400" dirty="0">
                <a:latin typeface="Meiryo UI" panose="020B0604030504040204" pitchFamily="34" charset="-128"/>
                <a:ea typeface="Meiryo UI" panose="020B0604030504040204" pitchFamily="34" charset="-128"/>
              </a:rPr>
              <a:t>山梨県北杜市明野町浅尾</a:t>
            </a:r>
            <a:r>
              <a:rPr lang="en-US" altLang="zh-CN" sz="1400" dirty="0">
                <a:latin typeface="Meiryo UI" panose="020B0604030504040204" pitchFamily="34" charset="-128"/>
                <a:ea typeface="Meiryo UI" panose="020B0604030504040204" pitchFamily="34" charset="-128"/>
              </a:rPr>
              <a:t>5260-5</a:t>
            </a:r>
          </a:p>
          <a:p>
            <a:r>
              <a:rPr lang="en-US" altLang="ja-JP" sz="1400" dirty="0">
                <a:latin typeface="Meiryo UI" panose="020B0604030504040204" pitchFamily="34" charset="-128"/>
                <a:ea typeface="Meiryo UI" panose="020B0604030504040204" pitchFamily="34" charset="-128"/>
              </a:rPr>
              <a:t>0551-25-4451</a:t>
            </a:r>
            <a:endParaRPr lang="ja-JP" altLang="en-US" sz="1400" dirty="0">
              <a:latin typeface="Meiryo UI" panose="020B0604030504040204" pitchFamily="34" charset="-128"/>
              <a:ea typeface="Meiryo UI" panose="020B0604030504040204" pitchFamily="34" charset="-128"/>
            </a:endParaRPr>
          </a:p>
        </p:txBody>
      </p:sp>
      <p:sp>
        <p:nvSpPr>
          <p:cNvPr id="5" name="タイトル 1">
            <a:extLst>
              <a:ext uri="{FF2B5EF4-FFF2-40B4-BE49-F238E27FC236}">
                <a16:creationId xmlns:a16="http://schemas.microsoft.com/office/drawing/2014/main" id="{45570326-0962-71E3-8D1E-25DC7CDEA4CA}"/>
              </a:ext>
            </a:extLst>
          </p:cNvPr>
          <p:cNvSpPr txBox="1">
            <a:spLocks/>
          </p:cNvSpPr>
          <p:nvPr/>
        </p:nvSpPr>
        <p:spPr>
          <a:xfrm>
            <a:off x="628650" y="151584"/>
            <a:ext cx="7886700" cy="6799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会場全体図</a:t>
            </a:r>
          </a:p>
        </p:txBody>
      </p:sp>
      <p:sp>
        <p:nvSpPr>
          <p:cNvPr id="8" name="正方形/長方形 7">
            <a:extLst>
              <a:ext uri="{FF2B5EF4-FFF2-40B4-BE49-F238E27FC236}">
                <a16:creationId xmlns:a16="http://schemas.microsoft.com/office/drawing/2014/main" id="{0FCC76A7-B832-2BBE-C270-8A4ED9926223}"/>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61E998A-972E-9ED9-75E7-2237806CF02D}"/>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4018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6F0CD2B-9268-493D-0FC7-6E522A80616C}"/>
              </a:ext>
            </a:extLst>
          </p:cNvPr>
          <p:cNvSpPr/>
          <p:nvPr/>
        </p:nvSpPr>
        <p:spPr>
          <a:xfrm>
            <a:off x="0" y="3241565"/>
            <a:ext cx="5431782" cy="1793397"/>
          </a:xfrm>
          <a:prstGeom prst="rect">
            <a:avLst/>
          </a:prstGeom>
          <a:solidFill>
            <a:srgbClr val="EFD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テキスト ボックス 1">
            <a:extLst>
              <a:ext uri="{FF2B5EF4-FFF2-40B4-BE49-F238E27FC236}">
                <a16:creationId xmlns:a16="http://schemas.microsoft.com/office/drawing/2014/main" id="{C3D84DA2-DFED-E73C-7EA3-98F155597FE7}"/>
              </a:ext>
            </a:extLst>
          </p:cNvPr>
          <p:cNvSpPr txBox="1"/>
          <p:nvPr/>
        </p:nvSpPr>
        <p:spPr>
          <a:xfrm>
            <a:off x="220873" y="2833361"/>
            <a:ext cx="5989427" cy="584775"/>
          </a:xfrm>
          <a:prstGeom prst="rect">
            <a:avLst/>
          </a:prstGeom>
          <a:noFill/>
        </p:spPr>
        <p:txBody>
          <a:bodyPr wrap="square" rtlCol="0">
            <a:spAutoFit/>
          </a:bodyPr>
          <a:lstStyle/>
          <a:p>
            <a:r>
              <a:rPr lang="ja-JP" altLang="en-US" sz="3200" b="1" dirty="0">
                <a:latin typeface="Segoe UI" panose="020B0502040204020203" pitchFamily="34" charset="0"/>
                <a:ea typeface="Meiryo UI" panose="020B0604030504040204" pitchFamily="50" charset="-128"/>
              </a:rPr>
              <a:t>ご協賛メニュー</a:t>
            </a:r>
          </a:p>
        </p:txBody>
      </p:sp>
      <p:sp>
        <p:nvSpPr>
          <p:cNvPr id="4" name="円/楕円 3">
            <a:extLst>
              <a:ext uri="{FF2B5EF4-FFF2-40B4-BE49-F238E27FC236}">
                <a16:creationId xmlns:a16="http://schemas.microsoft.com/office/drawing/2014/main" id="{BEE61FB0-1C69-7FCC-95E8-0AAA70961221}"/>
              </a:ext>
            </a:extLst>
          </p:cNvPr>
          <p:cNvSpPr/>
          <p:nvPr/>
        </p:nvSpPr>
        <p:spPr>
          <a:xfrm>
            <a:off x="3033486" y="146117"/>
            <a:ext cx="6389639" cy="6389639"/>
          </a:xfrm>
          <a:prstGeom prst="ellipse">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A28AE21-449A-CD6B-D624-8B57D51696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0044" y="1097412"/>
            <a:ext cx="6642414" cy="4426749"/>
          </a:xfrm>
          <a:prstGeom prst="ellipse">
            <a:avLst/>
          </a:prstGeom>
        </p:spPr>
      </p:pic>
    </p:spTree>
    <p:extLst>
      <p:ext uri="{BB962C8B-B14F-4D97-AF65-F5344CB8AC3E}">
        <p14:creationId xmlns:p14="http://schemas.microsoft.com/office/powerpoint/2010/main" val="348998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17BD989-5324-1B1D-7811-8FD4ACD5B044}"/>
              </a:ext>
            </a:extLst>
          </p:cNvPr>
          <p:cNvSpPr txBox="1"/>
          <p:nvPr/>
        </p:nvSpPr>
        <p:spPr>
          <a:xfrm>
            <a:off x="353349" y="6420732"/>
            <a:ext cx="5089855" cy="287771"/>
          </a:xfrm>
          <a:prstGeom prst="rect">
            <a:avLst/>
          </a:prstGeom>
          <a:noFill/>
        </p:spPr>
        <p:txBody>
          <a:bodyPr wrap="none" rtlCol="0">
            <a:spAutoFit/>
          </a:bodyPr>
          <a:lstStyle/>
          <a:p>
            <a:r>
              <a:rPr kumimoji="1" lang="ja-JP" altLang="en-US" sz="1270" dirty="0"/>
              <a:t>★ブース位置につきましては、運営側にて決定させていただきます</a:t>
            </a:r>
          </a:p>
        </p:txBody>
      </p:sp>
      <p:sp>
        <p:nvSpPr>
          <p:cNvPr id="3" name="タイトル 1">
            <a:extLst>
              <a:ext uri="{FF2B5EF4-FFF2-40B4-BE49-F238E27FC236}">
                <a16:creationId xmlns:a16="http://schemas.microsoft.com/office/drawing/2014/main" id="{E2538A64-3A91-D3BA-B4CD-EA3677A86B46}"/>
              </a:ext>
            </a:extLst>
          </p:cNvPr>
          <p:cNvSpPr txBox="1">
            <a:spLocks/>
          </p:cNvSpPr>
          <p:nvPr/>
        </p:nvSpPr>
        <p:spPr>
          <a:xfrm>
            <a:off x="619544" y="232856"/>
            <a:ext cx="4496454" cy="514485"/>
          </a:xfrm>
          <a:prstGeom prst="rect">
            <a:avLst/>
          </a:prstGeom>
        </p:spPr>
        <p:txBody>
          <a:bodyPr vert="horz" lIns="98694" tIns="49347" rIns="98694" bIns="49347" rtlCol="0" anchor="ctr">
            <a:normAutofit fontScale="92500" lnSpcReduction="10000"/>
          </a:bodyPr>
          <a:lstStyle>
            <a:lvl1pPr algn="l" defTabSz="914407" rtl="0" eaLnBrk="1" latinLnBrk="0" hangingPunct="1">
              <a:spcBef>
                <a:spcPct val="0"/>
              </a:spcBef>
              <a:buNone/>
              <a:defRPr kumimoji="1" sz="2000" b="0" kern="1200">
                <a:solidFill>
                  <a:schemeClr val="tx1"/>
                </a:solidFill>
                <a:latin typeface="Meiryo" charset="-128"/>
                <a:ea typeface="Meiryo" charset="-128"/>
                <a:cs typeface="Meiryo" charset="-128"/>
              </a:defRPr>
            </a:lvl1pPr>
          </a:lstStyle>
          <a:p>
            <a:r>
              <a:rPr lang="ja-JP" altLang="en-US" sz="3200" b="1">
                <a:latin typeface="Meiryo UI" panose="020B0604030504040204" pitchFamily="34" charset="-128"/>
                <a:ea typeface="Meiryo UI" panose="020B0604030504040204" pitchFamily="34" charset="-128"/>
                <a:cs typeface="メイリオ" pitchFamily="50" charset="-128"/>
              </a:rPr>
              <a:t>ブース展開　</a:t>
            </a:r>
            <a:r>
              <a:rPr lang="ja-JP" altLang="en-US" sz="3200" b="1" dirty="0">
                <a:latin typeface="Meiryo UI" panose="020B0604030504040204" pitchFamily="34" charset="-128"/>
                <a:ea typeface="Meiryo UI" panose="020B0604030504040204" pitchFamily="34" charset="-128"/>
                <a:cs typeface="メイリオ" pitchFamily="50" charset="-128"/>
              </a:rPr>
              <a:t>（仮）　</a:t>
            </a:r>
            <a:endParaRPr lang="en-US" altLang="ja-JP" sz="3200" b="1" dirty="0">
              <a:latin typeface="Meiryo UI" panose="020B0604030504040204" pitchFamily="34" charset="-128"/>
              <a:ea typeface="Meiryo UI" panose="020B0604030504040204" pitchFamily="34" charset="-128"/>
              <a:cs typeface="メイリオ" pitchFamily="50" charset="-128"/>
            </a:endParaRPr>
          </a:p>
        </p:txBody>
      </p:sp>
      <p:grpSp>
        <p:nvGrpSpPr>
          <p:cNvPr id="4" name="グループ化 3">
            <a:extLst>
              <a:ext uri="{FF2B5EF4-FFF2-40B4-BE49-F238E27FC236}">
                <a16:creationId xmlns:a16="http://schemas.microsoft.com/office/drawing/2014/main" id="{E254E8A0-569C-1BC7-2160-D9210A50481B}"/>
              </a:ext>
            </a:extLst>
          </p:cNvPr>
          <p:cNvGrpSpPr/>
          <p:nvPr/>
        </p:nvGrpSpPr>
        <p:grpSpPr>
          <a:xfrm>
            <a:off x="558925" y="1078593"/>
            <a:ext cx="8152633" cy="5308574"/>
            <a:chOff x="665017" y="576204"/>
            <a:chExt cx="8152633" cy="5308574"/>
          </a:xfrm>
        </p:grpSpPr>
        <p:pic>
          <p:nvPicPr>
            <p:cNvPr id="5" name="図 4">
              <a:extLst>
                <a:ext uri="{FF2B5EF4-FFF2-40B4-BE49-F238E27FC236}">
                  <a16:creationId xmlns:a16="http://schemas.microsoft.com/office/drawing/2014/main" id="{6C265BD9-9527-8DB4-9615-D216DFDCCF82}"/>
                </a:ext>
              </a:extLst>
            </p:cNvPr>
            <p:cNvPicPr>
              <a:picLocks noChangeAspect="1"/>
            </p:cNvPicPr>
            <p:nvPr/>
          </p:nvPicPr>
          <p:blipFill>
            <a:blip r:embed="rId2"/>
            <a:stretch>
              <a:fillRect/>
            </a:stretch>
          </p:blipFill>
          <p:spPr>
            <a:xfrm>
              <a:off x="906086" y="1133104"/>
              <a:ext cx="5512634" cy="3895764"/>
            </a:xfrm>
            <a:prstGeom prst="rect">
              <a:avLst/>
            </a:prstGeom>
          </p:spPr>
        </p:pic>
        <p:pic>
          <p:nvPicPr>
            <p:cNvPr id="6" name="図 5">
              <a:extLst>
                <a:ext uri="{FF2B5EF4-FFF2-40B4-BE49-F238E27FC236}">
                  <a16:creationId xmlns:a16="http://schemas.microsoft.com/office/drawing/2014/main" id="{2497226A-ACBB-CD8C-60E9-9778F76814BB}"/>
                </a:ext>
              </a:extLst>
            </p:cNvPr>
            <p:cNvPicPr>
              <a:picLocks noChangeAspect="1"/>
            </p:cNvPicPr>
            <p:nvPr/>
          </p:nvPicPr>
          <p:blipFill>
            <a:blip r:embed="rId3"/>
            <a:stretch>
              <a:fillRect/>
            </a:stretch>
          </p:blipFill>
          <p:spPr>
            <a:xfrm rot="6678018">
              <a:off x="5144171" y="2530269"/>
              <a:ext cx="3311441" cy="3397577"/>
            </a:xfrm>
            <a:prstGeom prst="rect">
              <a:avLst/>
            </a:prstGeom>
          </p:spPr>
        </p:pic>
        <p:sp>
          <p:nvSpPr>
            <p:cNvPr id="7" name="円/楕円 9">
              <a:extLst>
                <a:ext uri="{FF2B5EF4-FFF2-40B4-BE49-F238E27FC236}">
                  <a16:creationId xmlns:a16="http://schemas.microsoft.com/office/drawing/2014/main" id="{3AAB6E67-F1B1-D318-3AA2-D7433957AF21}"/>
                </a:ext>
              </a:extLst>
            </p:cNvPr>
            <p:cNvSpPr>
              <a:spLocks noChangeAspect="1"/>
            </p:cNvSpPr>
            <p:nvPr/>
          </p:nvSpPr>
          <p:spPr>
            <a:xfrm>
              <a:off x="5724217" y="3133089"/>
              <a:ext cx="464447" cy="465205"/>
            </a:xfrm>
            <a:prstGeom prst="ellipse">
              <a:avLst/>
            </a:pr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 name="円/楕円 10">
              <a:extLst>
                <a:ext uri="{FF2B5EF4-FFF2-40B4-BE49-F238E27FC236}">
                  <a16:creationId xmlns:a16="http://schemas.microsoft.com/office/drawing/2014/main" id="{ED5B3D99-9EBB-0F8E-4131-E7413BFEEF89}"/>
                </a:ext>
              </a:extLst>
            </p:cNvPr>
            <p:cNvSpPr>
              <a:spLocks noChangeAspect="1"/>
            </p:cNvSpPr>
            <p:nvPr/>
          </p:nvSpPr>
          <p:spPr>
            <a:xfrm>
              <a:off x="5418777" y="3668560"/>
              <a:ext cx="464447" cy="465205"/>
            </a:xfrm>
            <a:prstGeom prst="ellipse">
              <a:avLst/>
            </a:pr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 name="円/楕円 11">
              <a:extLst>
                <a:ext uri="{FF2B5EF4-FFF2-40B4-BE49-F238E27FC236}">
                  <a16:creationId xmlns:a16="http://schemas.microsoft.com/office/drawing/2014/main" id="{535AAC33-6BFB-FFC1-B6D7-0FFA7471252C}"/>
                </a:ext>
              </a:extLst>
            </p:cNvPr>
            <p:cNvSpPr>
              <a:spLocks noChangeAspect="1"/>
            </p:cNvSpPr>
            <p:nvPr/>
          </p:nvSpPr>
          <p:spPr>
            <a:xfrm>
              <a:off x="6364498" y="3487096"/>
              <a:ext cx="464447" cy="465205"/>
            </a:xfrm>
            <a:prstGeom prst="ellipse">
              <a:avLst/>
            </a:pr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 name="円/楕円 12">
              <a:extLst>
                <a:ext uri="{FF2B5EF4-FFF2-40B4-BE49-F238E27FC236}">
                  <a16:creationId xmlns:a16="http://schemas.microsoft.com/office/drawing/2014/main" id="{E173EFC4-F2EE-30FD-4DAB-06818860F4E5}"/>
                </a:ext>
              </a:extLst>
            </p:cNvPr>
            <p:cNvSpPr>
              <a:spLocks noChangeAspect="1"/>
            </p:cNvSpPr>
            <p:nvPr/>
          </p:nvSpPr>
          <p:spPr>
            <a:xfrm>
              <a:off x="6018191" y="4025379"/>
              <a:ext cx="464447" cy="465205"/>
            </a:xfrm>
            <a:prstGeom prst="ellipse">
              <a:avLst/>
            </a:pr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フリーフォーム 11">
              <a:extLst>
                <a:ext uri="{FF2B5EF4-FFF2-40B4-BE49-F238E27FC236}">
                  <a16:creationId xmlns:a16="http://schemas.microsoft.com/office/drawing/2014/main" id="{6542F81C-0485-3DE4-A821-5AE6DFD61105}"/>
                </a:ext>
              </a:extLst>
            </p:cNvPr>
            <p:cNvSpPr/>
            <p:nvPr/>
          </p:nvSpPr>
          <p:spPr>
            <a:xfrm>
              <a:off x="2030754" y="2296104"/>
              <a:ext cx="426546" cy="777440"/>
            </a:xfrm>
            <a:custGeom>
              <a:avLst/>
              <a:gdLst>
                <a:gd name="connsiteX0" fmla="*/ 0 w 462116"/>
                <a:gd name="connsiteY0" fmla="*/ 39329 h 491613"/>
                <a:gd name="connsiteX1" fmla="*/ 0 w 462116"/>
                <a:gd name="connsiteY1" fmla="*/ 491613 h 491613"/>
                <a:gd name="connsiteX2" fmla="*/ 452284 w 462116"/>
                <a:gd name="connsiteY2" fmla="*/ 491613 h 491613"/>
                <a:gd name="connsiteX3" fmla="*/ 462116 w 462116"/>
                <a:gd name="connsiteY3" fmla="*/ 0 h 491613"/>
                <a:gd name="connsiteX4" fmla="*/ 0 w 462116"/>
                <a:gd name="connsiteY4" fmla="*/ 39329 h 49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16" h="491613">
                  <a:moveTo>
                    <a:pt x="0" y="39329"/>
                  </a:moveTo>
                  <a:lnTo>
                    <a:pt x="0" y="491613"/>
                  </a:lnTo>
                  <a:lnTo>
                    <a:pt x="452284" y="491613"/>
                  </a:lnTo>
                  <a:lnTo>
                    <a:pt x="462116" y="0"/>
                  </a:lnTo>
                  <a:lnTo>
                    <a:pt x="0" y="39329"/>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3" name="フリーフォーム 12">
              <a:extLst>
                <a:ext uri="{FF2B5EF4-FFF2-40B4-BE49-F238E27FC236}">
                  <a16:creationId xmlns:a16="http://schemas.microsoft.com/office/drawing/2014/main" id="{45A70968-281A-7E2F-D69C-B2711E60DD14}"/>
                </a:ext>
              </a:extLst>
            </p:cNvPr>
            <p:cNvSpPr/>
            <p:nvPr/>
          </p:nvSpPr>
          <p:spPr>
            <a:xfrm>
              <a:off x="3035737" y="3347702"/>
              <a:ext cx="633335" cy="417471"/>
            </a:xfrm>
            <a:custGeom>
              <a:avLst/>
              <a:gdLst>
                <a:gd name="connsiteX0" fmla="*/ 19665 w 432620"/>
                <a:gd name="connsiteY0" fmla="*/ 0 h 452284"/>
                <a:gd name="connsiteX1" fmla="*/ 432620 w 432620"/>
                <a:gd name="connsiteY1" fmla="*/ 9832 h 452284"/>
                <a:gd name="connsiteX2" fmla="*/ 432620 w 432620"/>
                <a:gd name="connsiteY2" fmla="*/ 442451 h 452284"/>
                <a:gd name="connsiteX3" fmla="*/ 0 w 432620"/>
                <a:gd name="connsiteY3" fmla="*/ 452284 h 452284"/>
                <a:gd name="connsiteX4" fmla="*/ 19665 w 432620"/>
                <a:gd name="connsiteY4" fmla="*/ 0 h 4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20" h="452284">
                  <a:moveTo>
                    <a:pt x="19665" y="0"/>
                  </a:moveTo>
                  <a:lnTo>
                    <a:pt x="432620" y="9832"/>
                  </a:lnTo>
                  <a:lnTo>
                    <a:pt x="432620" y="442451"/>
                  </a:lnTo>
                  <a:lnTo>
                    <a:pt x="0" y="452284"/>
                  </a:lnTo>
                  <a:lnTo>
                    <a:pt x="19665" y="0"/>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フリーフォーム 14">
              <a:extLst>
                <a:ext uri="{FF2B5EF4-FFF2-40B4-BE49-F238E27FC236}">
                  <a16:creationId xmlns:a16="http://schemas.microsoft.com/office/drawing/2014/main" id="{0246C8BC-6647-0E9F-A708-C60DA7D757BB}"/>
                </a:ext>
              </a:extLst>
            </p:cNvPr>
            <p:cNvSpPr/>
            <p:nvPr/>
          </p:nvSpPr>
          <p:spPr>
            <a:xfrm>
              <a:off x="3836770" y="1659669"/>
              <a:ext cx="1007375" cy="1125356"/>
            </a:xfrm>
            <a:custGeom>
              <a:avLst/>
              <a:gdLst>
                <a:gd name="connsiteX0" fmla="*/ 0 w 1091380"/>
                <a:gd name="connsiteY0" fmla="*/ 216310 h 1219200"/>
                <a:gd name="connsiteX1" fmla="*/ 452283 w 1091380"/>
                <a:gd name="connsiteY1" fmla="*/ 943897 h 1219200"/>
                <a:gd name="connsiteX2" fmla="*/ 816077 w 1091380"/>
                <a:gd name="connsiteY2" fmla="*/ 1219200 h 1219200"/>
                <a:gd name="connsiteX3" fmla="*/ 1091380 w 1091380"/>
                <a:gd name="connsiteY3" fmla="*/ 953729 h 1219200"/>
                <a:gd name="connsiteX4" fmla="*/ 363793 w 1091380"/>
                <a:gd name="connsiteY4" fmla="*/ 0 h 1219200"/>
                <a:gd name="connsiteX5" fmla="*/ 0 w 1091380"/>
                <a:gd name="connsiteY5" fmla="*/ 21631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380" h="1219200">
                  <a:moveTo>
                    <a:pt x="0" y="216310"/>
                  </a:moveTo>
                  <a:lnTo>
                    <a:pt x="452283" y="943897"/>
                  </a:lnTo>
                  <a:lnTo>
                    <a:pt x="816077" y="1219200"/>
                  </a:lnTo>
                  <a:lnTo>
                    <a:pt x="1091380" y="953729"/>
                  </a:lnTo>
                  <a:lnTo>
                    <a:pt x="363793" y="0"/>
                  </a:lnTo>
                  <a:lnTo>
                    <a:pt x="0" y="216310"/>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フリーフォーム 15">
              <a:extLst>
                <a:ext uri="{FF2B5EF4-FFF2-40B4-BE49-F238E27FC236}">
                  <a16:creationId xmlns:a16="http://schemas.microsoft.com/office/drawing/2014/main" id="{6A84ACA2-8FC5-F196-D75D-A3F6D0E7614E}"/>
                </a:ext>
              </a:extLst>
            </p:cNvPr>
            <p:cNvSpPr/>
            <p:nvPr/>
          </p:nvSpPr>
          <p:spPr>
            <a:xfrm>
              <a:off x="3889064" y="3338628"/>
              <a:ext cx="655592" cy="435621"/>
            </a:xfrm>
            <a:custGeom>
              <a:avLst/>
              <a:gdLst>
                <a:gd name="connsiteX0" fmla="*/ 0 w 412955"/>
                <a:gd name="connsiteY0" fmla="*/ 0 h 471948"/>
                <a:gd name="connsiteX1" fmla="*/ 412955 w 412955"/>
                <a:gd name="connsiteY1" fmla="*/ 19664 h 471948"/>
                <a:gd name="connsiteX2" fmla="*/ 403122 w 412955"/>
                <a:gd name="connsiteY2" fmla="*/ 471948 h 471948"/>
                <a:gd name="connsiteX3" fmla="*/ 0 w 412955"/>
                <a:gd name="connsiteY3" fmla="*/ 452283 h 471948"/>
                <a:gd name="connsiteX4" fmla="*/ 0 w 412955"/>
                <a:gd name="connsiteY4" fmla="*/ 0 h 47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471948">
                  <a:moveTo>
                    <a:pt x="0" y="0"/>
                  </a:moveTo>
                  <a:lnTo>
                    <a:pt x="412955" y="19664"/>
                  </a:lnTo>
                  <a:lnTo>
                    <a:pt x="403122" y="471948"/>
                  </a:lnTo>
                  <a:lnTo>
                    <a:pt x="0" y="452283"/>
                  </a:lnTo>
                  <a:lnTo>
                    <a:pt x="0" y="0"/>
                  </a:lnTo>
                  <a:close/>
                </a:path>
              </a:pathLst>
            </a:custGeom>
            <a:solidFill>
              <a:srgbClr val="D5EDE8">
                <a:alpha val="70196"/>
              </a:srgbClr>
            </a:solidFill>
            <a:ln w="25400">
              <a:solidFill>
                <a:srgbClr val="00A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フリーフォーム 16">
              <a:extLst>
                <a:ext uri="{FF2B5EF4-FFF2-40B4-BE49-F238E27FC236}">
                  <a16:creationId xmlns:a16="http://schemas.microsoft.com/office/drawing/2014/main" id="{3FEEDC97-8EF7-98DA-045E-5ABF25166EB2}"/>
                </a:ext>
              </a:extLst>
            </p:cNvPr>
            <p:cNvSpPr/>
            <p:nvPr/>
          </p:nvSpPr>
          <p:spPr>
            <a:xfrm>
              <a:off x="4580957" y="3075439"/>
              <a:ext cx="453773" cy="698810"/>
            </a:xfrm>
            <a:custGeom>
              <a:avLst/>
              <a:gdLst>
                <a:gd name="connsiteX0" fmla="*/ 157316 w 491613"/>
                <a:gd name="connsiteY0" fmla="*/ 0 h 757084"/>
                <a:gd name="connsiteX1" fmla="*/ 452284 w 491613"/>
                <a:gd name="connsiteY1" fmla="*/ 324465 h 757084"/>
                <a:gd name="connsiteX2" fmla="*/ 491613 w 491613"/>
                <a:gd name="connsiteY2" fmla="*/ 550607 h 757084"/>
                <a:gd name="connsiteX3" fmla="*/ 442451 w 491613"/>
                <a:gd name="connsiteY3" fmla="*/ 648929 h 757084"/>
                <a:gd name="connsiteX4" fmla="*/ 255638 w 491613"/>
                <a:gd name="connsiteY4" fmla="*/ 737419 h 757084"/>
                <a:gd name="connsiteX5" fmla="*/ 0 w 491613"/>
                <a:gd name="connsiteY5" fmla="*/ 757084 h 757084"/>
                <a:gd name="connsiteX6" fmla="*/ 157316 w 491613"/>
                <a:gd name="connsiteY6" fmla="*/ 0 h 75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613" h="757084">
                  <a:moveTo>
                    <a:pt x="157316" y="0"/>
                  </a:moveTo>
                  <a:lnTo>
                    <a:pt x="452284" y="324465"/>
                  </a:lnTo>
                  <a:lnTo>
                    <a:pt x="491613" y="550607"/>
                  </a:lnTo>
                  <a:lnTo>
                    <a:pt x="442451" y="648929"/>
                  </a:lnTo>
                  <a:lnTo>
                    <a:pt x="255638" y="737419"/>
                  </a:lnTo>
                  <a:lnTo>
                    <a:pt x="0" y="757084"/>
                  </a:lnTo>
                  <a:lnTo>
                    <a:pt x="157316" y="0"/>
                  </a:lnTo>
                  <a:close/>
                </a:path>
              </a:pathLst>
            </a:custGeom>
            <a:solidFill>
              <a:srgbClr val="D5EDE8">
                <a:alpha val="70196"/>
              </a:srgbClr>
            </a:solidFill>
            <a:ln w="25400">
              <a:solidFill>
                <a:srgbClr val="00A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テキスト ボックス 17">
              <a:extLst>
                <a:ext uri="{FF2B5EF4-FFF2-40B4-BE49-F238E27FC236}">
                  <a16:creationId xmlns:a16="http://schemas.microsoft.com/office/drawing/2014/main" id="{641F4A3B-C601-5180-BE98-A7F96B1602B8}"/>
                </a:ext>
              </a:extLst>
            </p:cNvPr>
            <p:cNvSpPr txBox="1"/>
            <p:nvPr/>
          </p:nvSpPr>
          <p:spPr>
            <a:xfrm>
              <a:off x="3842232" y="576204"/>
              <a:ext cx="1632260"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協賛社ブース④</a:t>
              </a:r>
            </a:p>
          </p:txBody>
        </p:sp>
        <p:sp>
          <p:nvSpPr>
            <p:cNvPr id="19" name="テキスト ボックス 18">
              <a:extLst>
                <a:ext uri="{FF2B5EF4-FFF2-40B4-BE49-F238E27FC236}">
                  <a16:creationId xmlns:a16="http://schemas.microsoft.com/office/drawing/2014/main" id="{043CDF4B-DF88-B167-7F58-61DE02D23C4B}"/>
                </a:ext>
              </a:extLst>
            </p:cNvPr>
            <p:cNvSpPr txBox="1"/>
            <p:nvPr/>
          </p:nvSpPr>
          <p:spPr>
            <a:xfrm>
              <a:off x="6468597" y="1071292"/>
              <a:ext cx="1220214"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協賛社ブース⑥</a:t>
              </a:r>
              <a:endParaRPr lang="en-US" altLang="ja-JP" sz="1108" b="1" dirty="0"/>
            </a:p>
          </p:txBody>
        </p:sp>
        <p:cxnSp>
          <p:nvCxnSpPr>
            <p:cNvPr id="21" name="直線コネクタ 20">
              <a:extLst>
                <a:ext uri="{FF2B5EF4-FFF2-40B4-BE49-F238E27FC236}">
                  <a16:creationId xmlns:a16="http://schemas.microsoft.com/office/drawing/2014/main" id="{C5A49560-B64C-A564-1DFA-22C54FD34A0C}"/>
                </a:ext>
              </a:extLst>
            </p:cNvPr>
            <p:cNvCxnSpPr>
              <a:cxnSpLocks/>
              <a:endCxn id="18" idx="2"/>
            </p:cNvCxnSpPr>
            <p:nvPr/>
          </p:nvCxnSpPr>
          <p:spPr>
            <a:xfrm flipV="1">
              <a:off x="4173861" y="839033"/>
              <a:ext cx="484501" cy="1030956"/>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FDE9824-EC7A-BFF2-A948-09AF0392290D}"/>
                </a:ext>
              </a:extLst>
            </p:cNvPr>
            <p:cNvCxnSpPr>
              <a:cxnSpLocks/>
              <a:endCxn id="19" idx="1"/>
            </p:cNvCxnSpPr>
            <p:nvPr/>
          </p:nvCxnSpPr>
          <p:spPr>
            <a:xfrm flipV="1">
              <a:off x="4341276" y="1202707"/>
              <a:ext cx="2127321" cy="1689176"/>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C0698447-2019-C519-D170-8CC16DC38F97}"/>
                </a:ext>
              </a:extLst>
            </p:cNvPr>
            <p:cNvCxnSpPr>
              <a:cxnSpLocks/>
              <a:stCxn id="8" idx="4"/>
              <a:endCxn id="60" idx="0"/>
            </p:cNvCxnSpPr>
            <p:nvPr/>
          </p:nvCxnSpPr>
          <p:spPr>
            <a:xfrm flipH="1">
              <a:off x="5643770" y="4133765"/>
              <a:ext cx="7231" cy="538736"/>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F5B49B4-E068-3A42-8B55-0314891DBF52}"/>
                </a:ext>
              </a:extLst>
            </p:cNvPr>
            <p:cNvCxnSpPr>
              <a:cxnSpLocks/>
              <a:stCxn id="59" idx="1"/>
              <a:endCxn id="7" idx="6"/>
            </p:cNvCxnSpPr>
            <p:nvPr/>
          </p:nvCxnSpPr>
          <p:spPr>
            <a:xfrm flipH="1">
              <a:off x="6188664" y="2600020"/>
              <a:ext cx="597170" cy="765672"/>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30" name="フリーフォーム 29">
              <a:extLst>
                <a:ext uri="{FF2B5EF4-FFF2-40B4-BE49-F238E27FC236}">
                  <a16:creationId xmlns:a16="http://schemas.microsoft.com/office/drawing/2014/main" id="{7E588784-7013-7B1E-EDE0-B486D3A857B0}"/>
                </a:ext>
              </a:extLst>
            </p:cNvPr>
            <p:cNvSpPr/>
            <p:nvPr/>
          </p:nvSpPr>
          <p:spPr>
            <a:xfrm>
              <a:off x="4747912" y="2762283"/>
              <a:ext cx="490074" cy="508225"/>
            </a:xfrm>
            <a:custGeom>
              <a:avLst/>
              <a:gdLst>
                <a:gd name="connsiteX0" fmla="*/ 245807 w 530942"/>
                <a:gd name="connsiteY0" fmla="*/ 550606 h 550606"/>
                <a:gd name="connsiteX1" fmla="*/ 530942 w 530942"/>
                <a:gd name="connsiteY1" fmla="*/ 255639 h 550606"/>
                <a:gd name="connsiteX2" fmla="*/ 294968 w 530942"/>
                <a:gd name="connsiteY2" fmla="*/ 0 h 550606"/>
                <a:gd name="connsiteX3" fmla="*/ 0 w 530942"/>
                <a:gd name="connsiteY3" fmla="*/ 294968 h 550606"/>
                <a:gd name="connsiteX4" fmla="*/ 245807 w 530942"/>
                <a:gd name="connsiteY4" fmla="*/ 550606 h 55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42" h="550606">
                  <a:moveTo>
                    <a:pt x="245807" y="550606"/>
                  </a:moveTo>
                  <a:lnTo>
                    <a:pt x="530942" y="255639"/>
                  </a:lnTo>
                  <a:lnTo>
                    <a:pt x="294968" y="0"/>
                  </a:lnTo>
                  <a:lnTo>
                    <a:pt x="0" y="294968"/>
                  </a:lnTo>
                  <a:lnTo>
                    <a:pt x="245807" y="550606"/>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1" name="直線コネクタ 30">
              <a:extLst>
                <a:ext uri="{FF2B5EF4-FFF2-40B4-BE49-F238E27FC236}">
                  <a16:creationId xmlns:a16="http://schemas.microsoft.com/office/drawing/2014/main" id="{0DBBBB95-47F0-A700-B284-59973544CB10}"/>
                </a:ext>
              </a:extLst>
            </p:cNvPr>
            <p:cNvCxnSpPr>
              <a:cxnSpLocks/>
            </p:cNvCxnSpPr>
            <p:nvPr/>
          </p:nvCxnSpPr>
          <p:spPr>
            <a:xfrm flipV="1">
              <a:off x="5113354" y="2190245"/>
              <a:ext cx="1870799" cy="79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A1B45EC-D17A-CD38-B170-950209E355A6}"/>
                </a:ext>
              </a:extLst>
            </p:cNvPr>
            <p:cNvSpPr txBox="1"/>
            <p:nvPr/>
          </p:nvSpPr>
          <p:spPr>
            <a:xfrm>
              <a:off x="6391290" y="1928438"/>
              <a:ext cx="2426360" cy="262829"/>
            </a:xfrm>
            <a:prstGeom prst="rect">
              <a:avLst/>
            </a:prstGeom>
            <a:solidFill>
              <a:schemeClr val="bg1"/>
            </a:solidFill>
            <a:ln w="12700">
              <a:solidFill>
                <a:schemeClr val="tx1"/>
              </a:solidFill>
            </a:ln>
          </p:spPr>
          <p:txBody>
            <a:bodyPr wrap="square" rtlCol="0">
              <a:spAutoFit/>
            </a:bodyPr>
            <a:lstStyle/>
            <a:p>
              <a:pPr algn="ctr"/>
              <a:r>
                <a:rPr lang="en-US" altLang="ja-JP" sz="1108" b="1" dirty="0"/>
                <a:t>BE-PAL</a:t>
              </a:r>
              <a:r>
                <a:rPr lang="ja-JP" altLang="en-US" sz="1108" b="1" dirty="0"/>
                <a:t>出張販売所</a:t>
              </a:r>
              <a:endParaRPr lang="en-US" altLang="ja-JP" sz="1108" b="1" dirty="0"/>
            </a:p>
          </p:txBody>
        </p:sp>
        <p:sp>
          <p:nvSpPr>
            <p:cNvPr id="33" name="フリーフォーム 32">
              <a:extLst>
                <a:ext uri="{FF2B5EF4-FFF2-40B4-BE49-F238E27FC236}">
                  <a16:creationId xmlns:a16="http://schemas.microsoft.com/office/drawing/2014/main" id="{811056B7-E130-FBB7-BB96-EA6D17FEA0B5}"/>
                </a:ext>
              </a:extLst>
            </p:cNvPr>
            <p:cNvSpPr/>
            <p:nvPr/>
          </p:nvSpPr>
          <p:spPr>
            <a:xfrm rot="19685557">
              <a:off x="3585073" y="1241792"/>
              <a:ext cx="426546" cy="453772"/>
            </a:xfrm>
            <a:custGeom>
              <a:avLst/>
              <a:gdLst>
                <a:gd name="connsiteX0" fmla="*/ 0 w 462116"/>
                <a:gd name="connsiteY0" fmla="*/ 39329 h 491613"/>
                <a:gd name="connsiteX1" fmla="*/ 0 w 462116"/>
                <a:gd name="connsiteY1" fmla="*/ 491613 h 491613"/>
                <a:gd name="connsiteX2" fmla="*/ 452284 w 462116"/>
                <a:gd name="connsiteY2" fmla="*/ 491613 h 491613"/>
                <a:gd name="connsiteX3" fmla="*/ 462116 w 462116"/>
                <a:gd name="connsiteY3" fmla="*/ 0 h 491613"/>
                <a:gd name="connsiteX4" fmla="*/ 0 w 462116"/>
                <a:gd name="connsiteY4" fmla="*/ 39329 h 49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16" h="491613">
                  <a:moveTo>
                    <a:pt x="0" y="39329"/>
                  </a:moveTo>
                  <a:lnTo>
                    <a:pt x="0" y="491613"/>
                  </a:lnTo>
                  <a:lnTo>
                    <a:pt x="452284" y="491613"/>
                  </a:lnTo>
                  <a:lnTo>
                    <a:pt x="462116" y="0"/>
                  </a:lnTo>
                  <a:lnTo>
                    <a:pt x="0" y="39329"/>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テキスト ボックス 33">
              <a:extLst>
                <a:ext uri="{FF2B5EF4-FFF2-40B4-BE49-F238E27FC236}">
                  <a16:creationId xmlns:a16="http://schemas.microsoft.com/office/drawing/2014/main" id="{7A8F62E7-443B-C11C-FA18-D7FB422482DC}"/>
                </a:ext>
              </a:extLst>
            </p:cNvPr>
            <p:cNvSpPr txBox="1"/>
            <p:nvPr/>
          </p:nvSpPr>
          <p:spPr>
            <a:xfrm>
              <a:off x="2674630" y="804248"/>
              <a:ext cx="1054004" cy="262829"/>
            </a:xfrm>
            <a:prstGeom prst="rect">
              <a:avLst/>
            </a:prstGeom>
            <a:solidFill>
              <a:schemeClr val="bg1"/>
            </a:solidFill>
            <a:ln w="12700">
              <a:solidFill>
                <a:schemeClr val="tx1"/>
              </a:solidFill>
            </a:ln>
          </p:spPr>
          <p:txBody>
            <a:bodyPr wrap="square" rtlCol="0">
              <a:spAutoFit/>
            </a:bodyPr>
            <a:lstStyle/>
            <a:p>
              <a:pPr algn="ctr"/>
              <a:r>
                <a:rPr lang="ja-JP" altLang="en-US" sz="1108" b="1" dirty="0"/>
                <a:t>地元出展</a:t>
              </a:r>
              <a:endParaRPr lang="en-US" altLang="ja-JP" sz="1108" b="1" dirty="0"/>
            </a:p>
          </p:txBody>
        </p:sp>
        <p:cxnSp>
          <p:nvCxnSpPr>
            <p:cNvPr id="35" name="直線コネクタ 34">
              <a:extLst>
                <a:ext uri="{FF2B5EF4-FFF2-40B4-BE49-F238E27FC236}">
                  <a16:creationId xmlns:a16="http://schemas.microsoft.com/office/drawing/2014/main" id="{CCF49248-25C5-2DA9-11EF-C1D7120D2DE8}"/>
                </a:ext>
              </a:extLst>
            </p:cNvPr>
            <p:cNvCxnSpPr>
              <a:cxnSpLocks/>
            </p:cNvCxnSpPr>
            <p:nvPr/>
          </p:nvCxnSpPr>
          <p:spPr>
            <a:xfrm>
              <a:off x="3227962" y="1056817"/>
              <a:ext cx="468314" cy="3256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3594C90-B65F-012F-6721-9E070BA3A93E}"/>
                </a:ext>
              </a:extLst>
            </p:cNvPr>
            <p:cNvSpPr txBox="1"/>
            <p:nvPr/>
          </p:nvSpPr>
          <p:spPr>
            <a:xfrm>
              <a:off x="2402635" y="4456846"/>
              <a:ext cx="1142457" cy="433324"/>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協賛社ブース①</a:t>
              </a:r>
              <a:endParaRPr lang="en-US" altLang="ja-JP" sz="1108" b="1" dirty="0"/>
            </a:p>
          </p:txBody>
        </p:sp>
        <p:cxnSp>
          <p:nvCxnSpPr>
            <p:cNvPr id="39" name="直線コネクタ 38">
              <a:extLst>
                <a:ext uri="{FF2B5EF4-FFF2-40B4-BE49-F238E27FC236}">
                  <a16:creationId xmlns:a16="http://schemas.microsoft.com/office/drawing/2014/main" id="{B2C45E9F-4F80-3E71-98EE-751AE3861CC8}"/>
                </a:ext>
              </a:extLst>
            </p:cNvPr>
            <p:cNvCxnSpPr>
              <a:cxnSpLocks/>
              <a:endCxn id="38" idx="0"/>
            </p:cNvCxnSpPr>
            <p:nvPr/>
          </p:nvCxnSpPr>
          <p:spPr>
            <a:xfrm flipH="1">
              <a:off x="2973864" y="3774249"/>
              <a:ext cx="289772" cy="682597"/>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2903CD7-ECBE-05DE-D176-7AEB26FAFB48}"/>
                </a:ext>
              </a:extLst>
            </p:cNvPr>
            <p:cNvSpPr txBox="1"/>
            <p:nvPr/>
          </p:nvSpPr>
          <p:spPr>
            <a:xfrm>
              <a:off x="4173861" y="5484238"/>
              <a:ext cx="1249085" cy="262829"/>
            </a:xfrm>
            <a:prstGeom prst="rect">
              <a:avLst/>
            </a:prstGeom>
            <a:solidFill>
              <a:schemeClr val="bg1"/>
            </a:solidFill>
            <a:ln w="12700">
              <a:solidFill>
                <a:schemeClr val="tx1"/>
              </a:solidFill>
            </a:ln>
          </p:spPr>
          <p:txBody>
            <a:bodyPr wrap="square" rtlCol="0">
              <a:spAutoFit/>
            </a:bodyPr>
            <a:lstStyle/>
            <a:p>
              <a:pPr algn="ctr"/>
              <a:r>
                <a:rPr lang="ja-JP" altLang="en-US" sz="1108" b="1" dirty="0"/>
                <a:t>メインステージ</a:t>
              </a:r>
              <a:endParaRPr lang="en-US" altLang="ja-JP" sz="1108" b="1" dirty="0"/>
            </a:p>
          </p:txBody>
        </p:sp>
        <p:sp>
          <p:nvSpPr>
            <p:cNvPr id="41" name="テキスト ボックス 40">
              <a:extLst>
                <a:ext uri="{FF2B5EF4-FFF2-40B4-BE49-F238E27FC236}">
                  <a16:creationId xmlns:a16="http://schemas.microsoft.com/office/drawing/2014/main" id="{39FFE7C3-B55E-AF96-470D-F5E11BB3D593}"/>
                </a:ext>
              </a:extLst>
            </p:cNvPr>
            <p:cNvSpPr txBox="1"/>
            <p:nvPr/>
          </p:nvSpPr>
          <p:spPr>
            <a:xfrm>
              <a:off x="1524755" y="2638367"/>
              <a:ext cx="1081520" cy="262829"/>
            </a:xfrm>
            <a:prstGeom prst="rect">
              <a:avLst/>
            </a:prstGeom>
            <a:solidFill>
              <a:schemeClr val="bg1"/>
            </a:solidFill>
            <a:ln w="12700">
              <a:solidFill>
                <a:schemeClr val="tx1"/>
              </a:solidFill>
            </a:ln>
          </p:spPr>
          <p:txBody>
            <a:bodyPr wrap="square" rtlCol="0">
              <a:spAutoFit/>
            </a:bodyPr>
            <a:lstStyle/>
            <a:p>
              <a:pPr algn="ctr"/>
              <a:r>
                <a:rPr lang="en-US" altLang="ja-JP" sz="1108" b="1" dirty="0"/>
                <a:t>STAFF </a:t>
              </a:r>
              <a:r>
                <a:rPr lang="ja-JP" altLang="en-US" sz="1108" b="1"/>
                <a:t>エリア</a:t>
              </a:r>
              <a:endParaRPr lang="en-US" altLang="ja-JP" sz="1108" b="1" dirty="0"/>
            </a:p>
          </p:txBody>
        </p:sp>
        <p:sp>
          <p:nvSpPr>
            <p:cNvPr id="42" name="テキスト ボックス 41">
              <a:extLst>
                <a:ext uri="{FF2B5EF4-FFF2-40B4-BE49-F238E27FC236}">
                  <a16:creationId xmlns:a16="http://schemas.microsoft.com/office/drawing/2014/main" id="{6FB751A7-25FE-5667-D347-85AEE1DA37F2}"/>
                </a:ext>
              </a:extLst>
            </p:cNvPr>
            <p:cNvSpPr txBox="1"/>
            <p:nvPr/>
          </p:nvSpPr>
          <p:spPr>
            <a:xfrm>
              <a:off x="1298734" y="1355793"/>
              <a:ext cx="1121536" cy="433324"/>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協賛社ブース③</a:t>
              </a:r>
              <a:endParaRPr lang="en-US" altLang="ja-JP" sz="1108" b="1" dirty="0"/>
            </a:p>
          </p:txBody>
        </p:sp>
        <p:cxnSp>
          <p:nvCxnSpPr>
            <p:cNvPr id="43" name="直線コネクタ 42">
              <a:extLst>
                <a:ext uri="{FF2B5EF4-FFF2-40B4-BE49-F238E27FC236}">
                  <a16:creationId xmlns:a16="http://schemas.microsoft.com/office/drawing/2014/main" id="{2F79F61F-A753-F85F-C07D-785267FC4E31}"/>
                </a:ext>
              </a:extLst>
            </p:cNvPr>
            <p:cNvCxnSpPr>
              <a:cxnSpLocks/>
              <a:stCxn id="42" idx="2"/>
            </p:cNvCxnSpPr>
            <p:nvPr/>
          </p:nvCxnSpPr>
          <p:spPr>
            <a:xfrm>
              <a:off x="1859502" y="1789117"/>
              <a:ext cx="1420082" cy="246589"/>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C4B0A87B-740C-5260-96CF-B7132BEE6DFF}"/>
                </a:ext>
              </a:extLst>
            </p:cNvPr>
            <p:cNvSpPr txBox="1"/>
            <p:nvPr/>
          </p:nvSpPr>
          <p:spPr>
            <a:xfrm>
              <a:off x="4684936" y="987704"/>
              <a:ext cx="1220213"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協賛社ブース⑤</a:t>
              </a:r>
              <a:endParaRPr lang="en-US" altLang="ja-JP" sz="1108" b="1" dirty="0"/>
            </a:p>
          </p:txBody>
        </p:sp>
        <p:cxnSp>
          <p:nvCxnSpPr>
            <p:cNvPr id="45" name="直線コネクタ 44">
              <a:extLst>
                <a:ext uri="{FF2B5EF4-FFF2-40B4-BE49-F238E27FC236}">
                  <a16:creationId xmlns:a16="http://schemas.microsoft.com/office/drawing/2014/main" id="{B70A84FB-E7CC-6638-FE55-EB983AA8E0C4}"/>
                </a:ext>
              </a:extLst>
            </p:cNvPr>
            <p:cNvCxnSpPr>
              <a:cxnSpLocks/>
            </p:cNvCxnSpPr>
            <p:nvPr/>
          </p:nvCxnSpPr>
          <p:spPr>
            <a:xfrm flipV="1">
              <a:off x="3982686" y="1235638"/>
              <a:ext cx="973798" cy="1353742"/>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1DAFA76-0065-D1FA-3442-1FA9C7893208}"/>
                </a:ext>
              </a:extLst>
            </p:cNvPr>
            <p:cNvCxnSpPr>
              <a:cxnSpLocks/>
              <a:stCxn id="40" idx="0"/>
            </p:cNvCxnSpPr>
            <p:nvPr/>
          </p:nvCxnSpPr>
          <p:spPr>
            <a:xfrm flipV="1">
              <a:off x="4798404" y="3546606"/>
              <a:ext cx="60991" cy="1937632"/>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0182A9B8-A754-2611-604B-5318DC960432}"/>
                </a:ext>
              </a:extLst>
            </p:cNvPr>
            <p:cNvSpPr txBox="1"/>
            <p:nvPr/>
          </p:nvSpPr>
          <p:spPr>
            <a:xfrm>
              <a:off x="3658702" y="4143103"/>
              <a:ext cx="895144" cy="262829"/>
            </a:xfrm>
            <a:prstGeom prst="rect">
              <a:avLst/>
            </a:prstGeom>
            <a:solidFill>
              <a:schemeClr val="bg1"/>
            </a:solidFill>
            <a:ln w="12700">
              <a:solidFill>
                <a:schemeClr val="tx1"/>
              </a:solidFill>
            </a:ln>
          </p:spPr>
          <p:txBody>
            <a:bodyPr wrap="square" rtlCol="0">
              <a:spAutoFit/>
            </a:bodyPr>
            <a:lstStyle/>
            <a:p>
              <a:pPr algn="ctr"/>
              <a:r>
                <a:rPr lang="ja-JP" altLang="en-US" sz="1108" b="1"/>
                <a:t>運営本部</a:t>
              </a:r>
              <a:endParaRPr lang="en-US" altLang="ja-JP" sz="1108" b="1" dirty="0"/>
            </a:p>
          </p:txBody>
        </p:sp>
        <p:cxnSp>
          <p:nvCxnSpPr>
            <p:cNvPr id="48" name="直線コネクタ 47">
              <a:extLst>
                <a:ext uri="{FF2B5EF4-FFF2-40B4-BE49-F238E27FC236}">
                  <a16:creationId xmlns:a16="http://schemas.microsoft.com/office/drawing/2014/main" id="{28FE0922-8B5F-8353-CAC0-4A11861579DA}"/>
                </a:ext>
              </a:extLst>
            </p:cNvPr>
            <p:cNvCxnSpPr>
              <a:cxnSpLocks/>
              <a:stCxn id="47" idx="0"/>
            </p:cNvCxnSpPr>
            <p:nvPr/>
          </p:nvCxnSpPr>
          <p:spPr>
            <a:xfrm flipV="1">
              <a:off x="4106274" y="3690510"/>
              <a:ext cx="107164" cy="452593"/>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49" name="フリーフォーム 48">
              <a:extLst>
                <a:ext uri="{FF2B5EF4-FFF2-40B4-BE49-F238E27FC236}">
                  <a16:creationId xmlns:a16="http://schemas.microsoft.com/office/drawing/2014/main" id="{5DFFABC0-24E4-70C8-40E2-E55FE7FB61A1}"/>
                </a:ext>
              </a:extLst>
            </p:cNvPr>
            <p:cNvSpPr/>
            <p:nvPr/>
          </p:nvSpPr>
          <p:spPr>
            <a:xfrm>
              <a:off x="3128547" y="1653057"/>
              <a:ext cx="606934" cy="663834"/>
            </a:xfrm>
            <a:custGeom>
              <a:avLst/>
              <a:gdLst>
                <a:gd name="connsiteX0" fmla="*/ 318499 w 657546"/>
                <a:gd name="connsiteY0" fmla="*/ 719191 h 719191"/>
                <a:gd name="connsiteX1" fmla="*/ 0 w 657546"/>
                <a:gd name="connsiteY1" fmla="*/ 215758 h 719191"/>
                <a:gd name="connsiteX2" fmla="*/ 339047 w 657546"/>
                <a:gd name="connsiteY2" fmla="*/ 0 h 719191"/>
                <a:gd name="connsiteX3" fmla="*/ 657546 w 657546"/>
                <a:gd name="connsiteY3" fmla="*/ 513708 h 719191"/>
                <a:gd name="connsiteX4" fmla="*/ 318499 w 657546"/>
                <a:gd name="connsiteY4" fmla="*/ 719191 h 719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46" h="719191">
                  <a:moveTo>
                    <a:pt x="318499" y="719191"/>
                  </a:moveTo>
                  <a:lnTo>
                    <a:pt x="0" y="215758"/>
                  </a:lnTo>
                  <a:lnTo>
                    <a:pt x="339047" y="0"/>
                  </a:lnTo>
                  <a:lnTo>
                    <a:pt x="657546" y="513708"/>
                  </a:lnTo>
                  <a:lnTo>
                    <a:pt x="318499" y="719191"/>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0" name="フリーフォーム 49">
              <a:extLst>
                <a:ext uri="{FF2B5EF4-FFF2-40B4-BE49-F238E27FC236}">
                  <a16:creationId xmlns:a16="http://schemas.microsoft.com/office/drawing/2014/main" id="{B0E3007D-06A1-CEBC-0B73-26952CE671A3}"/>
                </a:ext>
              </a:extLst>
            </p:cNvPr>
            <p:cNvSpPr/>
            <p:nvPr/>
          </p:nvSpPr>
          <p:spPr>
            <a:xfrm>
              <a:off x="3702792" y="2464153"/>
              <a:ext cx="535230" cy="583264"/>
            </a:xfrm>
            <a:custGeom>
              <a:avLst/>
              <a:gdLst>
                <a:gd name="connsiteX0" fmla="*/ 0 w 579863"/>
                <a:gd name="connsiteY0" fmla="*/ 200722 h 631903"/>
                <a:gd name="connsiteX1" fmla="*/ 267629 w 579863"/>
                <a:gd name="connsiteY1" fmla="*/ 631903 h 631903"/>
                <a:gd name="connsiteX2" fmla="*/ 579863 w 579863"/>
                <a:gd name="connsiteY2" fmla="*/ 341971 h 631903"/>
                <a:gd name="connsiteX3" fmla="*/ 349405 w 579863"/>
                <a:gd name="connsiteY3" fmla="*/ 0 h 631903"/>
                <a:gd name="connsiteX4" fmla="*/ 0 w 579863"/>
                <a:gd name="connsiteY4" fmla="*/ 200722 h 631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863" h="631903">
                  <a:moveTo>
                    <a:pt x="0" y="200722"/>
                  </a:moveTo>
                  <a:lnTo>
                    <a:pt x="267629" y="631903"/>
                  </a:lnTo>
                  <a:lnTo>
                    <a:pt x="579863" y="341971"/>
                  </a:lnTo>
                  <a:lnTo>
                    <a:pt x="349405" y="0"/>
                  </a:lnTo>
                  <a:lnTo>
                    <a:pt x="0" y="200722"/>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1" name="テキスト ボックス 50">
              <a:extLst>
                <a:ext uri="{FF2B5EF4-FFF2-40B4-BE49-F238E27FC236}">
                  <a16:creationId xmlns:a16="http://schemas.microsoft.com/office/drawing/2014/main" id="{B56D3AE1-8A06-0364-57A4-98E59E8BA19A}"/>
                </a:ext>
              </a:extLst>
            </p:cNvPr>
            <p:cNvSpPr txBox="1"/>
            <p:nvPr/>
          </p:nvSpPr>
          <p:spPr>
            <a:xfrm>
              <a:off x="1863256" y="1056930"/>
              <a:ext cx="960885" cy="220188"/>
            </a:xfrm>
            <a:prstGeom prst="rect">
              <a:avLst/>
            </a:prstGeom>
            <a:noFill/>
          </p:spPr>
          <p:txBody>
            <a:bodyPr wrap="square" rtlCol="0">
              <a:spAutoFit/>
            </a:bodyPr>
            <a:lstStyle/>
            <a:p>
              <a:r>
                <a:rPr lang="ja-JP" altLang="en-US" sz="831" b="1">
                  <a:latin typeface="+mn-ea"/>
                </a:rPr>
                <a:t>空きスペース</a:t>
              </a:r>
            </a:p>
          </p:txBody>
        </p:sp>
        <p:sp>
          <p:nvSpPr>
            <p:cNvPr id="52" name="テキスト ボックス 51">
              <a:extLst>
                <a:ext uri="{FF2B5EF4-FFF2-40B4-BE49-F238E27FC236}">
                  <a16:creationId xmlns:a16="http://schemas.microsoft.com/office/drawing/2014/main" id="{7CF0E2D0-BE7F-BCD6-6740-063FC1EC5BD9}"/>
                </a:ext>
              </a:extLst>
            </p:cNvPr>
            <p:cNvSpPr txBox="1"/>
            <p:nvPr/>
          </p:nvSpPr>
          <p:spPr>
            <a:xfrm>
              <a:off x="879272" y="4092640"/>
              <a:ext cx="1286322" cy="262829"/>
            </a:xfrm>
            <a:prstGeom prst="rect">
              <a:avLst/>
            </a:prstGeom>
            <a:solidFill>
              <a:srgbClr val="F9BD00">
                <a:alpha val="99608"/>
              </a:srgbClr>
            </a:solidFill>
            <a:ln w="19050">
              <a:solidFill>
                <a:srgbClr val="F98C00"/>
              </a:solidFill>
            </a:ln>
          </p:spPr>
          <p:txBody>
            <a:bodyPr wrap="square" rtlCol="0">
              <a:spAutoFit/>
            </a:bodyPr>
            <a:lstStyle/>
            <a:p>
              <a:pPr algn="ctr"/>
              <a:r>
                <a:rPr lang="en-US" altLang="ja-JP" sz="1108" b="1" dirty="0"/>
                <a:t>BAR</a:t>
              </a:r>
              <a:r>
                <a:rPr lang="ja-JP" altLang="en-US" sz="1108" b="1" dirty="0"/>
                <a:t>協賛ブース</a:t>
              </a:r>
              <a:endParaRPr lang="en-US" altLang="ja-JP" sz="1108" b="1" dirty="0"/>
            </a:p>
          </p:txBody>
        </p:sp>
        <p:cxnSp>
          <p:nvCxnSpPr>
            <p:cNvPr id="54" name="直線コネクタ 53">
              <a:extLst>
                <a:ext uri="{FF2B5EF4-FFF2-40B4-BE49-F238E27FC236}">
                  <a16:creationId xmlns:a16="http://schemas.microsoft.com/office/drawing/2014/main" id="{17F805B2-5A05-9082-CAAF-7114371C1E94}"/>
                </a:ext>
              </a:extLst>
            </p:cNvPr>
            <p:cNvCxnSpPr>
              <a:cxnSpLocks/>
            </p:cNvCxnSpPr>
            <p:nvPr/>
          </p:nvCxnSpPr>
          <p:spPr>
            <a:xfrm flipH="1">
              <a:off x="1924342" y="3046596"/>
              <a:ext cx="1072504" cy="1053861"/>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55" name="フリーフォーム 48">
              <a:extLst>
                <a:ext uri="{FF2B5EF4-FFF2-40B4-BE49-F238E27FC236}">
                  <a16:creationId xmlns:a16="http://schemas.microsoft.com/office/drawing/2014/main" id="{D92F1D9D-B927-5CA1-EBAB-EF3BCD71A3CE}"/>
                </a:ext>
              </a:extLst>
            </p:cNvPr>
            <p:cNvSpPr/>
            <p:nvPr/>
          </p:nvSpPr>
          <p:spPr>
            <a:xfrm>
              <a:off x="1833657" y="3187517"/>
              <a:ext cx="633335" cy="417471"/>
            </a:xfrm>
            <a:custGeom>
              <a:avLst/>
              <a:gdLst>
                <a:gd name="connsiteX0" fmla="*/ 19665 w 432620"/>
                <a:gd name="connsiteY0" fmla="*/ 0 h 452284"/>
                <a:gd name="connsiteX1" fmla="*/ 432620 w 432620"/>
                <a:gd name="connsiteY1" fmla="*/ 9832 h 452284"/>
                <a:gd name="connsiteX2" fmla="*/ 432620 w 432620"/>
                <a:gd name="connsiteY2" fmla="*/ 442451 h 452284"/>
                <a:gd name="connsiteX3" fmla="*/ 0 w 432620"/>
                <a:gd name="connsiteY3" fmla="*/ 452284 h 452284"/>
                <a:gd name="connsiteX4" fmla="*/ 19665 w 432620"/>
                <a:gd name="connsiteY4" fmla="*/ 0 h 4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20" h="452284">
                  <a:moveTo>
                    <a:pt x="19665" y="0"/>
                  </a:moveTo>
                  <a:lnTo>
                    <a:pt x="432620" y="9832"/>
                  </a:lnTo>
                  <a:lnTo>
                    <a:pt x="432620" y="442451"/>
                  </a:lnTo>
                  <a:lnTo>
                    <a:pt x="0" y="452284"/>
                  </a:lnTo>
                  <a:lnTo>
                    <a:pt x="19665" y="0"/>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6" name="テキスト ボックス 55">
              <a:extLst>
                <a:ext uri="{FF2B5EF4-FFF2-40B4-BE49-F238E27FC236}">
                  <a16:creationId xmlns:a16="http://schemas.microsoft.com/office/drawing/2014/main" id="{AE10A51F-96B2-8D58-91DE-651378E2D1A0}"/>
                </a:ext>
              </a:extLst>
            </p:cNvPr>
            <p:cNvSpPr txBox="1"/>
            <p:nvPr/>
          </p:nvSpPr>
          <p:spPr>
            <a:xfrm>
              <a:off x="665017" y="3156208"/>
              <a:ext cx="1121536" cy="433324"/>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協賛社ブース②</a:t>
              </a:r>
              <a:endParaRPr lang="en-US" altLang="ja-JP" sz="1108" b="1" dirty="0"/>
            </a:p>
          </p:txBody>
        </p:sp>
        <p:cxnSp>
          <p:nvCxnSpPr>
            <p:cNvPr id="57" name="直線コネクタ 56">
              <a:extLst>
                <a:ext uri="{FF2B5EF4-FFF2-40B4-BE49-F238E27FC236}">
                  <a16:creationId xmlns:a16="http://schemas.microsoft.com/office/drawing/2014/main" id="{FFD05C32-7965-5A9B-67D7-3F7584AB5449}"/>
                </a:ext>
              </a:extLst>
            </p:cNvPr>
            <p:cNvCxnSpPr>
              <a:cxnSpLocks/>
            </p:cNvCxnSpPr>
            <p:nvPr/>
          </p:nvCxnSpPr>
          <p:spPr>
            <a:xfrm>
              <a:off x="1537476" y="3399877"/>
              <a:ext cx="464891" cy="87218"/>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9AFCF4A8-8028-909C-63D6-A6297B4864B3}"/>
                </a:ext>
              </a:extLst>
            </p:cNvPr>
            <p:cNvSpPr txBox="1"/>
            <p:nvPr/>
          </p:nvSpPr>
          <p:spPr>
            <a:xfrm>
              <a:off x="6785834" y="2468605"/>
              <a:ext cx="1220214"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協賛社ブース⑦</a:t>
              </a:r>
              <a:endParaRPr lang="en-US" altLang="ja-JP" sz="1108" b="1" dirty="0"/>
            </a:p>
          </p:txBody>
        </p:sp>
        <p:sp>
          <p:nvSpPr>
            <p:cNvPr id="60" name="テキスト ボックス 59">
              <a:extLst>
                <a:ext uri="{FF2B5EF4-FFF2-40B4-BE49-F238E27FC236}">
                  <a16:creationId xmlns:a16="http://schemas.microsoft.com/office/drawing/2014/main" id="{0AD26F56-F9E0-17A3-5947-BE3BFA1D364E}"/>
                </a:ext>
              </a:extLst>
            </p:cNvPr>
            <p:cNvSpPr txBox="1"/>
            <p:nvPr/>
          </p:nvSpPr>
          <p:spPr>
            <a:xfrm>
              <a:off x="5033663" y="4672501"/>
              <a:ext cx="1220214"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協賛社ブース⑧</a:t>
              </a:r>
              <a:endParaRPr lang="en-US" altLang="ja-JP" sz="1108" b="1" dirty="0"/>
            </a:p>
          </p:txBody>
        </p:sp>
        <p:sp>
          <p:nvSpPr>
            <p:cNvPr id="61" name="フリーフォーム 60">
              <a:extLst>
                <a:ext uri="{FF2B5EF4-FFF2-40B4-BE49-F238E27FC236}">
                  <a16:creationId xmlns:a16="http://schemas.microsoft.com/office/drawing/2014/main" id="{B32171B6-09FF-4218-6B14-E7C42C32DB33}"/>
                </a:ext>
              </a:extLst>
            </p:cNvPr>
            <p:cNvSpPr/>
            <p:nvPr/>
          </p:nvSpPr>
          <p:spPr>
            <a:xfrm>
              <a:off x="4041916" y="2757703"/>
              <a:ext cx="490074" cy="508225"/>
            </a:xfrm>
            <a:custGeom>
              <a:avLst/>
              <a:gdLst>
                <a:gd name="connsiteX0" fmla="*/ 245807 w 530942"/>
                <a:gd name="connsiteY0" fmla="*/ 550606 h 550606"/>
                <a:gd name="connsiteX1" fmla="*/ 530942 w 530942"/>
                <a:gd name="connsiteY1" fmla="*/ 255639 h 550606"/>
                <a:gd name="connsiteX2" fmla="*/ 294968 w 530942"/>
                <a:gd name="connsiteY2" fmla="*/ 0 h 550606"/>
                <a:gd name="connsiteX3" fmla="*/ 0 w 530942"/>
                <a:gd name="connsiteY3" fmla="*/ 294968 h 550606"/>
                <a:gd name="connsiteX4" fmla="*/ 245807 w 530942"/>
                <a:gd name="connsiteY4" fmla="*/ 550606 h 55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42" h="550606">
                  <a:moveTo>
                    <a:pt x="245807" y="550606"/>
                  </a:moveTo>
                  <a:lnTo>
                    <a:pt x="530942" y="255639"/>
                  </a:lnTo>
                  <a:lnTo>
                    <a:pt x="294968" y="0"/>
                  </a:lnTo>
                  <a:lnTo>
                    <a:pt x="0" y="294968"/>
                  </a:lnTo>
                  <a:lnTo>
                    <a:pt x="245807" y="550606"/>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64" name="正方形/長方形 63">
            <a:extLst>
              <a:ext uri="{FF2B5EF4-FFF2-40B4-BE49-F238E27FC236}">
                <a16:creationId xmlns:a16="http://schemas.microsoft.com/office/drawing/2014/main" id="{57DBE57F-636B-7CDC-D603-63C60BE649A6}"/>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3EBA956E-FC50-9674-1577-742630115307}"/>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12">
            <a:extLst>
              <a:ext uri="{FF2B5EF4-FFF2-40B4-BE49-F238E27FC236}">
                <a16:creationId xmlns:a16="http://schemas.microsoft.com/office/drawing/2014/main" id="{D37AAC34-26F4-6BC0-1690-F34154CF6BFB}"/>
              </a:ext>
            </a:extLst>
          </p:cNvPr>
          <p:cNvSpPr/>
          <p:nvPr/>
        </p:nvSpPr>
        <p:spPr>
          <a:xfrm rot="18799650">
            <a:off x="2758784" y="3221490"/>
            <a:ext cx="633335" cy="226389"/>
          </a:xfrm>
          <a:custGeom>
            <a:avLst/>
            <a:gdLst>
              <a:gd name="connsiteX0" fmla="*/ 19665 w 432620"/>
              <a:gd name="connsiteY0" fmla="*/ 0 h 452284"/>
              <a:gd name="connsiteX1" fmla="*/ 432620 w 432620"/>
              <a:gd name="connsiteY1" fmla="*/ 9832 h 452284"/>
              <a:gd name="connsiteX2" fmla="*/ 432620 w 432620"/>
              <a:gd name="connsiteY2" fmla="*/ 442451 h 452284"/>
              <a:gd name="connsiteX3" fmla="*/ 0 w 432620"/>
              <a:gd name="connsiteY3" fmla="*/ 452284 h 452284"/>
              <a:gd name="connsiteX4" fmla="*/ 19665 w 432620"/>
              <a:gd name="connsiteY4" fmla="*/ 0 h 4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20" h="452284">
                <a:moveTo>
                  <a:pt x="19665" y="0"/>
                </a:moveTo>
                <a:lnTo>
                  <a:pt x="432620" y="9832"/>
                </a:lnTo>
                <a:lnTo>
                  <a:pt x="432620" y="442451"/>
                </a:lnTo>
                <a:lnTo>
                  <a:pt x="0" y="452284"/>
                </a:lnTo>
                <a:lnTo>
                  <a:pt x="19665" y="0"/>
                </a:lnTo>
                <a:close/>
              </a:path>
            </a:pathLst>
          </a:custGeom>
          <a:solidFill>
            <a:srgbClr val="F9BD00">
              <a:alpha val="60000"/>
            </a:srgbClr>
          </a:solidFill>
          <a:ln w="38100">
            <a:solidFill>
              <a:srgbClr val="F9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7" name="テキスト ボックス 66">
            <a:extLst>
              <a:ext uri="{FF2B5EF4-FFF2-40B4-BE49-F238E27FC236}">
                <a16:creationId xmlns:a16="http://schemas.microsoft.com/office/drawing/2014/main" id="{E07327D9-96F5-5E3E-FA8C-0DBB295644A1}"/>
              </a:ext>
            </a:extLst>
          </p:cNvPr>
          <p:cNvSpPr txBox="1"/>
          <p:nvPr/>
        </p:nvSpPr>
        <p:spPr>
          <a:xfrm>
            <a:off x="6278164" y="5507118"/>
            <a:ext cx="1220214"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協賛社ブース⑩</a:t>
            </a:r>
            <a:endParaRPr lang="en-US" altLang="ja-JP" sz="1108" b="1" dirty="0"/>
          </a:p>
        </p:txBody>
      </p:sp>
      <p:sp>
        <p:nvSpPr>
          <p:cNvPr id="68" name="テキスト ボックス 67">
            <a:extLst>
              <a:ext uri="{FF2B5EF4-FFF2-40B4-BE49-F238E27FC236}">
                <a16:creationId xmlns:a16="http://schemas.microsoft.com/office/drawing/2014/main" id="{94638E72-CA99-F0B0-E7BD-0AB7EE3C6A36}"/>
              </a:ext>
            </a:extLst>
          </p:cNvPr>
          <p:cNvSpPr txBox="1"/>
          <p:nvPr/>
        </p:nvSpPr>
        <p:spPr>
          <a:xfrm>
            <a:off x="7043388" y="4084707"/>
            <a:ext cx="1220214" cy="262829"/>
          </a:xfrm>
          <a:prstGeom prst="rect">
            <a:avLst/>
          </a:prstGeom>
          <a:solidFill>
            <a:srgbClr val="F9BD00">
              <a:alpha val="99608"/>
            </a:srgbClr>
          </a:solidFill>
          <a:ln w="19050">
            <a:solidFill>
              <a:srgbClr val="F98C00"/>
            </a:solidFill>
          </a:ln>
        </p:spPr>
        <p:txBody>
          <a:bodyPr wrap="square" rtlCol="0">
            <a:spAutoFit/>
          </a:bodyPr>
          <a:lstStyle/>
          <a:p>
            <a:pPr algn="ctr"/>
            <a:r>
              <a:rPr lang="ja-JP" altLang="en-US" sz="1108" b="1" dirty="0"/>
              <a:t>協賛社ブース⑨</a:t>
            </a:r>
            <a:endParaRPr lang="en-US" altLang="ja-JP" sz="1108" b="1" dirty="0"/>
          </a:p>
        </p:txBody>
      </p:sp>
      <p:cxnSp>
        <p:nvCxnSpPr>
          <p:cNvPr id="69" name="直線コネクタ 68">
            <a:extLst>
              <a:ext uri="{FF2B5EF4-FFF2-40B4-BE49-F238E27FC236}">
                <a16:creationId xmlns:a16="http://schemas.microsoft.com/office/drawing/2014/main" id="{B8B9EA77-AF42-1FD3-6E16-63846D6AFB5F}"/>
              </a:ext>
            </a:extLst>
          </p:cNvPr>
          <p:cNvCxnSpPr>
            <a:cxnSpLocks/>
            <a:stCxn id="9" idx="6"/>
          </p:cNvCxnSpPr>
          <p:nvPr/>
        </p:nvCxnSpPr>
        <p:spPr>
          <a:xfrm>
            <a:off x="6722853" y="4222088"/>
            <a:ext cx="299812" cy="202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6C1E4C78-7E27-745E-EC88-3FDFB31D83ED}"/>
              </a:ext>
            </a:extLst>
          </p:cNvPr>
          <p:cNvCxnSpPr>
            <a:cxnSpLocks/>
            <a:stCxn id="10" idx="5"/>
          </p:cNvCxnSpPr>
          <p:nvPr/>
        </p:nvCxnSpPr>
        <p:spPr>
          <a:xfrm>
            <a:off x="6308529" y="4924845"/>
            <a:ext cx="276229" cy="594569"/>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28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EEB3B033-68B3-B186-CAF5-5CFDE85B2354}"/>
              </a:ext>
            </a:extLst>
          </p:cNvPr>
          <p:cNvSpPr/>
          <p:nvPr/>
        </p:nvSpPr>
        <p:spPr>
          <a:xfrm>
            <a:off x="5239334" y="1852663"/>
            <a:ext cx="3626336" cy="3140679"/>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C041467C-15A3-58A6-1E5C-2A3EE51BD4BC}"/>
              </a:ext>
            </a:extLst>
          </p:cNvPr>
          <p:cNvSpPr/>
          <p:nvPr/>
        </p:nvSpPr>
        <p:spPr>
          <a:xfrm>
            <a:off x="278330" y="1852663"/>
            <a:ext cx="4388047"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AC397E7-4CB1-6B5B-AF97-086F80077763}"/>
              </a:ext>
            </a:extLst>
          </p:cNvPr>
          <p:cNvSpPr/>
          <p:nvPr/>
        </p:nvSpPr>
        <p:spPr>
          <a:xfrm>
            <a:off x="301356"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68FB556E-4505-9ED3-47B2-96CAA0F4E9F4}"/>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32EF4EB-5EDF-0DB0-2176-2E0B0CFB0242}"/>
              </a:ext>
            </a:extLst>
          </p:cNvPr>
          <p:cNvSpPr txBox="1"/>
          <p:nvPr/>
        </p:nvSpPr>
        <p:spPr>
          <a:xfrm>
            <a:off x="591239" y="3285436"/>
            <a:ext cx="1662635" cy="215444"/>
          </a:xfrm>
          <a:prstGeom prst="rect">
            <a:avLst/>
          </a:prstGeom>
          <a:noFill/>
        </p:spPr>
        <p:txBody>
          <a:bodyPr wrap="none" rtlCol="0">
            <a:spAutoFit/>
          </a:bodyPr>
          <a:lstStyle/>
          <a:p>
            <a:r>
              <a:rPr kumimoji="1" lang="ja-JP" altLang="en-US" sz="800" b="1">
                <a:latin typeface="Meiryo UI" panose="020B0604030504040204" pitchFamily="34" charset="-128"/>
                <a:ea typeface="Meiryo UI" panose="020B0604030504040204" pitchFamily="34" charset="-128"/>
              </a:rPr>
              <a:t>サンプリング／タッチ＆トライ／展示</a:t>
            </a:r>
          </a:p>
        </p:txBody>
      </p:sp>
      <p:sp>
        <p:nvSpPr>
          <p:cNvPr id="10" name="テキスト ボックス 9">
            <a:extLst>
              <a:ext uri="{FF2B5EF4-FFF2-40B4-BE49-F238E27FC236}">
                <a16:creationId xmlns:a16="http://schemas.microsoft.com/office/drawing/2014/main" id="{25922329-1628-EA8A-B101-9547025CC79E}"/>
              </a:ext>
            </a:extLst>
          </p:cNvPr>
          <p:cNvSpPr txBox="1"/>
          <p:nvPr/>
        </p:nvSpPr>
        <p:spPr>
          <a:xfrm>
            <a:off x="173683" y="5097236"/>
            <a:ext cx="5796419" cy="1615827"/>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■ブース協賛エリアでの出展　サンプリング、タッチ＆トライ</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★エリアのご提供になります。ご準備は各ご協賛社様でお願いいたします</a:t>
            </a:r>
          </a:p>
          <a:p>
            <a:r>
              <a:rPr lang="ja-JP" altLang="en-US" sz="900" b="1" dirty="0">
                <a:latin typeface="Meiryo UI" panose="020B0604030504040204" pitchFamily="34" charset="-128"/>
                <a:ea typeface="Meiryo UI" panose="020B0604030504040204" pitchFamily="34" charset="-128"/>
              </a:rPr>
              <a:t>　　★ブースの作り込みはお手伝いさせていただきますが、別途実費が発生する場合がございます</a:t>
            </a: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8A79C1FD-53EA-0AB0-42A2-23D25A6D1956}"/>
              </a:ext>
            </a:extLst>
          </p:cNvPr>
          <p:cNvSpPr txBox="1"/>
          <p:nvPr/>
        </p:nvSpPr>
        <p:spPr>
          <a:xfrm>
            <a:off x="5438752" y="5097236"/>
            <a:ext cx="3607798" cy="1300356"/>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２）メディア展開</a:t>
            </a:r>
            <a:r>
              <a:rPr lang="en-US" altLang="ja-JP" sz="1200" b="1" u="sng" dirty="0">
                <a:latin typeface="Meiryo UI" panose="020B0604030504040204" pitchFamily="34" charset="-128"/>
                <a:ea typeface="Meiryo UI" panose="020B0604030504040204" pitchFamily="34" charset="-128"/>
              </a:rPr>
              <a:t> </a:t>
            </a:r>
          </a:p>
          <a:p>
            <a:endParaRPr lang="en-US" altLang="ja-JP" sz="1200" b="1" u="sng"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　編集長レビュータイアップ　</a:t>
            </a:r>
            <a:endParaRPr lang="en-US" altLang="ja-JP" sz="1200" b="1" dirty="0">
              <a:latin typeface="Meiryo UI" panose="020B0604030504040204" pitchFamily="34" charset="-128"/>
              <a:ea typeface="Meiryo UI" panose="020B0604030504040204" pitchFamily="34" charset="-128"/>
            </a:endParaRPr>
          </a:p>
          <a:p>
            <a:r>
              <a:rPr lang="en-US" altLang="ja-JP" sz="1050" b="1" dirty="0">
                <a:solidFill>
                  <a:srgbClr val="FF0000"/>
                </a:solidFill>
                <a:latin typeface="Meiryo UI" panose="020B0604030504040204" pitchFamily="34" charset="-128"/>
                <a:ea typeface="Meiryo UI" panose="020B0604030504040204" pitchFamily="34" charset="-128"/>
              </a:rPr>
              <a:t>※5,000PV</a:t>
            </a:r>
            <a:r>
              <a:rPr lang="ja-JP" altLang="en-US" sz="1050" b="1">
                <a:solidFill>
                  <a:srgbClr val="FF0000"/>
                </a:solidFill>
                <a:latin typeface="Meiryo UI" panose="020B0604030504040204" pitchFamily="34" charset="-128"/>
                <a:ea typeface="Meiryo UI" panose="020B0604030504040204" pitchFamily="34" charset="-128"/>
              </a:rPr>
              <a:t>保証</a:t>
            </a:r>
            <a:r>
              <a:rPr lang="en-US" altLang="ja-JP" sz="1050" b="1" dirty="0">
                <a:solidFill>
                  <a:srgbClr val="FF0000"/>
                </a:solidFill>
                <a:latin typeface="Meiryo UI" panose="020B0604030504040204" pitchFamily="34" charset="-128"/>
                <a:ea typeface="Meiryo UI" panose="020B0604030504040204" pitchFamily="34" charset="-128"/>
              </a:rPr>
              <a:t>(</a:t>
            </a:r>
            <a:r>
              <a:rPr lang="ja-JP" altLang="en-US" sz="1050" b="1">
                <a:solidFill>
                  <a:srgbClr val="FF0000"/>
                </a:solidFill>
                <a:latin typeface="Meiryo UI" panose="020B0604030504040204" pitchFamily="34" charset="-128"/>
                <a:ea typeface="Meiryo UI" panose="020B0604030504040204" pitchFamily="34" charset="-128"/>
              </a:rPr>
              <a:t>実施時期は応相談</a:t>
            </a:r>
            <a:r>
              <a:rPr lang="en-US" altLang="ja-JP" sz="105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000" b="1" u="sng">
                <a:solidFill>
                  <a:srgbClr val="FF0000"/>
                </a:solidFill>
                <a:latin typeface="Meiryo UI" panose="020B0604030504040204" pitchFamily="34" charset="-128"/>
                <a:ea typeface="Meiryo UI" panose="020B0604030504040204" pitchFamily="34" charset="-128"/>
              </a:rPr>
              <a:t>　</a:t>
            </a:r>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12" name="十字形 11">
            <a:extLst>
              <a:ext uri="{FF2B5EF4-FFF2-40B4-BE49-F238E27FC236}">
                <a16:creationId xmlns:a16="http://schemas.microsoft.com/office/drawing/2014/main" id="{23201341-784A-2E1D-328F-95B46AF6D56C}"/>
              </a:ext>
            </a:extLst>
          </p:cNvPr>
          <p:cNvSpPr/>
          <p:nvPr/>
        </p:nvSpPr>
        <p:spPr>
          <a:xfrm>
            <a:off x="4709717" y="323214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1077;p62">
            <a:extLst>
              <a:ext uri="{FF2B5EF4-FFF2-40B4-BE49-F238E27FC236}">
                <a16:creationId xmlns:a16="http://schemas.microsoft.com/office/drawing/2014/main" id="{6B901718-36F3-854B-CEFF-E937495449DC}"/>
              </a:ext>
            </a:extLst>
          </p:cNvPr>
          <p:cNvSpPr/>
          <p:nvPr/>
        </p:nvSpPr>
        <p:spPr>
          <a:xfrm>
            <a:off x="6758621" y="305127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サワキ</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4" name="Google Shape;1077;p62">
            <a:extLst>
              <a:ext uri="{FF2B5EF4-FFF2-40B4-BE49-F238E27FC236}">
                <a16:creationId xmlns:a16="http://schemas.microsoft.com/office/drawing/2014/main" id="{7EE171B9-66EB-5665-DD6C-2B0628F79135}"/>
              </a:ext>
            </a:extLst>
          </p:cNvPr>
          <p:cNvSpPr/>
          <p:nvPr/>
        </p:nvSpPr>
        <p:spPr>
          <a:xfrm>
            <a:off x="7728165" y="3051277"/>
            <a:ext cx="119847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『BE-PAL.NET』</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マチダ</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pic>
        <p:nvPicPr>
          <p:cNvPr id="15" name="Picture 2">
            <a:extLst>
              <a:ext uri="{FF2B5EF4-FFF2-40B4-BE49-F238E27FC236}">
                <a16:creationId xmlns:a16="http://schemas.microsoft.com/office/drawing/2014/main" id="{9FF2CE82-5B15-C5D0-0636-95235799B8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033417" y="2228620"/>
            <a:ext cx="763554" cy="761540"/>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4" descr="一枚岩">
            <a:extLst>
              <a:ext uri="{FF2B5EF4-FFF2-40B4-BE49-F238E27FC236}">
                <a16:creationId xmlns:a16="http://schemas.microsoft.com/office/drawing/2014/main" id="{3524700E-1904-8759-00E7-CACAD3B5FCC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35263" y="2228621"/>
            <a:ext cx="758023" cy="76154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D4328477-816C-6B69-14EF-2A62CF386F94}"/>
              </a:ext>
            </a:extLst>
          </p:cNvPr>
          <p:cNvGrpSpPr/>
          <p:nvPr/>
        </p:nvGrpSpPr>
        <p:grpSpPr>
          <a:xfrm>
            <a:off x="5329900" y="1974334"/>
            <a:ext cx="1710126" cy="2788554"/>
            <a:chOff x="5431466" y="1174224"/>
            <a:chExt cx="1881642" cy="3068231"/>
          </a:xfrm>
        </p:grpSpPr>
        <p:pic>
          <p:nvPicPr>
            <p:cNvPr id="18" name="図 17">
              <a:extLst>
                <a:ext uri="{FF2B5EF4-FFF2-40B4-BE49-F238E27FC236}">
                  <a16:creationId xmlns:a16="http://schemas.microsoft.com/office/drawing/2014/main" id="{0ECFD5A1-AAE2-AD88-9C43-2CBE5D1519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67127" y="1610961"/>
              <a:ext cx="1360276" cy="2138079"/>
            </a:xfrm>
            <a:prstGeom prst="rect">
              <a:avLst/>
            </a:prstGeom>
          </p:spPr>
        </p:pic>
        <p:pic>
          <p:nvPicPr>
            <p:cNvPr id="19" name="Google Shape;1530;p21" descr="Twitter_Device_Mobile_Floating_Update.png">
              <a:extLst>
                <a:ext uri="{FF2B5EF4-FFF2-40B4-BE49-F238E27FC236}">
                  <a16:creationId xmlns:a16="http://schemas.microsoft.com/office/drawing/2014/main" id="{BB75D73C-7301-C530-6509-1468C7447440}"/>
                </a:ext>
              </a:extLst>
            </p:cNvPr>
            <p:cNvPicPr preferRelativeResize="0"/>
            <p:nvPr/>
          </p:nvPicPr>
          <p:blipFill rotWithShape="1">
            <a:blip r:embed="rId5">
              <a:alphaModFix/>
            </a:blip>
            <a:srcRect/>
            <a:stretch/>
          </p:blipFill>
          <p:spPr>
            <a:xfrm>
              <a:off x="5431466" y="1174224"/>
              <a:ext cx="1881642" cy="3068231"/>
            </a:xfrm>
            <a:prstGeom prst="rect">
              <a:avLst/>
            </a:prstGeom>
            <a:noFill/>
            <a:ln>
              <a:noFill/>
            </a:ln>
          </p:spPr>
        </p:pic>
      </p:grpSp>
      <p:sp>
        <p:nvSpPr>
          <p:cNvPr id="20" name="テキスト ボックス 19">
            <a:extLst>
              <a:ext uri="{FF2B5EF4-FFF2-40B4-BE49-F238E27FC236}">
                <a16:creationId xmlns:a16="http://schemas.microsoft.com/office/drawing/2014/main" id="{264A8501-3EF1-C495-21A2-52BC52E808F3}"/>
              </a:ext>
            </a:extLst>
          </p:cNvPr>
          <p:cNvSpPr txBox="1"/>
          <p:nvPr/>
        </p:nvSpPr>
        <p:spPr>
          <a:xfrm>
            <a:off x="366004" y="1053558"/>
            <a:ext cx="8488386" cy="369332"/>
          </a:xfrm>
          <a:prstGeom prst="rect">
            <a:avLst/>
          </a:prstGeom>
          <a:noFill/>
        </p:spPr>
        <p:txBody>
          <a:bodyPr wrap="square">
            <a:spAutoFit/>
          </a:bodyPr>
          <a:lstStyle/>
          <a:p>
            <a:r>
              <a:rPr lang="ja-JP" altLang="en-US" b="1" dirty="0">
                <a:latin typeface="Meiryo UI" panose="020B0604030504040204" pitchFamily="34" charset="-128"/>
                <a:ea typeface="Meiryo UI" panose="020B0604030504040204" pitchFamily="34" charset="-128"/>
              </a:rPr>
              <a:t>ブース出展に</a:t>
            </a:r>
            <a:r>
              <a:rPr lang="en-US" altLang="ja-JP" b="1" dirty="0">
                <a:latin typeface="Meiryo UI" panose="020B0604030504040204" pitchFamily="34" charset="-128"/>
                <a:ea typeface="Meiryo UI" panose="020B0604030504040204" pitchFamily="34" charset="-128"/>
              </a:rPr>
              <a:t>WEB</a:t>
            </a:r>
            <a:r>
              <a:rPr lang="ja-JP" altLang="en-US" b="1" dirty="0">
                <a:latin typeface="Meiryo UI" panose="020B0604030504040204" pitchFamily="34" charset="-128"/>
                <a:ea typeface="Meiryo UI" panose="020B0604030504040204" pitchFamily="34" charset="-128"/>
              </a:rPr>
              <a:t>タイアップが付いたスタンダードなプランです。</a:t>
            </a:r>
            <a:endParaRPr lang="ja-JP" altLang="en-US" dirty="0"/>
          </a:p>
        </p:txBody>
      </p:sp>
      <p:pic>
        <p:nvPicPr>
          <p:cNvPr id="21" name="図 20" descr="傘をさして立っている人たち&#10;&#10;低い精度で自動的に生成された説明">
            <a:extLst>
              <a:ext uri="{FF2B5EF4-FFF2-40B4-BE49-F238E27FC236}">
                <a16:creationId xmlns:a16="http://schemas.microsoft.com/office/drawing/2014/main" id="{69B75B13-9D69-17F1-AE45-CE79548484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845" y="2152296"/>
            <a:ext cx="1649998" cy="1099999"/>
          </a:xfrm>
          <a:prstGeom prst="rect">
            <a:avLst/>
          </a:prstGeom>
          <a:ln w="19050">
            <a:solidFill>
              <a:schemeClr val="bg1"/>
            </a:solidFill>
          </a:ln>
        </p:spPr>
      </p:pic>
      <p:grpSp>
        <p:nvGrpSpPr>
          <p:cNvPr id="22" name="グループ化 21">
            <a:extLst>
              <a:ext uri="{FF2B5EF4-FFF2-40B4-BE49-F238E27FC236}">
                <a16:creationId xmlns:a16="http://schemas.microsoft.com/office/drawing/2014/main" id="{1FEBACEA-C301-FB4B-361F-5A6407B4DB5B}"/>
              </a:ext>
            </a:extLst>
          </p:cNvPr>
          <p:cNvGrpSpPr/>
          <p:nvPr/>
        </p:nvGrpSpPr>
        <p:grpSpPr>
          <a:xfrm>
            <a:off x="874972" y="2059106"/>
            <a:ext cx="1197450" cy="413154"/>
            <a:chOff x="7823436" y="2923752"/>
            <a:chExt cx="1502915" cy="518548"/>
          </a:xfrm>
        </p:grpSpPr>
        <p:sp>
          <p:nvSpPr>
            <p:cNvPr id="23" name="楕円 83">
              <a:extLst>
                <a:ext uri="{FF2B5EF4-FFF2-40B4-BE49-F238E27FC236}">
                  <a16:creationId xmlns:a16="http://schemas.microsoft.com/office/drawing/2014/main" id="{E74C9CBE-A83A-99B8-30DA-F6A527B33280}"/>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4" name="テキスト ボックス 23">
              <a:extLst>
                <a:ext uri="{FF2B5EF4-FFF2-40B4-BE49-F238E27FC236}">
                  <a16:creationId xmlns:a16="http://schemas.microsoft.com/office/drawing/2014/main" id="{3C6464E7-7356-133C-BC0C-80CDCECAD74D}"/>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ブース出展</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25" name="グループ化 24">
            <a:extLst>
              <a:ext uri="{FF2B5EF4-FFF2-40B4-BE49-F238E27FC236}">
                <a16:creationId xmlns:a16="http://schemas.microsoft.com/office/drawing/2014/main" id="{CA5DFA5F-5DDA-6B5B-4D05-535BF93803FF}"/>
              </a:ext>
            </a:extLst>
          </p:cNvPr>
          <p:cNvGrpSpPr/>
          <p:nvPr/>
        </p:nvGrpSpPr>
        <p:grpSpPr>
          <a:xfrm>
            <a:off x="658845" y="3864425"/>
            <a:ext cx="1644906" cy="759579"/>
            <a:chOff x="503926" y="3580516"/>
            <a:chExt cx="1644906" cy="759579"/>
          </a:xfrm>
        </p:grpSpPr>
        <p:sp>
          <p:nvSpPr>
            <p:cNvPr id="26" name="正方形/長方形 25">
              <a:extLst>
                <a:ext uri="{FF2B5EF4-FFF2-40B4-BE49-F238E27FC236}">
                  <a16:creationId xmlns:a16="http://schemas.microsoft.com/office/drawing/2014/main" id="{38B9847A-BC9B-B708-1581-DA8B5221AC19}"/>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EB1860D6-B7BD-FAFD-7910-CB576343F2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28" name="図 27">
              <a:extLst>
                <a:ext uri="{FF2B5EF4-FFF2-40B4-BE49-F238E27FC236}">
                  <a16:creationId xmlns:a16="http://schemas.microsoft.com/office/drawing/2014/main" id="{9279B35E-A670-5C8C-839C-B149683757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29" name="正方形/長方形 28">
              <a:extLst>
                <a:ext uri="{FF2B5EF4-FFF2-40B4-BE49-F238E27FC236}">
                  <a16:creationId xmlns:a16="http://schemas.microsoft.com/office/drawing/2014/main" id="{88D9C98D-BD64-D61C-24A2-30498CD15537}"/>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30" name="正方形/長方形 29">
              <a:extLst>
                <a:ext uri="{FF2B5EF4-FFF2-40B4-BE49-F238E27FC236}">
                  <a16:creationId xmlns:a16="http://schemas.microsoft.com/office/drawing/2014/main" id="{21293257-DD06-B922-DA99-1213E1B9A2D4}"/>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pic>
        <p:nvPicPr>
          <p:cNvPr id="31" name="図 30" descr="グラフィカル ユーザー インターフェイス, Web サイト&#10;&#10;自動的に生成された説明">
            <a:extLst>
              <a:ext uri="{FF2B5EF4-FFF2-40B4-BE49-F238E27FC236}">
                <a16:creationId xmlns:a16="http://schemas.microsoft.com/office/drawing/2014/main" id="{BB189930-DF58-4CEE-DE9B-6842A7A7676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grpSp>
        <p:nvGrpSpPr>
          <p:cNvPr id="32" name="グループ化 31">
            <a:extLst>
              <a:ext uri="{FF2B5EF4-FFF2-40B4-BE49-F238E27FC236}">
                <a16:creationId xmlns:a16="http://schemas.microsoft.com/office/drawing/2014/main" id="{91A9DD18-CFC0-BAB5-91CB-F1F239C2BD11}"/>
              </a:ext>
            </a:extLst>
          </p:cNvPr>
          <p:cNvGrpSpPr/>
          <p:nvPr/>
        </p:nvGrpSpPr>
        <p:grpSpPr>
          <a:xfrm>
            <a:off x="2919304" y="3341357"/>
            <a:ext cx="1197450" cy="413154"/>
            <a:chOff x="7823436" y="2923752"/>
            <a:chExt cx="1502915" cy="518548"/>
          </a:xfrm>
        </p:grpSpPr>
        <p:sp>
          <p:nvSpPr>
            <p:cNvPr id="33" name="楕円 83">
              <a:extLst>
                <a:ext uri="{FF2B5EF4-FFF2-40B4-BE49-F238E27FC236}">
                  <a16:creationId xmlns:a16="http://schemas.microsoft.com/office/drawing/2014/main" id="{C7F75DB4-086E-954A-7140-C6CDE90A0268}"/>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34" name="テキスト ボックス 33">
              <a:extLst>
                <a:ext uri="{FF2B5EF4-FFF2-40B4-BE49-F238E27FC236}">
                  <a16:creationId xmlns:a16="http://schemas.microsoft.com/office/drawing/2014/main" id="{CE81F58E-0355-AAD7-7606-484810EC9E80}"/>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35" name="グループ化 34">
            <a:extLst>
              <a:ext uri="{FF2B5EF4-FFF2-40B4-BE49-F238E27FC236}">
                <a16:creationId xmlns:a16="http://schemas.microsoft.com/office/drawing/2014/main" id="{9E667256-D183-03F9-F658-5B26763D6A55}"/>
              </a:ext>
            </a:extLst>
          </p:cNvPr>
          <p:cNvGrpSpPr/>
          <p:nvPr/>
        </p:nvGrpSpPr>
        <p:grpSpPr>
          <a:xfrm>
            <a:off x="858409" y="3538415"/>
            <a:ext cx="1197450" cy="413154"/>
            <a:chOff x="7823436" y="2923752"/>
            <a:chExt cx="1502915" cy="518548"/>
          </a:xfrm>
        </p:grpSpPr>
        <p:sp>
          <p:nvSpPr>
            <p:cNvPr id="36" name="楕円 83">
              <a:extLst>
                <a:ext uri="{FF2B5EF4-FFF2-40B4-BE49-F238E27FC236}">
                  <a16:creationId xmlns:a16="http://schemas.microsoft.com/office/drawing/2014/main" id="{59AC6B44-0C19-9BEF-5C7A-C5D64CC5CD7D}"/>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37" name="テキスト ボックス 36">
              <a:extLst>
                <a:ext uri="{FF2B5EF4-FFF2-40B4-BE49-F238E27FC236}">
                  <a16:creationId xmlns:a16="http://schemas.microsoft.com/office/drawing/2014/main" id="{95D26D1D-5F14-EEB9-2036-1569FF735B6D}"/>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38" name="グループ化 37">
            <a:extLst>
              <a:ext uri="{FF2B5EF4-FFF2-40B4-BE49-F238E27FC236}">
                <a16:creationId xmlns:a16="http://schemas.microsoft.com/office/drawing/2014/main" id="{7A7B88D2-F242-2B6F-0D59-987F3D446B33}"/>
              </a:ext>
            </a:extLst>
          </p:cNvPr>
          <p:cNvGrpSpPr/>
          <p:nvPr/>
        </p:nvGrpSpPr>
        <p:grpSpPr>
          <a:xfrm>
            <a:off x="5406619" y="3685121"/>
            <a:ext cx="1548762" cy="563814"/>
            <a:chOff x="7918048" y="2943202"/>
            <a:chExt cx="871577" cy="707638"/>
          </a:xfrm>
        </p:grpSpPr>
        <p:sp>
          <p:nvSpPr>
            <p:cNvPr id="39" name="楕円 83">
              <a:extLst>
                <a:ext uri="{FF2B5EF4-FFF2-40B4-BE49-F238E27FC236}">
                  <a16:creationId xmlns:a16="http://schemas.microsoft.com/office/drawing/2014/main" id="{BE7E6E3A-64B3-04E0-1385-08E5B3D5BF24}"/>
                </a:ext>
              </a:extLst>
            </p:cNvPr>
            <p:cNvSpPr/>
            <p:nvPr/>
          </p:nvSpPr>
          <p:spPr>
            <a:xfrm>
              <a:off x="7918048"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40" name="テキスト ボックス 39">
              <a:extLst>
                <a:ext uri="{FF2B5EF4-FFF2-40B4-BE49-F238E27FC236}">
                  <a16:creationId xmlns:a16="http://schemas.microsoft.com/office/drawing/2014/main" id="{1E3D0A15-A707-D1A8-E0DF-2077612FFBAA}"/>
                </a:ext>
              </a:extLst>
            </p:cNvPr>
            <p:cNvSpPr txBox="1"/>
            <p:nvPr/>
          </p:nvSpPr>
          <p:spPr>
            <a:xfrm>
              <a:off x="7940012" y="2994150"/>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編集長レビュー</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41" name="テキスト ボックス 40">
            <a:extLst>
              <a:ext uri="{FF2B5EF4-FFF2-40B4-BE49-F238E27FC236}">
                <a16:creationId xmlns:a16="http://schemas.microsoft.com/office/drawing/2014/main" id="{E51E5F21-865F-5ACB-BFC9-BC96DC25098B}"/>
              </a:ext>
            </a:extLst>
          </p:cNvPr>
          <p:cNvSpPr txBox="1"/>
          <p:nvPr/>
        </p:nvSpPr>
        <p:spPr>
          <a:xfrm>
            <a:off x="5401210" y="4515169"/>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44" name="正方形/長方形 43">
            <a:extLst>
              <a:ext uri="{FF2B5EF4-FFF2-40B4-BE49-F238E27FC236}">
                <a16:creationId xmlns:a16="http://schemas.microsoft.com/office/drawing/2014/main" id="{8D67D468-7D3D-77CE-4EF2-11335A4B9DFF}"/>
              </a:ext>
            </a:extLst>
          </p:cNvPr>
          <p:cNvSpPr/>
          <p:nvPr/>
        </p:nvSpPr>
        <p:spPr>
          <a:xfrm>
            <a:off x="5683807" y="424533"/>
            <a:ext cx="3170583"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G150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45" name="タイトル 1">
            <a:extLst>
              <a:ext uri="{FF2B5EF4-FFF2-40B4-BE49-F238E27FC236}">
                <a16:creationId xmlns:a16="http://schemas.microsoft.com/office/drawing/2014/main" id="{8080CDA1-21E4-B854-0E88-8F4664D3006D}"/>
              </a:ext>
            </a:extLst>
          </p:cNvPr>
          <p:cNvSpPr txBox="1">
            <a:spLocks/>
          </p:cNvSpPr>
          <p:nvPr/>
        </p:nvSpPr>
        <p:spPr>
          <a:xfrm>
            <a:off x="663465" y="187641"/>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latin typeface="Meiryo UI" panose="020B0604030504040204" pitchFamily="34" charset="-128"/>
                <a:ea typeface="Meiryo UI" panose="020B0604030504040204" pitchFamily="34" charset="-128"/>
              </a:rPr>
              <a:t>ブース出展プラン</a:t>
            </a:r>
          </a:p>
        </p:txBody>
      </p:sp>
      <p:sp>
        <p:nvSpPr>
          <p:cNvPr id="46" name="正方形/長方形 45">
            <a:extLst>
              <a:ext uri="{FF2B5EF4-FFF2-40B4-BE49-F238E27FC236}">
                <a16:creationId xmlns:a16="http://schemas.microsoft.com/office/drawing/2014/main" id="{374A1471-10A6-CE5F-F9D8-6CFE7AA9B8A3}"/>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6E53C1B-66FA-3E29-7CCB-9B95F62EAA7C}"/>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F93289A-E9FB-12B5-5EB7-B6EC5E43E292}"/>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49" name="テキスト ボックス 48">
            <a:extLst>
              <a:ext uri="{FF2B5EF4-FFF2-40B4-BE49-F238E27FC236}">
                <a16:creationId xmlns:a16="http://schemas.microsoft.com/office/drawing/2014/main" id="{AAFF77BC-9E04-4473-9E17-37828D46D0D6}"/>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22F76810-6628-72C5-42D3-61772384D38B}"/>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pic>
        <p:nvPicPr>
          <p:cNvPr id="5" name="図 4" descr="草の上に立っている女性&#10;&#10;低い精度で自動的に生成された説明">
            <a:extLst>
              <a:ext uri="{FF2B5EF4-FFF2-40B4-BE49-F238E27FC236}">
                <a16:creationId xmlns:a16="http://schemas.microsoft.com/office/drawing/2014/main" id="{1396072C-6866-68DE-2FB2-47A280BACE98}"/>
              </a:ext>
            </a:extLst>
          </p:cNvPr>
          <p:cNvPicPr>
            <a:picLocks noChangeAspect="1"/>
          </p:cNvPicPr>
          <p:nvPr/>
        </p:nvPicPr>
        <p:blipFill>
          <a:blip r:embed="rId10"/>
          <a:srcRect l="16555" t="42197" r="74711" b="44627"/>
          <a:stretch/>
        </p:blipFill>
        <p:spPr>
          <a:xfrm>
            <a:off x="7488469" y="3580498"/>
            <a:ext cx="758871" cy="763200"/>
          </a:xfrm>
          <a:prstGeom prst="ellipse">
            <a:avLst/>
          </a:prstGeom>
        </p:spPr>
      </p:pic>
      <p:sp>
        <p:nvSpPr>
          <p:cNvPr id="6" name="Google Shape;1077;p62">
            <a:extLst>
              <a:ext uri="{FF2B5EF4-FFF2-40B4-BE49-F238E27FC236}">
                <a16:creationId xmlns:a16="http://schemas.microsoft.com/office/drawing/2014/main" id="{617CC3D5-03FE-1F33-F8E4-DFE0C3E1244F}"/>
              </a:ext>
            </a:extLst>
          </p:cNvPr>
          <p:cNvSpPr/>
          <p:nvPr/>
        </p:nvSpPr>
        <p:spPr>
          <a:xfrm>
            <a:off x="7260249" y="439223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書籍・</a:t>
            </a:r>
            <a:r>
              <a:rPr lang="en-US" altLang="ja-JP"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MOOK</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altLang="en-US" sz="1400" b="1" dirty="0">
                <a:latin typeface="Meiryo UI" panose="020B0604030504040204" pitchFamily="34" charset="-128"/>
                <a:ea typeface="Meiryo UI" panose="020B0604030504040204" pitchFamily="34" charset="-128"/>
                <a:cs typeface="Meiryo"/>
                <a:sym typeface="Meiryo"/>
              </a:rPr>
              <a:t>フジタニ</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42" name="テキスト ボックス 41">
            <a:extLst>
              <a:ext uri="{FF2B5EF4-FFF2-40B4-BE49-F238E27FC236}">
                <a16:creationId xmlns:a16="http://schemas.microsoft.com/office/drawing/2014/main" id="{258D172B-E520-71AC-A081-8D78F2DCC70C}"/>
              </a:ext>
            </a:extLst>
          </p:cNvPr>
          <p:cNvSpPr txBox="1"/>
          <p:nvPr/>
        </p:nvSpPr>
        <p:spPr>
          <a:xfrm>
            <a:off x="5502609" y="4740138"/>
            <a:ext cx="2173993" cy="246221"/>
          </a:xfrm>
          <a:prstGeom prst="rect">
            <a:avLst/>
          </a:prstGeom>
          <a:noFill/>
        </p:spPr>
        <p:txBody>
          <a:bodyPr wrap="none" rtlCol="0">
            <a:spAutoFit/>
          </a:bodyPr>
          <a:lstStyle/>
          <a:p>
            <a:r>
              <a:rPr kumimoji="1" lang="ja-JP" altLang="en-US" sz="1000" b="1" dirty="0">
                <a:solidFill>
                  <a:srgbClr val="FF0000"/>
                </a:solidFill>
              </a:rPr>
              <a:t>★出演する編集長は</a:t>
            </a:r>
            <a:r>
              <a:rPr kumimoji="1" lang="en-US" altLang="ja-JP" sz="1000" b="1" dirty="0">
                <a:solidFill>
                  <a:srgbClr val="FF0000"/>
                </a:solidFill>
              </a:rPr>
              <a:t>1</a:t>
            </a:r>
            <a:r>
              <a:rPr kumimoji="1" lang="ja-JP" altLang="en-US" sz="1000" b="1" dirty="0">
                <a:solidFill>
                  <a:srgbClr val="FF0000"/>
                </a:solidFill>
              </a:rPr>
              <a:t>名になります</a:t>
            </a:r>
          </a:p>
        </p:txBody>
      </p:sp>
      <p:sp>
        <p:nvSpPr>
          <p:cNvPr id="43" name="テキスト ボックス 42">
            <a:extLst>
              <a:ext uri="{FF2B5EF4-FFF2-40B4-BE49-F238E27FC236}">
                <a16:creationId xmlns:a16="http://schemas.microsoft.com/office/drawing/2014/main" id="{07E63DF8-9CEA-F469-2493-533BD1F94763}"/>
              </a:ext>
            </a:extLst>
          </p:cNvPr>
          <p:cNvSpPr txBox="1"/>
          <p:nvPr/>
        </p:nvSpPr>
        <p:spPr>
          <a:xfrm>
            <a:off x="5082390" y="6433467"/>
            <a:ext cx="3877985" cy="461665"/>
          </a:xfrm>
          <a:prstGeom prst="rect">
            <a:avLst/>
          </a:prstGeom>
          <a:noFill/>
        </p:spPr>
        <p:txBody>
          <a:bodyPr wrap="none" rtlCol="0">
            <a:spAutoFit/>
          </a:bodyPr>
          <a:lstStyle/>
          <a:p>
            <a:r>
              <a:rPr kumimoji="1" lang="ja-JP" altLang="en-US" sz="1200" dirty="0">
                <a:solidFill>
                  <a:srgbClr val="FF0000"/>
                </a:solidFill>
              </a:rPr>
              <a:t>★ブースエリアは基本的にパークゴルフ場になります</a:t>
            </a:r>
            <a:endParaRPr kumimoji="1" lang="en-US" altLang="ja-JP" sz="1200" dirty="0">
              <a:solidFill>
                <a:srgbClr val="FF0000"/>
              </a:solidFill>
            </a:endParaRPr>
          </a:p>
          <a:p>
            <a:r>
              <a:rPr kumimoji="1" lang="ja-JP" altLang="en-US" sz="1200" dirty="0">
                <a:solidFill>
                  <a:srgbClr val="FF0000"/>
                </a:solidFill>
              </a:rPr>
              <a:t>　協賛ブース⑦～⑩</a:t>
            </a:r>
          </a:p>
        </p:txBody>
      </p:sp>
    </p:spTree>
    <p:extLst>
      <p:ext uri="{BB962C8B-B14F-4D97-AF65-F5344CB8AC3E}">
        <p14:creationId xmlns:p14="http://schemas.microsoft.com/office/powerpoint/2010/main" val="4023084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D06F0D8C-06A4-6C0F-3FF4-50062E0CC51F}"/>
              </a:ext>
            </a:extLst>
          </p:cNvPr>
          <p:cNvSpPr/>
          <p:nvPr/>
        </p:nvSpPr>
        <p:spPr>
          <a:xfrm>
            <a:off x="341290" y="1852663"/>
            <a:ext cx="4190521"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7E947865-659A-26BC-C0F0-5AA3E50ACAE4}"/>
              </a:ext>
            </a:extLst>
          </p:cNvPr>
          <p:cNvSpPr txBox="1">
            <a:spLocks/>
          </p:cNvSpPr>
          <p:nvPr/>
        </p:nvSpPr>
        <p:spPr>
          <a:xfrm>
            <a:off x="611944" y="154825"/>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latin typeface="Meiryo UI" panose="020B0604030504040204" pitchFamily="34" charset="-128"/>
                <a:ea typeface="Meiryo UI" panose="020B0604030504040204" pitchFamily="34" charset="-128"/>
              </a:rPr>
              <a:t>ワークショップ協賛プラン</a:t>
            </a:r>
          </a:p>
        </p:txBody>
      </p:sp>
      <p:pic>
        <p:nvPicPr>
          <p:cNvPr id="4" name="図 3">
            <a:extLst>
              <a:ext uri="{FF2B5EF4-FFF2-40B4-BE49-F238E27FC236}">
                <a16:creationId xmlns:a16="http://schemas.microsoft.com/office/drawing/2014/main" id="{212D60A2-7DB0-F03A-6A8A-D88C0FAFB3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4924" y="2388173"/>
            <a:ext cx="1397119" cy="931412"/>
          </a:xfrm>
          <a:prstGeom prst="rect">
            <a:avLst/>
          </a:prstGeom>
          <a:ln w="19050">
            <a:solidFill>
              <a:schemeClr val="bg1"/>
            </a:solidFill>
          </a:ln>
        </p:spPr>
      </p:pic>
      <p:pic>
        <p:nvPicPr>
          <p:cNvPr id="5" name="図 4" descr="草, 屋外, 記号, 男 が含まれている画像&#10;&#10;自動的に生成された説明">
            <a:extLst>
              <a:ext uri="{FF2B5EF4-FFF2-40B4-BE49-F238E27FC236}">
                <a16:creationId xmlns:a16="http://schemas.microsoft.com/office/drawing/2014/main" id="{DECE4761-9809-47E7-65AB-AC7480C5EDFB}"/>
              </a:ext>
            </a:extLst>
          </p:cNvPr>
          <p:cNvPicPr>
            <a:picLocks noChangeAspect="1"/>
          </p:cNvPicPr>
          <p:nvPr/>
        </p:nvPicPr>
        <p:blipFill>
          <a:blip r:embed="rId3" cstate="print">
            <a:alphaModFix amt="93000"/>
            <a:extLst>
              <a:ext uri="{BEBA8EAE-BF5A-486C-A8C5-ECC9F3942E4B}">
                <a14:imgProps xmlns:a14="http://schemas.microsoft.com/office/drawing/2010/main">
                  <a14:imgLayer r:embed="rId4">
                    <a14:imgEffect>
                      <a14:colorTemperature colorTemp="4100"/>
                    </a14:imgEffect>
                    <a14:imgEffect>
                      <a14:saturation sat="132000"/>
                    </a14:imgEffect>
                    <a14:imgEffect>
                      <a14:brightnessContrast bright="45000"/>
                    </a14:imgEffect>
                  </a14:imgLayer>
                </a14:imgProps>
              </a:ext>
              <a:ext uri="{28A0092B-C50C-407E-A947-70E740481C1C}">
                <a14:useLocalDpi xmlns:a14="http://schemas.microsoft.com/office/drawing/2010/main"/>
              </a:ext>
            </a:extLst>
          </a:blip>
          <a:stretch>
            <a:fillRect/>
          </a:stretch>
        </p:blipFill>
        <p:spPr>
          <a:xfrm>
            <a:off x="2843243" y="2385807"/>
            <a:ext cx="1437525" cy="958541"/>
          </a:xfrm>
          <a:prstGeom prst="rect">
            <a:avLst/>
          </a:prstGeom>
          <a:ln w="19050">
            <a:solidFill>
              <a:schemeClr val="bg1"/>
            </a:solidFill>
          </a:ln>
          <a:effectLst>
            <a:glow>
              <a:schemeClr val="accent1"/>
            </a:glow>
          </a:effectLst>
        </p:spPr>
      </p:pic>
      <p:sp>
        <p:nvSpPr>
          <p:cNvPr id="6" name="テキスト ボックス 5">
            <a:extLst>
              <a:ext uri="{FF2B5EF4-FFF2-40B4-BE49-F238E27FC236}">
                <a16:creationId xmlns:a16="http://schemas.microsoft.com/office/drawing/2014/main" id="{47883743-1DF9-937E-3F65-E2CCDABA28DF}"/>
              </a:ext>
            </a:extLst>
          </p:cNvPr>
          <p:cNvSpPr txBox="1"/>
          <p:nvPr/>
        </p:nvSpPr>
        <p:spPr>
          <a:xfrm>
            <a:off x="2729094" y="3322971"/>
            <a:ext cx="1662635" cy="215444"/>
          </a:xfrm>
          <a:prstGeom prst="rect">
            <a:avLst/>
          </a:prstGeom>
          <a:noFill/>
        </p:spPr>
        <p:txBody>
          <a:bodyPr wrap="none" rtlCol="0">
            <a:spAutoFit/>
          </a:bodyPr>
          <a:lstStyle/>
          <a:p>
            <a:r>
              <a:rPr kumimoji="1" lang="ja-JP" altLang="en-US" sz="800" b="1">
                <a:latin typeface="Meiryo UI" panose="020B0604030504040204" pitchFamily="34" charset="-128"/>
                <a:ea typeface="Meiryo UI" panose="020B0604030504040204" pitchFamily="34" charset="-128"/>
              </a:rPr>
              <a:t>サンプリング／タッチ＆トライ／展示</a:t>
            </a:r>
          </a:p>
        </p:txBody>
      </p:sp>
      <p:sp>
        <p:nvSpPr>
          <p:cNvPr id="7" name="テキスト ボックス 6">
            <a:extLst>
              <a:ext uri="{FF2B5EF4-FFF2-40B4-BE49-F238E27FC236}">
                <a16:creationId xmlns:a16="http://schemas.microsoft.com/office/drawing/2014/main" id="{C6623389-EE89-9886-A997-E0B13C78CA1F}"/>
              </a:ext>
            </a:extLst>
          </p:cNvPr>
          <p:cNvSpPr txBox="1"/>
          <p:nvPr/>
        </p:nvSpPr>
        <p:spPr>
          <a:xfrm>
            <a:off x="316346" y="5070712"/>
            <a:ext cx="5911303" cy="166199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■ブース出展＋ワークショップ</a:t>
            </a:r>
            <a:r>
              <a:rPr lang="en-US" altLang="ja-JP" sz="1200" b="1" dirty="0">
                <a:latin typeface="Meiryo UI" panose="020B0604030504040204" pitchFamily="34" charset="-128"/>
                <a:ea typeface="Meiryo UI" panose="020B0604030504040204" pitchFamily="34" charset="-128"/>
              </a:rPr>
              <a:t>(3</a:t>
            </a:r>
            <a:r>
              <a:rPr lang="ja-JP" altLang="en-US" sz="1200" b="1" dirty="0">
                <a:latin typeface="Meiryo UI" panose="020B0604030504040204" pitchFamily="34" charset="-128"/>
                <a:ea typeface="Meiryo UI" panose="020B0604030504040204" pitchFamily="34" charset="-128"/>
              </a:rPr>
              <a:t>回</a:t>
            </a:r>
            <a:r>
              <a:rPr lang="en-US" altLang="ja-JP" sz="1200" b="1" dirty="0">
                <a:latin typeface="Meiryo UI" panose="020B0604030504040204" pitchFamily="34" charset="-128"/>
                <a:ea typeface="Meiryo UI" panose="020B0604030504040204" pitchFamily="34" charset="-128"/>
              </a:rPr>
              <a:t>)or</a:t>
            </a:r>
            <a:r>
              <a:rPr lang="ja-JP" altLang="en-US" sz="1200" b="1" dirty="0">
                <a:latin typeface="Meiryo UI" panose="020B0604030504040204" pitchFamily="34" charset="-128"/>
                <a:ea typeface="Meiryo UI" panose="020B0604030504040204" pitchFamily="34" charset="-128"/>
              </a:rPr>
              <a:t>サンプリング、タッチ＆トライ</a:t>
            </a:r>
          </a:p>
          <a:p>
            <a:r>
              <a:rPr lang="ja-JP" altLang="en-US" sz="1050" b="1" dirty="0">
                <a:latin typeface="Meiryo UI" panose="020B0604030504040204" pitchFamily="34" charset="-128"/>
                <a:ea typeface="Meiryo UI" panose="020B0604030504040204" pitchFamily="34" charset="-128"/>
              </a:rPr>
              <a:t>　★エリアのご提供になります。ご準備は各ご協賛社様でお願いいたします</a:t>
            </a:r>
          </a:p>
          <a:p>
            <a:r>
              <a:rPr lang="ja-JP" altLang="en-US" sz="1050" b="1" dirty="0">
                <a:latin typeface="Meiryo UI" panose="020B0604030504040204" pitchFamily="34" charset="-128"/>
                <a:ea typeface="Meiryo UI" panose="020B0604030504040204" pitchFamily="34" charset="-128"/>
              </a:rPr>
              <a:t>　★ブースの作り込みはお手伝いさせていただきますが、別途実費が発生する場合がございます</a:t>
            </a: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u="sng" dirty="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A16A1F55-4387-E7B9-5B7C-A611A98C279A}"/>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11602B0B-9C97-08CE-10DC-98B6FC511D5A}"/>
              </a:ext>
            </a:extLst>
          </p:cNvPr>
          <p:cNvSpPr/>
          <p:nvPr/>
        </p:nvSpPr>
        <p:spPr>
          <a:xfrm>
            <a:off x="316346"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10" name="グループ化 9">
            <a:extLst>
              <a:ext uri="{FF2B5EF4-FFF2-40B4-BE49-F238E27FC236}">
                <a16:creationId xmlns:a16="http://schemas.microsoft.com/office/drawing/2014/main" id="{B96E826C-A8BF-8C28-CF19-9CEB7D35DE1F}"/>
              </a:ext>
            </a:extLst>
          </p:cNvPr>
          <p:cNvGrpSpPr/>
          <p:nvPr/>
        </p:nvGrpSpPr>
        <p:grpSpPr>
          <a:xfrm>
            <a:off x="673835" y="3864425"/>
            <a:ext cx="1644906" cy="759579"/>
            <a:chOff x="503926" y="3580516"/>
            <a:chExt cx="1644906" cy="759579"/>
          </a:xfrm>
        </p:grpSpPr>
        <p:sp>
          <p:nvSpPr>
            <p:cNvPr id="11" name="正方形/長方形 10">
              <a:extLst>
                <a:ext uri="{FF2B5EF4-FFF2-40B4-BE49-F238E27FC236}">
                  <a16:creationId xmlns:a16="http://schemas.microsoft.com/office/drawing/2014/main" id="{254EAF10-66A3-C7A9-C137-4B6DA30B0C89}"/>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5134F10-CDC9-6A5F-F731-D3BCE6F14E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13" name="図 12">
              <a:extLst>
                <a:ext uri="{FF2B5EF4-FFF2-40B4-BE49-F238E27FC236}">
                  <a16:creationId xmlns:a16="http://schemas.microsoft.com/office/drawing/2014/main" id="{EBEA22EA-0DD1-61D8-DBA7-9A56F8DF9B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14" name="正方形/長方形 13">
              <a:extLst>
                <a:ext uri="{FF2B5EF4-FFF2-40B4-BE49-F238E27FC236}">
                  <a16:creationId xmlns:a16="http://schemas.microsoft.com/office/drawing/2014/main" id="{1DA668E5-2950-2906-DC19-14D1E76E0B55}"/>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5" name="正方形/長方形 14">
              <a:extLst>
                <a:ext uri="{FF2B5EF4-FFF2-40B4-BE49-F238E27FC236}">
                  <a16:creationId xmlns:a16="http://schemas.microsoft.com/office/drawing/2014/main" id="{C7C80C5B-032B-C1F8-0836-A617C98389F6}"/>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grpSp>
        <p:nvGrpSpPr>
          <p:cNvPr id="16" name="グループ化 15">
            <a:extLst>
              <a:ext uri="{FF2B5EF4-FFF2-40B4-BE49-F238E27FC236}">
                <a16:creationId xmlns:a16="http://schemas.microsoft.com/office/drawing/2014/main" id="{AEB2BF21-232C-04E6-1254-974814F7E485}"/>
              </a:ext>
            </a:extLst>
          </p:cNvPr>
          <p:cNvGrpSpPr/>
          <p:nvPr/>
        </p:nvGrpSpPr>
        <p:grpSpPr>
          <a:xfrm>
            <a:off x="873399" y="3538415"/>
            <a:ext cx="1197450" cy="413154"/>
            <a:chOff x="7823436" y="2923752"/>
            <a:chExt cx="1502915" cy="518548"/>
          </a:xfrm>
        </p:grpSpPr>
        <p:sp>
          <p:nvSpPr>
            <p:cNvPr id="17" name="楕円 83">
              <a:extLst>
                <a:ext uri="{FF2B5EF4-FFF2-40B4-BE49-F238E27FC236}">
                  <a16:creationId xmlns:a16="http://schemas.microsoft.com/office/drawing/2014/main" id="{84922F4E-D07C-FDDD-35CD-9016DC121C1C}"/>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8" name="テキスト ボックス 17">
              <a:extLst>
                <a:ext uri="{FF2B5EF4-FFF2-40B4-BE49-F238E27FC236}">
                  <a16:creationId xmlns:a16="http://schemas.microsoft.com/office/drawing/2014/main" id="{4A968878-3650-C56B-5D78-C03D44AA13D0}"/>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19" name="グループ化 18">
            <a:extLst>
              <a:ext uri="{FF2B5EF4-FFF2-40B4-BE49-F238E27FC236}">
                <a16:creationId xmlns:a16="http://schemas.microsoft.com/office/drawing/2014/main" id="{2F20AFAD-D127-2FD0-C3AB-ABEB9D1448B7}"/>
              </a:ext>
            </a:extLst>
          </p:cNvPr>
          <p:cNvGrpSpPr/>
          <p:nvPr/>
        </p:nvGrpSpPr>
        <p:grpSpPr>
          <a:xfrm>
            <a:off x="845542" y="2102573"/>
            <a:ext cx="1367497" cy="413154"/>
            <a:chOff x="7729413" y="2923752"/>
            <a:chExt cx="1716340" cy="518548"/>
          </a:xfrm>
        </p:grpSpPr>
        <p:sp>
          <p:nvSpPr>
            <p:cNvPr id="20" name="楕円 83">
              <a:extLst>
                <a:ext uri="{FF2B5EF4-FFF2-40B4-BE49-F238E27FC236}">
                  <a16:creationId xmlns:a16="http://schemas.microsoft.com/office/drawing/2014/main" id="{27A4EF46-A326-C674-0C63-A40994FB8FA9}"/>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1" name="テキスト ボックス 20">
              <a:extLst>
                <a:ext uri="{FF2B5EF4-FFF2-40B4-BE49-F238E27FC236}">
                  <a16:creationId xmlns:a16="http://schemas.microsoft.com/office/drawing/2014/main" id="{1EE94D6F-965C-68E5-2C7B-796EDF7CE59F}"/>
                </a:ext>
              </a:extLst>
            </p:cNvPr>
            <p:cNvSpPr txBox="1"/>
            <p:nvPr/>
          </p:nvSpPr>
          <p:spPr>
            <a:xfrm>
              <a:off x="7729413" y="2986060"/>
              <a:ext cx="1716340"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ワークショップ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22" name="テキスト ボックス 21">
            <a:extLst>
              <a:ext uri="{FF2B5EF4-FFF2-40B4-BE49-F238E27FC236}">
                <a16:creationId xmlns:a16="http://schemas.microsoft.com/office/drawing/2014/main" id="{B85BA2EA-52A4-E35C-D2C8-5DCDB4D30E50}"/>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23" name="図 22" descr="グラフィカル ユーザー インターフェイス, Web サイト&#10;&#10;自動的に生成された説明">
            <a:extLst>
              <a:ext uri="{FF2B5EF4-FFF2-40B4-BE49-F238E27FC236}">
                <a16:creationId xmlns:a16="http://schemas.microsoft.com/office/drawing/2014/main" id="{B08AB438-170B-7D81-1684-3716BB3077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72360" y="3620681"/>
            <a:ext cx="1279645" cy="1023048"/>
          </a:xfrm>
          <a:prstGeom prst="rect">
            <a:avLst/>
          </a:prstGeom>
        </p:spPr>
      </p:pic>
      <p:grpSp>
        <p:nvGrpSpPr>
          <p:cNvPr id="24" name="グループ化 23">
            <a:extLst>
              <a:ext uri="{FF2B5EF4-FFF2-40B4-BE49-F238E27FC236}">
                <a16:creationId xmlns:a16="http://schemas.microsoft.com/office/drawing/2014/main" id="{D1DE096F-6F19-A002-88FE-EDAEC1775209}"/>
              </a:ext>
            </a:extLst>
          </p:cNvPr>
          <p:cNvGrpSpPr/>
          <p:nvPr/>
        </p:nvGrpSpPr>
        <p:grpSpPr>
          <a:xfrm>
            <a:off x="2895795" y="4078639"/>
            <a:ext cx="1197450" cy="413154"/>
            <a:chOff x="7823436" y="2923752"/>
            <a:chExt cx="1502915" cy="518548"/>
          </a:xfrm>
        </p:grpSpPr>
        <p:sp>
          <p:nvSpPr>
            <p:cNvPr id="25" name="楕円 83">
              <a:extLst>
                <a:ext uri="{FF2B5EF4-FFF2-40B4-BE49-F238E27FC236}">
                  <a16:creationId xmlns:a16="http://schemas.microsoft.com/office/drawing/2014/main" id="{5A228A0F-D557-1CA1-F6E0-1F90EF3D2BA4}"/>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6" name="テキスト ボックス 25">
              <a:extLst>
                <a:ext uri="{FF2B5EF4-FFF2-40B4-BE49-F238E27FC236}">
                  <a16:creationId xmlns:a16="http://schemas.microsoft.com/office/drawing/2014/main" id="{C83DC0A4-1D79-816F-7EAB-95F21CD8AA0F}"/>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27" name="正方形/長方形 26">
            <a:extLst>
              <a:ext uri="{FF2B5EF4-FFF2-40B4-BE49-F238E27FC236}">
                <a16:creationId xmlns:a16="http://schemas.microsoft.com/office/drawing/2014/main" id="{CF7ED781-4A02-EACE-00BD-6914CF6882CE}"/>
              </a:ext>
            </a:extLst>
          </p:cNvPr>
          <p:cNvSpPr/>
          <p:nvPr/>
        </p:nvSpPr>
        <p:spPr>
          <a:xfrm>
            <a:off x="5965865" y="278225"/>
            <a:ext cx="3170583" cy="461665"/>
          </a:xfrm>
          <a:prstGeom prst="rect">
            <a:avLst/>
          </a:prstGeom>
        </p:spPr>
        <p:txBody>
          <a:bodyPr wrap="square">
            <a:spAutoFit/>
          </a:bodyPr>
          <a:lstStyle/>
          <a:p>
            <a:pPr algn="r"/>
            <a:r>
              <a:rPr lang="ja-JP" altLang="en-US" sz="2400" b="1" u="sng">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G250</a:t>
            </a:r>
            <a:r>
              <a:rPr lang="ja-JP" altLang="en-US" sz="2400" b="1" u="sng">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28" name="十字形 27">
            <a:extLst>
              <a:ext uri="{FF2B5EF4-FFF2-40B4-BE49-F238E27FC236}">
                <a16:creationId xmlns:a16="http://schemas.microsoft.com/office/drawing/2014/main" id="{FD5B5A37-555C-ECE9-82A4-C9E403C3D34E}"/>
              </a:ext>
            </a:extLst>
          </p:cNvPr>
          <p:cNvSpPr/>
          <p:nvPr/>
        </p:nvSpPr>
        <p:spPr>
          <a:xfrm>
            <a:off x="4709717" y="323214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5A191FE7-8E7F-6EB9-1C9C-8E7B04214974}"/>
              </a:ext>
            </a:extLst>
          </p:cNvPr>
          <p:cNvGrpSpPr/>
          <p:nvPr/>
        </p:nvGrpSpPr>
        <p:grpSpPr>
          <a:xfrm>
            <a:off x="2967859" y="2068933"/>
            <a:ext cx="1197450" cy="413154"/>
            <a:chOff x="7823436" y="2923752"/>
            <a:chExt cx="1502915" cy="518548"/>
          </a:xfrm>
        </p:grpSpPr>
        <p:sp>
          <p:nvSpPr>
            <p:cNvPr id="33" name="楕円 83">
              <a:extLst>
                <a:ext uri="{FF2B5EF4-FFF2-40B4-BE49-F238E27FC236}">
                  <a16:creationId xmlns:a16="http://schemas.microsoft.com/office/drawing/2014/main" id="{DB7CD0FA-38D6-DE76-398D-2C7C444FCBBB}"/>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34" name="テキスト ボックス 33">
              <a:extLst>
                <a:ext uri="{FF2B5EF4-FFF2-40B4-BE49-F238E27FC236}">
                  <a16:creationId xmlns:a16="http://schemas.microsoft.com/office/drawing/2014/main" id="{B3823DCD-8645-7CD1-7208-DC73F21D6D9B}"/>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ブース出展</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35" name="テキスト ボックス 34">
            <a:extLst>
              <a:ext uri="{FF2B5EF4-FFF2-40B4-BE49-F238E27FC236}">
                <a16:creationId xmlns:a16="http://schemas.microsoft.com/office/drawing/2014/main" id="{112456AA-2D47-6082-949E-EAEDB83A2735}"/>
              </a:ext>
            </a:extLst>
          </p:cNvPr>
          <p:cNvSpPr txBox="1"/>
          <p:nvPr/>
        </p:nvSpPr>
        <p:spPr>
          <a:xfrm>
            <a:off x="5334730" y="5061192"/>
            <a:ext cx="3618861" cy="1877437"/>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a:t>
            </a:r>
            <a:r>
              <a:rPr lang="en-US" altLang="ja-JP" sz="1200" b="1" u="sng" dirty="0">
                <a:latin typeface="Meiryo UI" panose="020B0604030504040204" pitchFamily="34" charset="-128"/>
                <a:ea typeface="Meiryo UI" panose="020B0604030504040204" pitchFamily="34" charset="-128"/>
              </a:rPr>
              <a:t> </a:t>
            </a:r>
            <a:r>
              <a:rPr lang="ja-JP" altLang="en-US" sz="1200" b="1" u="sng">
                <a:latin typeface="Meiryo UI" panose="020B0604030504040204" pitchFamily="34" charset="-128"/>
                <a:ea typeface="Meiryo UI" panose="020B0604030504040204" pitchFamily="34" charset="-128"/>
              </a:rPr>
              <a:t>メディア展開　</a:t>
            </a:r>
            <a:r>
              <a:rPr lang="en-US" altLang="ja-JP" sz="1200" b="1" u="sng" dirty="0">
                <a:latin typeface="Meiryo UI" panose="020B0604030504040204" pitchFamily="34" charset="-128"/>
                <a:ea typeface="Meiryo UI" panose="020B0604030504040204" pitchFamily="34" charset="-128"/>
              </a:rPr>
              <a:t>A or B</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A)</a:t>
            </a:r>
            <a:r>
              <a:rPr lang="ja-JP" altLang="en-US" sz="1200" b="1">
                <a:latin typeface="Meiryo UI" panose="020B0604030504040204" pitchFamily="34" charset="-128"/>
                <a:ea typeface="Meiryo UI" panose="020B0604030504040204" pitchFamily="34" charset="-128"/>
              </a:rPr>
              <a:t>本誌</a:t>
            </a:r>
            <a:r>
              <a:rPr lang="en-US" altLang="ja-JP" sz="1200" b="1" dirty="0">
                <a:latin typeface="Meiryo UI" panose="020B0604030504040204" pitchFamily="34" charset="-128"/>
                <a:ea typeface="Meiryo UI" panose="020B0604030504040204" pitchFamily="34" charset="-128"/>
              </a:rPr>
              <a:t>4C2P</a:t>
            </a:r>
            <a:r>
              <a:rPr lang="ja-JP" altLang="en-US" sz="1200" b="1">
                <a:latin typeface="Meiryo UI" panose="020B0604030504040204" pitchFamily="34" charset="-128"/>
                <a:ea typeface="Meiryo UI" panose="020B0604030504040204" pitchFamily="34" charset="-128"/>
              </a:rPr>
              <a:t>タイアップ＋</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本誌転載タイアップ</a:t>
            </a:r>
            <a:endParaRPr lang="en-US" altLang="ja-JP" sz="1000" b="1" dirty="0">
              <a:latin typeface="Meiryo UI" panose="020B0604030504040204" pitchFamily="34" charset="-128"/>
              <a:ea typeface="Meiryo UI" panose="020B0604030504040204" pitchFamily="34" charset="-128"/>
            </a:endParaRPr>
          </a:p>
          <a:p>
            <a:r>
              <a:rPr lang="ja-JP" altLang="en-US" sz="1000" b="1">
                <a:solidFill>
                  <a:srgbClr val="FF0000"/>
                </a:solidFill>
                <a:latin typeface="Meiryo UI" panose="020B0604030504040204" pitchFamily="34" charset="-128"/>
                <a:ea typeface="Meiryo UI" panose="020B0604030504040204" pitchFamily="34" charset="-128"/>
              </a:rPr>
              <a:t>　　　　</a:t>
            </a:r>
            <a:r>
              <a:rPr lang="ja-JP" altLang="en-US" sz="1000" b="1" dirty="0">
                <a:solidFill>
                  <a:srgbClr val="FF0000"/>
                </a:solidFill>
                <a:latin typeface="Meiryo UI" panose="020B0604030504040204" pitchFamily="34" charset="-128"/>
                <a:ea typeface="Meiryo UI" panose="020B0604030504040204" pitchFamily="34" charset="-128"/>
              </a:rPr>
              <a:t>　</a:t>
            </a:r>
            <a:r>
              <a:rPr lang="en-US" altLang="ja-JP" sz="1000" b="1" dirty="0">
                <a:solidFill>
                  <a:srgbClr val="FF0000"/>
                </a:solidFill>
                <a:latin typeface="Meiryo UI" panose="020B0604030504040204" pitchFamily="34" charset="-128"/>
                <a:ea typeface="Meiryo UI" panose="020B0604030504040204" pitchFamily="34" charset="-128"/>
              </a:rPr>
              <a:t>※5,000PV</a:t>
            </a:r>
            <a:r>
              <a:rPr lang="ja-JP" altLang="en-US" sz="1000" b="1">
                <a:solidFill>
                  <a:srgbClr val="FF0000"/>
                </a:solidFill>
                <a:latin typeface="Meiryo UI" panose="020B0604030504040204" pitchFamily="34" charset="-128"/>
                <a:ea typeface="Meiryo UI" panose="020B0604030504040204" pitchFamily="34" charset="-128"/>
              </a:rPr>
              <a:t>保証（実施時期は応相談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B)BE-PAL.NET</a:t>
            </a:r>
            <a:r>
              <a:rPr lang="ja-JP" altLang="en-US" sz="1200" b="1">
                <a:latin typeface="Meiryo UI" panose="020B0604030504040204" pitchFamily="34" charset="-128"/>
                <a:ea typeface="Meiryo UI" panose="020B0604030504040204" pitchFamily="34" charset="-128"/>
              </a:rPr>
              <a:t>　オリジナルタイアップ　</a:t>
            </a:r>
            <a:endParaRPr lang="en-US" altLang="ja-JP" sz="1200" b="1" dirty="0">
              <a:latin typeface="Meiryo UI" panose="020B0604030504040204" pitchFamily="34" charset="-128"/>
              <a:ea typeface="Meiryo UI" panose="020B0604030504040204" pitchFamily="34" charset="-128"/>
            </a:endParaRPr>
          </a:p>
          <a:p>
            <a:r>
              <a:rPr lang="en-US" altLang="ja-JP" sz="1000" b="1" dirty="0">
                <a:solidFill>
                  <a:srgbClr val="FF0000"/>
                </a:solidFill>
                <a:latin typeface="Meiryo UI" panose="020B0604030504040204" pitchFamily="34" charset="-128"/>
                <a:ea typeface="Meiryo UI" panose="020B0604030504040204" pitchFamily="34" charset="-128"/>
              </a:rPr>
              <a:t>         ※30,000PV</a:t>
            </a:r>
            <a:r>
              <a:rPr lang="ja-JP" altLang="en-US" sz="1000" b="1">
                <a:solidFill>
                  <a:srgbClr val="FF0000"/>
                </a:solidFill>
                <a:latin typeface="Meiryo UI" panose="020B0604030504040204" pitchFamily="34" charset="-128"/>
                <a:ea typeface="Meiryo UI" panose="020B0604030504040204" pitchFamily="34" charset="-128"/>
              </a:rPr>
              <a:t>保証</a:t>
            </a:r>
            <a:r>
              <a:rPr lang="en-US" altLang="ja-JP" sz="1000" b="1" dirty="0">
                <a:solidFill>
                  <a:srgbClr val="FF0000"/>
                </a:solidFill>
                <a:latin typeface="Meiryo UI" panose="020B0604030504040204" pitchFamily="34" charset="-128"/>
                <a:ea typeface="Meiryo UI" panose="020B0604030504040204" pitchFamily="34" charset="-128"/>
              </a:rPr>
              <a:t>(</a:t>
            </a:r>
            <a:r>
              <a:rPr lang="ja-JP" altLang="en-US" sz="1000" b="1">
                <a:solidFill>
                  <a:srgbClr val="FF0000"/>
                </a:solidFill>
                <a:latin typeface="Meiryo UI" panose="020B0604030504040204" pitchFamily="34" charset="-128"/>
                <a:ea typeface="Meiryo UI" panose="020B0604030504040204" pitchFamily="34" charset="-128"/>
              </a:rPr>
              <a:t>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36" name="角丸四角形 35">
            <a:extLst>
              <a:ext uri="{FF2B5EF4-FFF2-40B4-BE49-F238E27FC236}">
                <a16:creationId xmlns:a16="http://schemas.microsoft.com/office/drawing/2014/main" id="{02203A1E-BD9E-1918-267B-1AA1E33EBB27}"/>
              </a:ext>
            </a:extLst>
          </p:cNvPr>
          <p:cNvSpPr/>
          <p:nvPr/>
        </p:nvSpPr>
        <p:spPr>
          <a:xfrm>
            <a:off x="5260411" y="1852662"/>
            <a:ext cx="3693559"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descr="タイムライン が含まれている画像&#10;&#10;自動的に生成された説明">
            <a:extLst>
              <a:ext uri="{FF2B5EF4-FFF2-40B4-BE49-F238E27FC236}">
                <a16:creationId xmlns:a16="http://schemas.microsoft.com/office/drawing/2014/main" id="{54E3726B-709E-9709-4847-4F2FF74A73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88844" y="2244890"/>
            <a:ext cx="1721832" cy="1065995"/>
          </a:xfrm>
          <a:prstGeom prst="rect">
            <a:avLst/>
          </a:prstGeom>
        </p:spPr>
      </p:pic>
      <p:grpSp>
        <p:nvGrpSpPr>
          <p:cNvPr id="38" name="グループ化 37">
            <a:extLst>
              <a:ext uri="{FF2B5EF4-FFF2-40B4-BE49-F238E27FC236}">
                <a16:creationId xmlns:a16="http://schemas.microsoft.com/office/drawing/2014/main" id="{446F9109-AC61-5323-B820-51F419B7EB0D}"/>
              </a:ext>
            </a:extLst>
          </p:cNvPr>
          <p:cNvGrpSpPr/>
          <p:nvPr/>
        </p:nvGrpSpPr>
        <p:grpSpPr>
          <a:xfrm>
            <a:off x="7551157" y="2088974"/>
            <a:ext cx="1087009" cy="1252540"/>
            <a:chOff x="9282308" y="44805"/>
            <a:chExt cx="1284570" cy="1480186"/>
          </a:xfrm>
        </p:grpSpPr>
        <p:sp>
          <p:nvSpPr>
            <p:cNvPr id="39" name="正方形/長方形 38">
              <a:extLst>
                <a:ext uri="{FF2B5EF4-FFF2-40B4-BE49-F238E27FC236}">
                  <a16:creationId xmlns:a16="http://schemas.microsoft.com/office/drawing/2014/main" id="{AA131C76-0A7F-9A31-7D06-6EC26A509D26}"/>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9E44837B-390B-7123-6933-AD2415E553BC}"/>
                </a:ext>
              </a:extLst>
            </p:cNvPr>
            <p:cNvGrpSpPr/>
            <p:nvPr/>
          </p:nvGrpSpPr>
          <p:grpSpPr>
            <a:xfrm>
              <a:off x="9282308" y="44805"/>
              <a:ext cx="1284570" cy="1480186"/>
              <a:chOff x="2429554" y="1778732"/>
              <a:chExt cx="3405100" cy="3416044"/>
            </a:xfrm>
          </p:grpSpPr>
          <p:grpSp>
            <p:nvGrpSpPr>
              <p:cNvPr id="41" name="グループ化 40">
                <a:extLst>
                  <a:ext uri="{FF2B5EF4-FFF2-40B4-BE49-F238E27FC236}">
                    <a16:creationId xmlns:a16="http://schemas.microsoft.com/office/drawing/2014/main" id="{66B6C250-CE6C-C8BB-FE9E-A177D78C313D}"/>
                  </a:ext>
                </a:extLst>
              </p:cNvPr>
              <p:cNvGrpSpPr/>
              <p:nvPr/>
            </p:nvGrpSpPr>
            <p:grpSpPr>
              <a:xfrm>
                <a:off x="2429554" y="1778732"/>
                <a:ext cx="3405100" cy="3416044"/>
                <a:chOff x="10036884" y="2478802"/>
                <a:chExt cx="1622460" cy="1932935"/>
              </a:xfrm>
            </p:grpSpPr>
            <p:pic>
              <p:nvPicPr>
                <p:cNvPr id="43" name="Twitter_Device_Mobile_Floating_Update.png" descr="Twitter_Device_Mobile_Floating_Update.png">
                  <a:extLst>
                    <a:ext uri="{FF2B5EF4-FFF2-40B4-BE49-F238E27FC236}">
                      <a16:creationId xmlns:a16="http://schemas.microsoft.com/office/drawing/2014/main" id="{16FE9364-BBDE-F2CD-6926-F1B251572BC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44" name="図 43">
                  <a:extLst>
                    <a:ext uri="{FF2B5EF4-FFF2-40B4-BE49-F238E27FC236}">
                      <a16:creationId xmlns:a16="http://schemas.microsoft.com/office/drawing/2014/main" id="{E782C128-C290-D433-43E6-7DB6C8C259C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42" name="図 41">
                <a:extLst>
                  <a:ext uri="{FF2B5EF4-FFF2-40B4-BE49-F238E27FC236}">
                    <a16:creationId xmlns:a16="http://schemas.microsoft.com/office/drawing/2014/main" id="{B67C9A99-2B15-E6F5-4AA1-9F09B6E54473}"/>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grpSp>
        <p:nvGrpSpPr>
          <p:cNvPr id="45" name="グループ化 44">
            <a:extLst>
              <a:ext uri="{FF2B5EF4-FFF2-40B4-BE49-F238E27FC236}">
                <a16:creationId xmlns:a16="http://schemas.microsoft.com/office/drawing/2014/main" id="{3FB3ABCC-3692-F877-ACD2-E8D655ED348E}"/>
              </a:ext>
            </a:extLst>
          </p:cNvPr>
          <p:cNvGrpSpPr/>
          <p:nvPr/>
        </p:nvGrpSpPr>
        <p:grpSpPr>
          <a:xfrm>
            <a:off x="7058942" y="3523522"/>
            <a:ext cx="1087009" cy="1252540"/>
            <a:chOff x="9282308" y="44805"/>
            <a:chExt cx="1284570" cy="1480186"/>
          </a:xfrm>
        </p:grpSpPr>
        <p:sp>
          <p:nvSpPr>
            <p:cNvPr id="46" name="正方形/長方形 45">
              <a:extLst>
                <a:ext uri="{FF2B5EF4-FFF2-40B4-BE49-F238E27FC236}">
                  <a16:creationId xmlns:a16="http://schemas.microsoft.com/office/drawing/2014/main" id="{23023FEF-8A16-075C-58CD-13DB812144E8}"/>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CDC380A1-B412-A66C-3B5D-3FBEEFE9EEB5}"/>
                </a:ext>
              </a:extLst>
            </p:cNvPr>
            <p:cNvGrpSpPr/>
            <p:nvPr/>
          </p:nvGrpSpPr>
          <p:grpSpPr>
            <a:xfrm>
              <a:off x="9282308" y="44805"/>
              <a:ext cx="1284570" cy="1480186"/>
              <a:chOff x="2429554" y="1778732"/>
              <a:chExt cx="3405100" cy="3416044"/>
            </a:xfrm>
          </p:grpSpPr>
          <p:grpSp>
            <p:nvGrpSpPr>
              <p:cNvPr id="48" name="グループ化 47">
                <a:extLst>
                  <a:ext uri="{FF2B5EF4-FFF2-40B4-BE49-F238E27FC236}">
                    <a16:creationId xmlns:a16="http://schemas.microsoft.com/office/drawing/2014/main" id="{410F7777-C4F8-5B97-48E0-1D46EC17C4BE}"/>
                  </a:ext>
                </a:extLst>
              </p:cNvPr>
              <p:cNvGrpSpPr/>
              <p:nvPr/>
            </p:nvGrpSpPr>
            <p:grpSpPr>
              <a:xfrm>
                <a:off x="2429554" y="1778732"/>
                <a:ext cx="3405100" cy="3416044"/>
                <a:chOff x="10036884" y="2478802"/>
                <a:chExt cx="1622460" cy="1932935"/>
              </a:xfrm>
            </p:grpSpPr>
            <p:pic>
              <p:nvPicPr>
                <p:cNvPr id="50" name="Twitter_Device_Mobile_Floating_Update.png" descr="Twitter_Device_Mobile_Floating_Update.png">
                  <a:extLst>
                    <a:ext uri="{FF2B5EF4-FFF2-40B4-BE49-F238E27FC236}">
                      <a16:creationId xmlns:a16="http://schemas.microsoft.com/office/drawing/2014/main" id="{B6026E25-884A-4774-077F-0A6000E7F76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51" name="図 50">
                  <a:extLst>
                    <a:ext uri="{FF2B5EF4-FFF2-40B4-BE49-F238E27FC236}">
                      <a16:creationId xmlns:a16="http://schemas.microsoft.com/office/drawing/2014/main" id="{74CCED1F-E1FE-5DDE-F397-A10EF65A945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49" name="図 48">
                <a:extLst>
                  <a:ext uri="{FF2B5EF4-FFF2-40B4-BE49-F238E27FC236}">
                    <a16:creationId xmlns:a16="http://schemas.microsoft.com/office/drawing/2014/main" id="{613A278D-063A-0F34-35EC-F5E6FA7D619A}"/>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cxnSp>
        <p:nvCxnSpPr>
          <p:cNvPr id="52" name="直線コネクタ 51">
            <a:extLst>
              <a:ext uri="{FF2B5EF4-FFF2-40B4-BE49-F238E27FC236}">
                <a16:creationId xmlns:a16="http://schemas.microsoft.com/office/drawing/2014/main" id="{54E5DAFA-C6A4-E1CA-C3CB-2DAEED22C03C}"/>
              </a:ext>
            </a:extLst>
          </p:cNvPr>
          <p:cNvCxnSpPr>
            <a:cxnSpLocks/>
          </p:cNvCxnSpPr>
          <p:nvPr/>
        </p:nvCxnSpPr>
        <p:spPr>
          <a:xfrm>
            <a:off x="5784887" y="3507185"/>
            <a:ext cx="2767829"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08E1C92B-F88D-A352-B6D4-C993C368957B}"/>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9D9066DA-374E-337E-5CA8-AAFCEF3688A3}"/>
              </a:ext>
            </a:extLst>
          </p:cNvPr>
          <p:cNvSpPr txBox="1"/>
          <p:nvPr/>
        </p:nvSpPr>
        <p:spPr>
          <a:xfrm>
            <a:off x="7274039" y="3260234"/>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55" name="テキスト ボックス 54">
            <a:extLst>
              <a:ext uri="{FF2B5EF4-FFF2-40B4-BE49-F238E27FC236}">
                <a16:creationId xmlns:a16="http://schemas.microsoft.com/office/drawing/2014/main" id="{3A04CAA3-A34C-D554-B45F-C4E897C381A9}"/>
              </a:ext>
            </a:extLst>
          </p:cNvPr>
          <p:cNvSpPr txBox="1"/>
          <p:nvPr/>
        </p:nvSpPr>
        <p:spPr>
          <a:xfrm>
            <a:off x="6813769" y="4739957"/>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30,000PV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grpSp>
        <p:nvGrpSpPr>
          <p:cNvPr id="56" name="グループ化 55">
            <a:extLst>
              <a:ext uri="{FF2B5EF4-FFF2-40B4-BE49-F238E27FC236}">
                <a16:creationId xmlns:a16="http://schemas.microsoft.com/office/drawing/2014/main" id="{AAAC91F7-89CA-7496-9BE9-38BAA001D23B}"/>
              </a:ext>
            </a:extLst>
          </p:cNvPr>
          <p:cNvGrpSpPr/>
          <p:nvPr/>
        </p:nvGrpSpPr>
        <p:grpSpPr>
          <a:xfrm>
            <a:off x="5830910" y="3923662"/>
            <a:ext cx="1520661" cy="553958"/>
            <a:chOff x="7905246" y="2943202"/>
            <a:chExt cx="868669" cy="695267"/>
          </a:xfrm>
        </p:grpSpPr>
        <p:sp>
          <p:nvSpPr>
            <p:cNvPr id="57" name="楕円 83">
              <a:extLst>
                <a:ext uri="{FF2B5EF4-FFF2-40B4-BE49-F238E27FC236}">
                  <a16:creationId xmlns:a16="http://schemas.microsoft.com/office/drawing/2014/main" id="{C064B034-9F01-4DA9-5032-F0B333DB37B4}"/>
                </a:ext>
              </a:extLst>
            </p:cNvPr>
            <p:cNvSpPr/>
            <p:nvPr/>
          </p:nvSpPr>
          <p:spPr>
            <a:xfrm>
              <a:off x="7905246"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8" name="テキスト ボックス 57">
              <a:extLst>
                <a:ext uri="{FF2B5EF4-FFF2-40B4-BE49-F238E27FC236}">
                  <a16:creationId xmlns:a16="http://schemas.microsoft.com/office/drawing/2014/main" id="{23AF0789-68CD-E1F5-E1CD-DB7B7A036E6B}"/>
                </a:ext>
              </a:extLst>
            </p:cNvPr>
            <p:cNvSpPr txBox="1"/>
            <p:nvPr/>
          </p:nvSpPr>
          <p:spPr>
            <a:xfrm>
              <a:off x="7924302" y="2954566"/>
              <a:ext cx="849613" cy="656688"/>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オリジナル</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59" name="グループ化 58">
            <a:extLst>
              <a:ext uri="{FF2B5EF4-FFF2-40B4-BE49-F238E27FC236}">
                <a16:creationId xmlns:a16="http://schemas.microsoft.com/office/drawing/2014/main" id="{3D38B68E-C515-3697-151E-D885252A5197}"/>
              </a:ext>
            </a:extLst>
          </p:cNvPr>
          <p:cNvGrpSpPr/>
          <p:nvPr/>
        </p:nvGrpSpPr>
        <p:grpSpPr>
          <a:xfrm>
            <a:off x="5852682" y="2903822"/>
            <a:ext cx="1532286" cy="553957"/>
            <a:chOff x="7911695" y="2943202"/>
            <a:chExt cx="862305" cy="695267"/>
          </a:xfrm>
        </p:grpSpPr>
        <p:sp>
          <p:nvSpPr>
            <p:cNvPr id="60" name="楕円 83">
              <a:extLst>
                <a:ext uri="{FF2B5EF4-FFF2-40B4-BE49-F238E27FC236}">
                  <a16:creationId xmlns:a16="http://schemas.microsoft.com/office/drawing/2014/main" id="{81107B9C-10ED-F2B5-FA44-0985977C6F5C}"/>
                </a:ext>
              </a:extLst>
            </p:cNvPr>
            <p:cNvSpPr/>
            <p:nvPr/>
          </p:nvSpPr>
          <p:spPr>
            <a:xfrm>
              <a:off x="7911695"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61" name="テキスト ボックス 60">
              <a:extLst>
                <a:ext uri="{FF2B5EF4-FFF2-40B4-BE49-F238E27FC236}">
                  <a16:creationId xmlns:a16="http://schemas.microsoft.com/office/drawing/2014/main" id="{C3E7E5BC-08B0-DD0D-9BC4-66521FEA8006}"/>
                </a:ext>
              </a:extLst>
            </p:cNvPr>
            <p:cNvSpPr txBox="1"/>
            <p:nvPr/>
          </p:nvSpPr>
          <p:spPr>
            <a:xfrm>
              <a:off x="7924387" y="2954194"/>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雑誌 </a:t>
              </a:r>
              <a:r>
                <a:rPr lang="en-US" altLang="ja-JP" sz="1400" b="1" dirty="0">
                  <a:solidFill>
                    <a:schemeClr val="bg1"/>
                  </a:solidFill>
                  <a:latin typeface="Meiryo UI" panose="020B0604030504040204" pitchFamily="34" charset="-128"/>
                  <a:ea typeface="Meiryo UI" panose="020B0604030504040204" pitchFamily="34" charset="-128"/>
                </a:rPr>
                <a:t>4C2P</a:t>
              </a: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62" name="グループ化 61">
            <a:extLst>
              <a:ext uri="{FF2B5EF4-FFF2-40B4-BE49-F238E27FC236}">
                <a16:creationId xmlns:a16="http://schemas.microsoft.com/office/drawing/2014/main" id="{DC493579-5C05-30C4-2E64-489B10258952}"/>
              </a:ext>
            </a:extLst>
          </p:cNvPr>
          <p:cNvGrpSpPr/>
          <p:nvPr/>
        </p:nvGrpSpPr>
        <p:grpSpPr>
          <a:xfrm>
            <a:off x="7413865" y="2502486"/>
            <a:ext cx="1294022" cy="553957"/>
            <a:chOff x="7901820" y="2943202"/>
            <a:chExt cx="728220" cy="695267"/>
          </a:xfrm>
        </p:grpSpPr>
        <p:sp>
          <p:nvSpPr>
            <p:cNvPr id="63" name="楕円 83">
              <a:extLst>
                <a:ext uri="{FF2B5EF4-FFF2-40B4-BE49-F238E27FC236}">
                  <a16:creationId xmlns:a16="http://schemas.microsoft.com/office/drawing/2014/main" id="{E2C442BD-C5DC-D303-24CA-3300B3770310}"/>
                </a:ext>
              </a:extLst>
            </p:cNvPr>
            <p:cNvSpPr/>
            <p:nvPr/>
          </p:nvSpPr>
          <p:spPr>
            <a:xfrm>
              <a:off x="7901820" y="2943202"/>
              <a:ext cx="728220"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64" name="テキスト ボックス 63">
              <a:extLst>
                <a:ext uri="{FF2B5EF4-FFF2-40B4-BE49-F238E27FC236}">
                  <a16:creationId xmlns:a16="http://schemas.microsoft.com/office/drawing/2014/main" id="{7636ED0D-9E62-ED1B-AB79-875BDBE1F84E}"/>
                </a:ext>
              </a:extLst>
            </p:cNvPr>
            <p:cNvSpPr txBox="1"/>
            <p:nvPr/>
          </p:nvSpPr>
          <p:spPr>
            <a:xfrm>
              <a:off x="7931699" y="2968446"/>
              <a:ext cx="672687"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本誌転載</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65" name="グループ化 64">
            <a:extLst>
              <a:ext uri="{FF2B5EF4-FFF2-40B4-BE49-F238E27FC236}">
                <a16:creationId xmlns:a16="http://schemas.microsoft.com/office/drawing/2014/main" id="{9A72E3C7-8D7F-E72B-8BEF-6F7CC1D08C88}"/>
              </a:ext>
            </a:extLst>
          </p:cNvPr>
          <p:cNvGrpSpPr/>
          <p:nvPr/>
        </p:nvGrpSpPr>
        <p:grpSpPr>
          <a:xfrm>
            <a:off x="5384605" y="2188757"/>
            <a:ext cx="369332" cy="389981"/>
            <a:chOff x="9291375" y="2395879"/>
            <a:chExt cx="369332" cy="389981"/>
          </a:xfrm>
        </p:grpSpPr>
        <p:sp>
          <p:nvSpPr>
            <p:cNvPr id="66" name="円/楕円 65">
              <a:extLst>
                <a:ext uri="{FF2B5EF4-FFF2-40B4-BE49-F238E27FC236}">
                  <a16:creationId xmlns:a16="http://schemas.microsoft.com/office/drawing/2014/main" id="{0070B55F-A655-B7BC-DA65-E64EEB479C53}"/>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EEB2D14D-CAD6-2940-2D63-D2DAC887AF1E}"/>
                </a:ext>
              </a:extLst>
            </p:cNvPr>
            <p:cNvSpPr txBox="1"/>
            <p:nvPr/>
          </p:nvSpPr>
          <p:spPr>
            <a:xfrm>
              <a:off x="9295188" y="2395879"/>
              <a:ext cx="356188"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A</a:t>
              </a:r>
              <a:endParaRPr kumimoji="1" lang="ja-JP" altLang="en-US" b="1">
                <a:solidFill>
                  <a:schemeClr val="bg1"/>
                </a:solidFill>
                <a:latin typeface="Meiryo UI" panose="020B0604030504040204" pitchFamily="34" charset="-128"/>
                <a:ea typeface="Meiryo UI" panose="020B0604030504040204" pitchFamily="34" charset="-128"/>
              </a:endParaRPr>
            </a:p>
          </p:txBody>
        </p:sp>
      </p:grpSp>
      <p:grpSp>
        <p:nvGrpSpPr>
          <p:cNvPr id="68" name="グループ化 67">
            <a:extLst>
              <a:ext uri="{FF2B5EF4-FFF2-40B4-BE49-F238E27FC236}">
                <a16:creationId xmlns:a16="http://schemas.microsoft.com/office/drawing/2014/main" id="{06B89A41-0C96-A030-8493-A0EA06C18A1C}"/>
              </a:ext>
            </a:extLst>
          </p:cNvPr>
          <p:cNvGrpSpPr/>
          <p:nvPr/>
        </p:nvGrpSpPr>
        <p:grpSpPr>
          <a:xfrm>
            <a:off x="5387364" y="3678765"/>
            <a:ext cx="369332" cy="380650"/>
            <a:chOff x="9291375" y="2405210"/>
            <a:chExt cx="369332" cy="380650"/>
          </a:xfrm>
        </p:grpSpPr>
        <p:sp>
          <p:nvSpPr>
            <p:cNvPr id="69" name="円/楕円 68">
              <a:extLst>
                <a:ext uri="{FF2B5EF4-FFF2-40B4-BE49-F238E27FC236}">
                  <a16:creationId xmlns:a16="http://schemas.microsoft.com/office/drawing/2014/main" id="{A7C84AFF-3422-25BD-4CEF-9851A31F5D2E}"/>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84D6FB11-CBE5-5E97-8134-6A7D066891C8}"/>
                </a:ext>
              </a:extLst>
            </p:cNvPr>
            <p:cNvSpPr txBox="1"/>
            <p:nvPr/>
          </p:nvSpPr>
          <p:spPr>
            <a:xfrm>
              <a:off x="9306122" y="2405210"/>
              <a:ext cx="352982"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B</a:t>
              </a:r>
              <a:endParaRPr kumimoji="1" lang="ja-JP" altLang="en-US" b="1">
                <a:solidFill>
                  <a:schemeClr val="bg1"/>
                </a:solidFill>
                <a:latin typeface="Meiryo UI" panose="020B0604030504040204" pitchFamily="34" charset="-128"/>
                <a:ea typeface="Meiryo UI" panose="020B0604030504040204" pitchFamily="34" charset="-128"/>
              </a:endParaRPr>
            </a:p>
          </p:txBody>
        </p:sp>
      </p:grpSp>
      <p:sp>
        <p:nvSpPr>
          <p:cNvPr id="73" name="正方形/長方形 72">
            <a:extLst>
              <a:ext uri="{FF2B5EF4-FFF2-40B4-BE49-F238E27FC236}">
                <a16:creationId xmlns:a16="http://schemas.microsoft.com/office/drawing/2014/main" id="{91E9761E-AFF3-15B2-FD89-21450920E55A}"/>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F3C0950-AD8B-8162-541F-6872EA8EF0F0}"/>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902446D9-F4A6-93A2-1431-78EBF175CE04}"/>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sp>
        <p:nvSpPr>
          <p:cNvPr id="30" name="テキスト ボックス 29">
            <a:extLst>
              <a:ext uri="{FF2B5EF4-FFF2-40B4-BE49-F238E27FC236}">
                <a16:creationId xmlns:a16="http://schemas.microsoft.com/office/drawing/2014/main" id="{52C2E63D-CF79-FD44-12D7-E1DFA6431A17}"/>
              </a:ext>
            </a:extLst>
          </p:cNvPr>
          <p:cNvSpPr txBox="1"/>
          <p:nvPr/>
        </p:nvSpPr>
        <p:spPr>
          <a:xfrm>
            <a:off x="366004" y="1053558"/>
            <a:ext cx="8488386" cy="646331"/>
          </a:xfrm>
          <a:prstGeom prst="rect">
            <a:avLst/>
          </a:prstGeom>
          <a:noFill/>
        </p:spPr>
        <p:txBody>
          <a:bodyPr wrap="square">
            <a:spAutoFit/>
          </a:bodyPr>
          <a:lstStyle/>
          <a:p>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編集部が提案する貴社商品を活用した、アウトドアならではのワークショップを</a:t>
            </a:r>
            <a:endParaRPr lang="en-US" altLang="ja-JP" b="1" dirty="0">
              <a:latin typeface="Meiryo UI" panose="020B0604030504040204" pitchFamily="34" charset="-128"/>
              <a:ea typeface="Meiryo UI" panose="020B0604030504040204" pitchFamily="34" charset="-128"/>
            </a:endParaRPr>
          </a:p>
          <a:p>
            <a:r>
              <a:rPr lang="ja-JP" altLang="en-US" b="1" dirty="0">
                <a:latin typeface="Meiryo UI" panose="020B0604030504040204" pitchFamily="34" charset="-128"/>
                <a:ea typeface="Meiryo UI" panose="020B0604030504040204" pitchFamily="34" charset="-128"/>
              </a:rPr>
              <a:t>実施するリッチなプランです。ブースもご用意いたします</a:t>
            </a:r>
            <a:endParaRPr lang="ja-JP" altLang="en-US" dirty="0">
              <a:highlight>
                <a:srgbClr val="FFFF00"/>
              </a:highlight>
            </a:endParaRPr>
          </a:p>
        </p:txBody>
      </p:sp>
    </p:spTree>
    <p:extLst>
      <p:ext uri="{BB962C8B-B14F-4D97-AF65-F5344CB8AC3E}">
        <p14:creationId xmlns:p14="http://schemas.microsoft.com/office/powerpoint/2010/main" val="3531632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C60B67-773B-56EE-2217-ADA3BD50CB6A}"/>
              </a:ext>
            </a:extLst>
          </p:cNvPr>
          <p:cNvSpPr txBox="1">
            <a:spLocks/>
          </p:cNvSpPr>
          <p:nvPr/>
        </p:nvSpPr>
        <p:spPr>
          <a:xfrm>
            <a:off x="616736" y="166899"/>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latin typeface="Meiryo UI" panose="020B0604030504040204" pitchFamily="34" charset="-128"/>
                <a:ea typeface="Meiryo UI" panose="020B0604030504040204" pitchFamily="34" charset="-128"/>
              </a:rPr>
              <a:t>BAR</a:t>
            </a:r>
            <a:r>
              <a:rPr lang="ja-JP" altLang="en-US" sz="3200" b="1">
                <a:latin typeface="Meiryo UI" panose="020B0604030504040204" pitchFamily="34" charset="-128"/>
                <a:ea typeface="Meiryo UI" panose="020B0604030504040204" pitchFamily="34" charset="-128"/>
              </a:rPr>
              <a:t>協賛プラン　</a:t>
            </a:r>
            <a:r>
              <a:rPr lang="en-US" altLang="ja-JP" sz="2400" b="1" dirty="0">
                <a:latin typeface="Meiryo UI" panose="020B0604030504040204" pitchFamily="34" charset="-128"/>
                <a:ea typeface="Meiryo UI" panose="020B0604030504040204" pitchFamily="34" charset="-128"/>
              </a:rPr>
              <a:t>1</a:t>
            </a:r>
            <a:r>
              <a:rPr lang="ja-JP" altLang="en-US" sz="2400" b="1">
                <a:latin typeface="Meiryo UI" panose="020B0604030504040204" pitchFamily="34" charset="-128"/>
                <a:ea typeface="Meiryo UI" panose="020B0604030504040204" pitchFamily="34" charset="-128"/>
              </a:rPr>
              <a:t>社限定</a:t>
            </a:r>
            <a:endParaRPr lang="ja-JP" altLang="en-US" sz="3200" b="1"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2BFF1D3A-C7D7-2424-2244-840B122ECEF3}"/>
              </a:ext>
            </a:extLst>
          </p:cNvPr>
          <p:cNvSpPr txBox="1"/>
          <p:nvPr/>
        </p:nvSpPr>
        <p:spPr>
          <a:xfrm>
            <a:off x="130268" y="5061826"/>
            <a:ext cx="6268817" cy="1200329"/>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■メイン会場での</a:t>
            </a:r>
            <a:r>
              <a:rPr lang="en-US" altLang="ja-JP" sz="1200" b="1" dirty="0">
                <a:latin typeface="Meiryo UI" panose="020B0604030504040204" pitchFamily="34" charset="-128"/>
                <a:ea typeface="Meiryo UI" panose="020B0604030504040204" pitchFamily="34" charset="-128"/>
              </a:rPr>
              <a:t>BAR</a:t>
            </a:r>
            <a:r>
              <a:rPr lang="ja-JP" altLang="en-US" sz="1200" b="1" dirty="0">
                <a:latin typeface="Meiryo UI" panose="020B0604030504040204" pitchFamily="34" charset="-128"/>
                <a:ea typeface="Meiryo UI" panose="020B0604030504040204" pitchFamily="34" charset="-128"/>
              </a:rPr>
              <a:t>展開</a:t>
            </a:r>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492E0A36-CE73-443D-165F-A6D1DDABD767}"/>
              </a:ext>
            </a:extLst>
          </p:cNvPr>
          <p:cNvSpPr txBox="1"/>
          <p:nvPr/>
        </p:nvSpPr>
        <p:spPr>
          <a:xfrm>
            <a:off x="5297759" y="5061192"/>
            <a:ext cx="3618861" cy="1877437"/>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a:t>
            </a:r>
            <a:r>
              <a:rPr lang="en-US" altLang="ja-JP" sz="1200" b="1" u="sng" dirty="0">
                <a:latin typeface="Meiryo UI" panose="020B0604030504040204" pitchFamily="34" charset="-128"/>
                <a:ea typeface="Meiryo UI" panose="020B0604030504040204" pitchFamily="34" charset="-128"/>
              </a:rPr>
              <a:t> </a:t>
            </a:r>
            <a:r>
              <a:rPr lang="ja-JP" altLang="en-US" sz="1200" b="1" u="sng">
                <a:latin typeface="Meiryo UI" panose="020B0604030504040204" pitchFamily="34" charset="-128"/>
                <a:ea typeface="Meiryo UI" panose="020B0604030504040204" pitchFamily="34" charset="-128"/>
              </a:rPr>
              <a:t>メディア展開　</a:t>
            </a:r>
            <a:r>
              <a:rPr lang="en-US" altLang="ja-JP" sz="1200" b="1" u="sng" dirty="0">
                <a:latin typeface="Meiryo UI" panose="020B0604030504040204" pitchFamily="34" charset="-128"/>
                <a:ea typeface="Meiryo UI" panose="020B0604030504040204" pitchFamily="34" charset="-128"/>
              </a:rPr>
              <a:t>A or B</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A)</a:t>
            </a:r>
            <a:r>
              <a:rPr lang="ja-JP" altLang="en-US" sz="1200" b="1">
                <a:latin typeface="Meiryo UI" panose="020B0604030504040204" pitchFamily="34" charset="-128"/>
                <a:ea typeface="Meiryo UI" panose="020B0604030504040204" pitchFamily="34" charset="-128"/>
              </a:rPr>
              <a:t>本誌</a:t>
            </a:r>
            <a:r>
              <a:rPr lang="en-US" altLang="ja-JP" sz="1200" b="1" dirty="0">
                <a:latin typeface="Meiryo UI" panose="020B0604030504040204" pitchFamily="34" charset="-128"/>
                <a:ea typeface="Meiryo UI" panose="020B0604030504040204" pitchFamily="34" charset="-128"/>
              </a:rPr>
              <a:t>4C2P</a:t>
            </a:r>
            <a:r>
              <a:rPr lang="ja-JP" altLang="en-US" sz="1200" b="1">
                <a:latin typeface="Meiryo UI" panose="020B0604030504040204" pitchFamily="34" charset="-128"/>
                <a:ea typeface="Meiryo UI" panose="020B0604030504040204" pitchFamily="34" charset="-128"/>
              </a:rPr>
              <a:t>タイアップ＋</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本誌転載タイアップ</a:t>
            </a:r>
            <a:endParaRPr lang="en-US" altLang="ja-JP" sz="1000" b="1" dirty="0">
              <a:latin typeface="Meiryo UI" panose="020B0604030504040204" pitchFamily="34" charset="-128"/>
              <a:ea typeface="Meiryo UI" panose="020B0604030504040204" pitchFamily="34" charset="-128"/>
            </a:endParaRPr>
          </a:p>
          <a:p>
            <a:r>
              <a:rPr lang="ja-JP" altLang="en-US" sz="1000" b="1">
                <a:solidFill>
                  <a:srgbClr val="FF0000"/>
                </a:solidFill>
                <a:latin typeface="Meiryo UI" panose="020B0604030504040204" pitchFamily="34" charset="-128"/>
                <a:ea typeface="Meiryo UI" panose="020B0604030504040204" pitchFamily="34" charset="-128"/>
              </a:rPr>
              <a:t>　　　　</a:t>
            </a:r>
            <a:r>
              <a:rPr lang="ja-JP" altLang="en-US" sz="1000" b="1" dirty="0">
                <a:solidFill>
                  <a:srgbClr val="FF0000"/>
                </a:solidFill>
                <a:latin typeface="Meiryo UI" panose="020B0604030504040204" pitchFamily="34" charset="-128"/>
                <a:ea typeface="Meiryo UI" panose="020B0604030504040204" pitchFamily="34" charset="-128"/>
              </a:rPr>
              <a:t>　</a:t>
            </a:r>
            <a:r>
              <a:rPr lang="en-US" altLang="ja-JP" sz="1000" b="1" dirty="0">
                <a:solidFill>
                  <a:srgbClr val="FF0000"/>
                </a:solidFill>
                <a:latin typeface="Meiryo UI" panose="020B0604030504040204" pitchFamily="34" charset="-128"/>
                <a:ea typeface="Meiryo UI" panose="020B0604030504040204" pitchFamily="34" charset="-128"/>
              </a:rPr>
              <a:t>※5,000PV</a:t>
            </a:r>
            <a:r>
              <a:rPr lang="ja-JP" altLang="en-US" sz="1000" b="1">
                <a:solidFill>
                  <a:srgbClr val="FF0000"/>
                </a:solidFill>
                <a:latin typeface="Meiryo UI" panose="020B0604030504040204" pitchFamily="34" charset="-128"/>
                <a:ea typeface="Meiryo UI" panose="020B0604030504040204" pitchFamily="34" charset="-128"/>
              </a:rPr>
              <a:t>保証（実施時期は応相談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r>
              <a:rPr lang="ja-JP" altLang="en-US" sz="1200" b="1">
                <a:latin typeface="Meiryo UI" panose="020B0604030504040204" pitchFamily="34" charset="-128"/>
                <a:ea typeface="Meiryo UI" panose="020B0604030504040204" pitchFamily="34" charset="-128"/>
              </a:rPr>
              <a:t>　　</a:t>
            </a:r>
            <a:endParaRPr lang="en-US" altLang="ja-JP" sz="1200" b="1"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B)BE-PAL.NET</a:t>
            </a:r>
            <a:r>
              <a:rPr lang="ja-JP" altLang="en-US" sz="1200" b="1">
                <a:latin typeface="Meiryo UI" panose="020B0604030504040204" pitchFamily="34" charset="-128"/>
                <a:ea typeface="Meiryo UI" panose="020B0604030504040204" pitchFamily="34" charset="-128"/>
              </a:rPr>
              <a:t>　オリジナルタイアップ　</a:t>
            </a:r>
            <a:endParaRPr lang="en-US" altLang="ja-JP" sz="1200" b="1" dirty="0">
              <a:latin typeface="Meiryo UI" panose="020B0604030504040204" pitchFamily="34" charset="-128"/>
              <a:ea typeface="Meiryo UI" panose="020B0604030504040204" pitchFamily="34" charset="-128"/>
            </a:endParaRPr>
          </a:p>
          <a:p>
            <a:r>
              <a:rPr lang="en-US" altLang="ja-JP" sz="1000" b="1" dirty="0">
                <a:solidFill>
                  <a:srgbClr val="FF0000"/>
                </a:solidFill>
                <a:latin typeface="Meiryo UI" panose="020B0604030504040204" pitchFamily="34" charset="-128"/>
                <a:ea typeface="Meiryo UI" panose="020B0604030504040204" pitchFamily="34" charset="-128"/>
              </a:rPr>
              <a:t>         ※30,000PV</a:t>
            </a:r>
            <a:r>
              <a:rPr lang="ja-JP" altLang="en-US" sz="1000" b="1">
                <a:solidFill>
                  <a:srgbClr val="FF0000"/>
                </a:solidFill>
                <a:latin typeface="Meiryo UI" panose="020B0604030504040204" pitchFamily="34" charset="-128"/>
                <a:ea typeface="Meiryo UI" panose="020B0604030504040204" pitchFamily="34" charset="-128"/>
              </a:rPr>
              <a:t>保証</a:t>
            </a:r>
            <a:r>
              <a:rPr lang="en-US" altLang="ja-JP" sz="1000" b="1" dirty="0">
                <a:solidFill>
                  <a:srgbClr val="FF0000"/>
                </a:solidFill>
                <a:latin typeface="Meiryo UI" panose="020B0604030504040204" pitchFamily="34" charset="-128"/>
                <a:ea typeface="Meiryo UI" panose="020B0604030504040204" pitchFamily="34" charset="-128"/>
              </a:rPr>
              <a:t>(</a:t>
            </a:r>
            <a:r>
              <a:rPr lang="ja-JP" altLang="en-US" sz="1000" b="1">
                <a:solidFill>
                  <a:srgbClr val="FF0000"/>
                </a:solidFill>
                <a:latin typeface="Meiryo UI" panose="020B0604030504040204" pitchFamily="34" charset="-128"/>
                <a:ea typeface="Meiryo UI" panose="020B0604030504040204" pitchFamily="34" charset="-128"/>
              </a:rPr>
              <a:t>実施時期は応相談</a:t>
            </a:r>
            <a:r>
              <a:rPr lang="en-US" altLang="ja-JP" sz="100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5" name="角丸四角形 4">
            <a:extLst>
              <a:ext uri="{FF2B5EF4-FFF2-40B4-BE49-F238E27FC236}">
                <a16:creationId xmlns:a16="http://schemas.microsoft.com/office/drawing/2014/main" id="{054B3E43-F179-7D3F-1A7E-6A6B60D9E79A}"/>
              </a:ext>
            </a:extLst>
          </p:cNvPr>
          <p:cNvSpPr/>
          <p:nvPr/>
        </p:nvSpPr>
        <p:spPr>
          <a:xfrm>
            <a:off x="316346" y="1852663"/>
            <a:ext cx="4350032"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ED4AB3A8-8818-98E6-2F42-692828671A9B}"/>
              </a:ext>
            </a:extLst>
          </p:cNvPr>
          <p:cNvSpPr/>
          <p:nvPr/>
        </p:nvSpPr>
        <p:spPr>
          <a:xfrm>
            <a:off x="5260411" y="1852662"/>
            <a:ext cx="3693559"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タイムライン が含まれている画像&#10;&#10;自動的に生成された説明">
            <a:extLst>
              <a:ext uri="{FF2B5EF4-FFF2-40B4-BE49-F238E27FC236}">
                <a16:creationId xmlns:a16="http://schemas.microsoft.com/office/drawing/2014/main" id="{F4BEB378-6A50-3665-694A-91995921AA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8844" y="2244890"/>
            <a:ext cx="1721832" cy="1065995"/>
          </a:xfrm>
          <a:prstGeom prst="rect">
            <a:avLst/>
          </a:prstGeom>
        </p:spPr>
      </p:pic>
      <p:grpSp>
        <p:nvGrpSpPr>
          <p:cNvPr id="8" name="グループ化 7">
            <a:extLst>
              <a:ext uri="{FF2B5EF4-FFF2-40B4-BE49-F238E27FC236}">
                <a16:creationId xmlns:a16="http://schemas.microsoft.com/office/drawing/2014/main" id="{089CF614-5F43-2CD3-7EBA-ADD5BB96A779}"/>
              </a:ext>
            </a:extLst>
          </p:cNvPr>
          <p:cNvGrpSpPr/>
          <p:nvPr/>
        </p:nvGrpSpPr>
        <p:grpSpPr>
          <a:xfrm>
            <a:off x="7551157" y="2088974"/>
            <a:ext cx="1087009" cy="1252540"/>
            <a:chOff x="9282308" y="44805"/>
            <a:chExt cx="1284570" cy="1480186"/>
          </a:xfrm>
        </p:grpSpPr>
        <p:sp>
          <p:nvSpPr>
            <p:cNvPr id="9" name="正方形/長方形 8">
              <a:extLst>
                <a:ext uri="{FF2B5EF4-FFF2-40B4-BE49-F238E27FC236}">
                  <a16:creationId xmlns:a16="http://schemas.microsoft.com/office/drawing/2014/main" id="{06808EF3-F20F-4939-7C9D-E47B877E7133}"/>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2B784FDF-CCA6-4286-F56D-E6B1D7D4D9C7}"/>
                </a:ext>
              </a:extLst>
            </p:cNvPr>
            <p:cNvGrpSpPr/>
            <p:nvPr/>
          </p:nvGrpSpPr>
          <p:grpSpPr>
            <a:xfrm>
              <a:off x="9282308" y="44805"/>
              <a:ext cx="1284570" cy="1480186"/>
              <a:chOff x="2429554" y="1778732"/>
              <a:chExt cx="3405100" cy="3416044"/>
            </a:xfrm>
          </p:grpSpPr>
          <p:grpSp>
            <p:nvGrpSpPr>
              <p:cNvPr id="11" name="グループ化 10">
                <a:extLst>
                  <a:ext uri="{FF2B5EF4-FFF2-40B4-BE49-F238E27FC236}">
                    <a16:creationId xmlns:a16="http://schemas.microsoft.com/office/drawing/2014/main" id="{46266697-E483-58E0-0065-C36595BF777B}"/>
                  </a:ext>
                </a:extLst>
              </p:cNvPr>
              <p:cNvGrpSpPr/>
              <p:nvPr/>
            </p:nvGrpSpPr>
            <p:grpSpPr>
              <a:xfrm>
                <a:off x="2429554" y="1778732"/>
                <a:ext cx="3405100" cy="3416044"/>
                <a:chOff x="10036884" y="2478802"/>
                <a:chExt cx="1622460" cy="1932935"/>
              </a:xfrm>
            </p:grpSpPr>
            <p:pic>
              <p:nvPicPr>
                <p:cNvPr id="13" name="Twitter_Device_Mobile_Floating_Update.png" descr="Twitter_Device_Mobile_Floating_Update.png">
                  <a:extLst>
                    <a:ext uri="{FF2B5EF4-FFF2-40B4-BE49-F238E27FC236}">
                      <a16:creationId xmlns:a16="http://schemas.microsoft.com/office/drawing/2014/main" id="{D51830D3-D64B-2CD6-A3C8-4CB06500AD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14" name="図 13">
                  <a:extLst>
                    <a:ext uri="{FF2B5EF4-FFF2-40B4-BE49-F238E27FC236}">
                      <a16:creationId xmlns:a16="http://schemas.microsoft.com/office/drawing/2014/main" id="{E9601ED7-9D56-1E85-BADA-D8A5868F1B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2" name="図 11">
                <a:extLst>
                  <a:ext uri="{FF2B5EF4-FFF2-40B4-BE49-F238E27FC236}">
                    <a16:creationId xmlns:a16="http://schemas.microsoft.com/office/drawing/2014/main" id="{2497E0B7-1EC5-9CC0-7FCF-1B27B3B1FB4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grpSp>
        <p:nvGrpSpPr>
          <p:cNvPr id="15" name="グループ化 14">
            <a:extLst>
              <a:ext uri="{FF2B5EF4-FFF2-40B4-BE49-F238E27FC236}">
                <a16:creationId xmlns:a16="http://schemas.microsoft.com/office/drawing/2014/main" id="{683BA4D0-17ED-12BB-E58B-800E832329FE}"/>
              </a:ext>
            </a:extLst>
          </p:cNvPr>
          <p:cNvGrpSpPr/>
          <p:nvPr/>
        </p:nvGrpSpPr>
        <p:grpSpPr>
          <a:xfrm>
            <a:off x="7058942" y="3523522"/>
            <a:ext cx="1087009" cy="1252540"/>
            <a:chOff x="9282308" y="44805"/>
            <a:chExt cx="1284570" cy="1480186"/>
          </a:xfrm>
        </p:grpSpPr>
        <p:sp>
          <p:nvSpPr>
            <p:cNvPr id="16" name="正方形/長方形 15">
              <a:extLst>
                <a:ext uri="{FF2B5EF4-FFF2-40B4-BE49-F238E27FC236}">
                  <a16:creationId xmlns:a16="http://schemas.microsoft.com/office/drawing/2014/main" id="{8D30840F-865A-0475-1523-9F1CF3FCEEDC}"/>
                </a:ext>
              </a:extLst>
            </p:cNvPr>
            <p:cNvSpPr/>
            <p:nvPr/>
          </p:nvSpPr>
          <p:spPr>
            <a:xfrm>
              <a:off x="9420811" y="289492"/>
              <a:ext cx="936978" cy="119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9EA66EFF-5ADC-379D-1A90-6F535519ACB1}"/>
                </a:ext>
              </a:extLst>
            </p:cNvPr>
            <p:cNvGrpSpPr/>
            <p:nvPr/>
          </p:nvGrpSpPr>
          <p:grpSpPr>
            <a:xfrm>
              <a:off x="9282308" y="44805"/>
              <a:ext cx="1284570" cy="1480186"/>
              <a:chOff x="2429554" y="1778732"/>
              <a:chExt cx="3405100" cy="3416044"/>
            </a:xfrm>
          </p:grpSpPr>
          <p:grpSp>
            <p:nvGrpSpPr>
              <p:cNvPr id="18" name="グループ化 17">
                <a:extLst>
                  <a:ext uri="{FF2B5EF4-FFF2-40B4-BE49-F238E27FC236}">
                    <a16:creationId xmlns:a16="http://schemas.microsoft.com/office/drawing/2014/main" id="{0B4A5779-9124-5C6A-4144-BFC1E8AB09CC}"/>
                  </a:ext>
                </a:extLst>
              </p:cNvPr>
              <p:cNvGrpSpPr/>
              <p:nvPr/>
            </p:nvGrpSpPr>
            <p:grpSpPr>
              <a:xfrm>
                <a:off x="2429554" y="1778732"/>
                <a:ext cx="3405100" cy="3416044"/>
                <a:chOff x="10036884" y="2478802"/>
                <a:chExt cx="1622460" cy="1932935"/>
              </a:xfrm>
            </p:grpSpPr>
            <p:pic>
              <p:nvPicPr>
                <p:cNvPr id="20" name="Twitter_Device_Mobile_Floating_Update.png" descr="Twitter_Device_Mobile_Floating_Update.png">
                  <a:extLst>
                    <a:ext uri="{FF2B5EF4-FFF2-40B4-BE49-F238E27FC236}">
                      <a16:creationId xmlns:a16="http://schemas.microsoft.com/office/drawing/2014/main" id="{2118C3F9-DFC7-D163-6525-6C46A830DA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36884" y="2478802"/>
                  <a:ext cx="1622460" cy="1932935"/>
                </a:xfrm>
                <a:prstGeom prst="rect">
                  <a:avLst/>
                </a:prstGeom>
                <a:ln w="12700">
                  <a:miter lim="400000"/>
                </a:ln>
              </p:spPr>
            </p:pic>
            <p:pic>
              <p:nvPicPr>
                <p:cNvPr id="21" name="図 20">
                  <a:extLst>
                    <a:ext uri="{FF2B5EF4-FFF2-40B4-BE49-F238E27FC236}">
                      <a16:creationId xmlns:a16="http://schemas.microsoft.com/office/drawing/2014/main" id="{243CCC5F-55E6-0011-F3C0-09D1A60B95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65366" y="2850702"/>
                  <a:ext cx="1055435" cy="1444386"/>
                </a:xfrm>
                <a:prstGeom prst="rect">
                  <a:avLst/>
                </a:prstGeom>
              </p:spPr>
            </p:pic>
          </p:grpSp>
          <p:pic>
            <p:nvPicPr>
              <p:cNvPr id="19" name="図 18">
                <a:extLst>
                  <a:ext uri="{FF2B5EF4-FFF2-40B4-BE49-F238E27FC236}">
                    <a16:creationId xmlns:a16="http://schemas.microsoft.com/office/drawing/2014/main" id="{0A12E37A-11DA-628B-0B3A-43F90722A44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952953" y="3087889"/>
                <a:ext cx="2327453" cy="1900735"/>
              </a:xfrm>
              <a:prstGeom prst="rect">
                <a:avLst/>
              </a:prstGeom>
            </p:spPr>
          </p:pic>
        </p:grpSp>
      </p:grpSp>
      <p:cxnSp>
        <p:nvCxnSpPr>
          <p:cNvPr id="22" name="直線コネクタ 21">
            <a:extLst>
              <a:ext uri="{FF2B5EF4-FFF2-40B4-BE49-F238E27FC236}">
                <a16:creationId xmlns:a16="http://schemas.microsoft.com/office/drawing/2014/main" id="{F2CADEC8-9A5F-DFE6-BD36-1EDCF3C5C2F2}"/>
              </a:ext>
            </a:extLst>
          </p:cNvPr>
          <p:cNvCxnSpPr>
            <a:cxnSpLocks/>
          </p:cNvCxnSpPr>
          <p:nvPr/>
        </p:nvCxnSpPr>
        <p:spPr>
          <a:xfrm>
            <a:off x="5784887" y="3507185"/>
            <a:ext cx="2767829"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5268660-19ED-B4E0-8812-A71E0C15F3DA}"/>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24" name="正方形/長方形 23">
            <a:extLst>
              <a:ext uri="{FF2B5EF4-FFF2-40B4-BE49-F238E27FC236}">
                <a16:creationId xmlns:a16="http://schemas.microsoft.com/office/drawing/2014/main" id="{36453E86-93F0-7DC1-82C2-63CC2CBEF2AB}"/>
              </a:ext>
            </a:extLst>
          </p:cNvPr>
          <p:cNvSpPr/>
          <p:nvPr/>
        </p:nvSpPr>
        <p:spPr>
          <a:xfrm>
            <a:off x="417947" y="4651126"/>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25" name="グループ化 24">
            <a:extLst>
              <a:ext uri="{FF2B5EF4-FFF2-40B4-BE49-F238E27FC236}">
                <a16:creationId xmlns:a16="http://schemas.microsoft.com/office/drawing/2014/main" id="{731E9939-63AF-798B-CA1A-9480CF1E0137}"/>
              </a:ext>
            </a:extLst>
          </p:cNvPr>
          <p:cNvGrpSpPr/>
          <p:nvPr/>
        </p:nvGrpSpPr>
        <p:grpSpPr>
          <a:xfrm>
            <a:off x="775436" y="3864425"/>
            <a:ext cx="1644906" cy="759579"/>
            <a:chOff x="503926" y="3580516"/>
            <a:chExt cx="1644906" cy="759579"/>
          </a:xfrm>
        </p:grpSpPr>
        <p:sp>
          <p:nvSpPr>
            <p:cNvPr id="26" name="正方形/長方形 25">
              <a:extLst>
                <a:ext uri="{FF2B5EF4-FFF2-40B4-BE49-F238E27FC236}">
                  <a16:creationId xmlns:a16="http://schemas.microsoft.com/office/drawing/2014/main" id="{4BCF0B1B-0D50-B919-D633-C876BF3B29AD}"/>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C412627E-A594-4242-907D-1F688C8958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28" name="図 27">
              <a:extLst>
                <a:ext uri="{FF2B5EF4-FFF2-40B4-BE49-F238E27FC236}">
                  <a16:creationId xmlns:a16="http://schemas.microsoft.com/office/drawing/2014/main" id="{3F126B23-5945-9F73-264A-80473C843E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29" name="正方形/長方形 28">
              <a:extLst>
                <a:ext uri="{FF2B5EF4-FFF2-40B4-BE49-F238E27FC236}">
                  <a16:creationId xmlns:a16="http://schemas.microsoft.com/office/drawing/2014/main" id="{451FB0BB-C3C9-C68F-9A87-50B1F507BEDC}"/>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30" name="正方形/長方形 29">
              <a:extLst>
                <a:ext uri="{FF2B5EF4-FFF2-40B4-BE49-F238E27FC236}">
                  <a16:creationId xmlns:a16="http://schemas.microsoft.com/office/drawing/2014/main" id="{371C52F5-3D68-D6B5-DB2E-BFA37E29E13E}"/>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sp>
        <p:nvSpPr>
          <p:cNvPr id="31" name="テキスト ボックス 30">
            <a:extLst>
              <a:ext uri="{FF2B5EF4-FFF2-40B4-BE49-F238E27FC236}">
                <a16:creationId xmlns:a16="http://schemas.microsoft.com/office/drawing/2014/main" id="{E846E7C2-2050-7AB9-0E6E-E75E9DD37EBC}"/>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32" name="テキスト ボックス 31">
            <a:extLst>
              <a:ext uri="{FF2B5EF4-FFF2-40B4-BE49-F238E27FC236}">
                <a16:creationId xmlns:a16="http://schemas.microsoft.com/office/drawing/2014/main" id="{F6F43758-393D-BB4E-E2B8-576D7224ECAE}"/>
              </a:ext>
            </a:extLst>
          </p:cNvPr>
          <p:cNvSpPr txBox="1"/>
          <p:nvPr/>
        </p:nvSpPr>
        <p:spPr>
          <a:xfrm>
            <a:off x="7274039" y="3260234"/>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33" name="テキスト ボックス 32">
            <a:extLst>
              <a:ext uri="{FF2B5EF4-FFF2-40B4-BE49-F238E27FC236}">
                <a16:creationId xmlns:a16="http://schemas.microsoft.com/office/drawing/2014/main" id="{61A6269F-57D1-AF09-8573-C1E20EB148E4}"/>
              </a:ext>
            </a:extLst>
          </p:cNvPr>
          <p:cNvSpPr txBox="1"/>
          <p:nvPr/>
        </p:nvSpPr>
        <p:spPr>
          <a:xfrm>
            <a:off x="6813769" y="4739957"/>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30,000PV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43" name="十字形 42">
            <a:extLst>
              <a:ext uri="{FF2B5EF4-FFF2-40B4-BE49-F238E27FC236}">
                <a16:creationId xmlns:a16="http://schemas.microsoft.com/office/drawing/2014/main" id="{7D6769ED-CF09-8BAD-EDA2-82D930064A60}"/>
              </a:ext>
            </a:extLst>
          </p:cNvPr>
          <p:cNvSpPr/>
          <p:nvPr/>
        </p:nvSpPr>
        <p:spPr>
          <a:xfrm>
            <a:off x="4709717" y="3232146"/>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descr="テーブル, 座る, ケーキ, フロント が含まれている画像&#10;&#10;自動的に生成された説明">
            <a:extLst>
              <a:ext uri="{FF2B5EF4-FFF2-40B4-BE49-F238E27FC236}">
                <a16:creationId xmlns:a16="http://schemas.microsoft.com/office/drawing/2014/main" id="{D8C45096-5B62-64B0-59DA-2B875084EF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7923" y="2444611"/>
            <a:ext cx="1639886" cy="1093804"/>
          </a:xfrm>
          <a:prstGeom prst="rect">
            <a:avLst/>
          </a:prstGeom>
          <a:ln w="19050">
            <a:solidFill>
              <a:schemeClr val="bg1"/>
            </a:solidFill>
          </a:ln>
        </p:spPr>
      </p:pic>
      <p:sp>
        <p:nvSpPr>
          <p:cNvPr id="45" name="テキスト ボックス 44">
            <a:extLst>
              <a:ext uri="{FF2B5EF4-FFF2-40B4-BE49-F238E27FC236}">
                <a16:creationId xmlns:a16="http://schemas.microsoft.com/office/drawing/2014/main" id="{4610AD05-B4BC-ED9A-9EE5-9AF1D8C766BA}"/>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46" name="図 45" descr="グラフィカル ユーザー インターフェイス, Web サイト&#10;&#10;自動的に生成された説明">
            <a:extLst>
              <a:ext uri="{FF2B5EF4-FFF2-40B4-BE49-F238E27FC236}">
                <a16:creationId xmlns:a16="http://schemas.microsoft.com/office/drawing/2014/main" id="{1AD1AF31-CDED-8FEC-7731-FCB056B841A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sp>
        <p:nvSpPr>
          <p:cNvPr id="50" name="正方形/長方形 49">
            <a:extLst>
              <a:ext uri="{FF2B5EF4-FFF2-40B4-BE49-F238E27FC236}">
                <a16:creationId xmlns:a16="http://schemas.microsoft.com/office/drawing/2014/main" id="{5F0D1E3D-82C0-50EF-5F1F-26B268109160}"/>
              </a:ext>
            </a:extLst>
          </p:cNvPr>
          <p:cNvSpPr/>
          <p:nvPr/>
        </p:nvSpPr>
        <p:spPr>
          <a:xfrm>
            <a:off x="5012840" y="167366"/>
            <a:ext cx="3986865" cy="830997"/>
          </a:xfrm>
          <a:prstGeom prst="rect">
            <a:avLst/>
          </a:prstGeom>
        </p:spPr>
        <p:txBody>
          <a:bodyPr wrap="square">
            <a:spAutoFit/>
          </a:bodyPr>
          <a:lstStyle/>
          <a:p>
            <a:pPr algn="r"/>
            <a:r>
              <a:rPr lang="ja-JP" altLang="en-US" sz="2400" b="1" u="sng">
                <a:solidFill>
                  <a:srgbClr val="FF0000"/>
                </a:solidFill>
                <a:latin typeface="Meiryo UI" panose="020B0604030504040204" pitchFamily="34" charset="-128"/>
                <a:ea typeface="Meiryo UI" panose="020B0604030504040204" pitchFamily="34" charset="-128"/>
              </a:rPr>
              <a:t>実施料金 </a:t>
            </a:r>
            <a:r>
              <a:rPr lang="en-US" altLang="ja-JP" sz="2400" b="1" u="sng" dirty="0">
                <a:solidFill>
                  <a:srgbClr val="FF0000"/>
                </a:solidFill>
                <a:latin typeface="Meiryo UI" panose="020B0604030504040204" pitchFamily="34" charset="-128"/>
                <a:ea typeface="Meiryo UI" panose="020B0604030504040204" pitchFamily="34" charset="-128"/>
              </a:rPr>
              <a:t>G250</a:t>
            </a:r>
            <a:r>
              <a:rPr lang="ja-JP" altLang="en-US" sz="2400" b="1" u="sng">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a:p>
            <a:pPr algn="r"/>
            <a:r>
              <a:rPr lang="ja-JP" altLang="en-US" sz="2400" b="1" u="sng" dirty="0">
                <a:solidFill>
                  <a:srgbClr val="FF0000"/>
                </a:solidFill>
                <a:latin typeface="Meiryo UI" panose="020B0604030504040204" pitchFamily="34" charset="-128"/>
                <a:ea typeface="Meiryo UI" panose="020B0604030504040204" pitchFamily="34" charset="-128"/>
              </a:rPr>
              <a:t>＋ </a:t>
            </a:r>
            <a:r>
              <a:rPr lang="en-US" altLang="ja-JP" sz="2400" b="1" u="sng" dirty="0">
                <a:solidFill>
                  <a:srgbClr val="FF0000"/>
                </a:solidFill>
                <a:latin typeface="Meiryo UI" panose="020B0604030504040204" pitchFamily="34" charset="-128"/>
                <a:ea typeface="Meiryo UI" panose="020B0604030504040204" pitchFamily="34" charset="-128"/>
              </a:rPr>
              <a:t>BAR</a:t>
            </a:r>
            <a:r>
              <a:rPr lang="ja-JP" altLang="en-US" sz="2400" b="1" u="sng">
                <a:solidFill>
                  <a:srgbClr val="FF0000"/>
                </a:solidFill>
                <a:latin typeface="Meiryo UI" panose="020B0604030504040204" pitchFamily="34" charset="-128"/>
                <a:ea typeface="Meiryo UI" panose="020B0604030504040204" pitchFamily="34" charset="-128"/>
              </a:rPr>
              <a:t>制作費</a:t>
            </a:r>
            <a:r>
              <a:rPr lang="en-US" altLang="ja-JP" sz="2400" b="1" u="sng" dirty="0">
                <a:solidFill>
                  <a:srgbClr val="FF0000"/>
                </a:solidFill>
                <a:latin typeface="Meiryo UI" panose="020B0604030504040204" pitchFamily="34" charset="-128"/>
                <a:ea typeface="Meiryo UI" panose="020B0604030504040204" pitchFamily="34" charset="-128"/>
              </a:rPr>
              <a:t>N150</a:t>
            </a:r>
            <a:r>
              <a:rPr lang="ja-JP" altLang="en-US" sz="2400" b="1" u="sng">
                <a:solidFill>
                  <a:srgbClr val="FF0000"/>
                </a:solidFill>
                <a:latin typeface="Meiryo UI" panose="020B0604030504040204" pitchFamily="34" charset="-128"/>
                <a:ea typeface="Meiryo UI" panose="020B0604030504040204" pitchFamily="34" charset="-128"/>
              </a:rPr>
              <a:t>万円</a:t>
            </a:r>
            <a:r>
              <a:rPr lang="ja-JP" altLang="en-US" sz="2400" b="1" u="sng" dirty="0">
                <a:solidFill>
                  <a:srgbClr val="FF0000"/>
                </a:solidFill>
                <a:latin typeface="Meiryo UI" panose="020B0604030504040204" pitchFamily="34" charset="-128"/>
                <a:ea typeface="Meiryo UI" panose="020B0604030504040204" pitchFamily="34" charset="-128"/>
              </a:rPr>
              <a:t>～</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grpSp>
        <p:nvGrpSpPr>
          <p:cNvPr id="51" name="グループ化 50">
            <a:extLst>
              <a:ext uri="{FF2B5EF4-FFF2-40B4-BE49-F238E27FC236}">
                <a16:creationId xmlns:a16="http://schemas.microsoft.com/office/drawing/2014/main" id="{2377BBEB-7CE8-7859-EBF9-2E5FC02DD600}"/>
              </a:ext>
            </a:extLst>
          </p:cNvPr>
          <p:cNvGrpSpPr/>
          <p:nvPr/>
        </p:nvGrpSpPr>
        <p:grpSpPr>
          <a:xfrm>
            <a:off x="916651" y="2059106"/>
            <a:ext cx="1367497" cy="413154"/>
            <a:chOff x="7729413" y="2923752"/>
            <a:chExt cx="1716340" cy="518548"/>
          </a:xfrm>
        </p:grpSpPr>
        <p:sp>
          <p:nvSpPr>
            <p:cNvPr id="52" name="楕円 83">
              <a:extLst>
                <a:ext uri="{FF2B5EF4-FFF2-40B4-BE49-F238E27FC236}">
                  <a16:creationId xmlns:a16="http://schemas.microsoft.com/office/drawing/2014/main" id="{3A7FCB2F-28F1-974F-C33D-543E6F775ED0}"/>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3" name="テキスト ボックス 52">
              <a:extLst>
                <a:ext uri="{FF2B5EF4-FFF2-40B4-BE49-F238E27FC236}">
                  <a16:creationId xmlns:a16="http://schemas.microsoft.com/office/drawing/2014/main" id="{A355E721-F8EA-B2B7-4F19-07023F0D13D6}"/>
                </a:ext>
              </a:extLst>
            </p:cNvPr>
            <p:cNvSpPr txBox="1"/>
            <p:nvPr/>
          </p:nvSpPr>
          <p:spPr>
            <a:xfrm>
              <a:off x="7729413" y="2986060"/>
              <a:ext cx="1716340"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BAR</a:t>
              </a:r>
            </a:p>
          </p:txBody>
        </p:sp>
      </p:grpSp>
      <p:sp>
        <p:nvSpPr>
          <p:cNvPr id="59" name="テキスト ボックス 58">
            <a:extLst>
              <a:ext uri="{FF2B5EF4-FFF2-40B4-BE49-F238E27FC236}">
                <a16:creationId xmlns:a16="http://schemas.microsoft.com/office/drawing/2014/main" id="{46EED7EA-8E0C-29C3-A50F-144C418BD627}"/>
              </a:ext>
            </a:extLst>
          </p:cNvPr>
          <p:cNvSpPr txBox="1"/>
          <p:nvPr/>
        </p:nvSpPr>
        <p:spPr>
          <a:xfrm>
            <a:off x="278331" y="1053558"/>
            <a:ext cx="8732260" cy="584775"/>
          </a:xfrm>
          <a:prstGeom prst="rect">
            <a:avLst/>
          </a:prstGeom>
          <a:noFill/>
        </p:spPr>
        <p:txBody>
          <a:bodyPr wrap="square">
            <a:spAutoFit/>
          </a:bodyPr>
          <a:lstStyle/>
          <a:p>
            <a:r>
              <a:rPr kumimoji="1" lang="ja-JP" altLang="en-US" sz="1800" b="1">
                <a:latin typeface="Meiryo UI" panose="020B0604030504040204" pitchFamily="34" charset="-128"/>
                <a:ea typeface="Meiryo UI" panose="020B0604030504040204" pitchFamily="34" charset="-128"/>
              </a:rPr>
              <a:t>オリジナルで</a:t>
            </a:r>
            <a:r>
              <a:rPr kumimoji="1" lang="en-US" altLang="ja-JP" b="1" dirty="0">
                <a:latin typeface="Meiryo UI" panose="020B0604030504040204" pitchFamily="34" charset="-128"/>
                <a:ea typeface="Meiryo UI" panose="020B0604030504040204" pitchFamily="34" charset="-128"/>
              </a:rPr>
              <a:t>BAR</a:t>
            </a:r>
            <a:r>
              <a:rPr kumimoji="1" lang="ja-JP" altLang="en-US" b="1">
                <a:latin typeface="Meiryo UI" panose="020B0604030504040204" pitchFamily="34" charset="-128"/>
                <a:ea typeface="Meiryo UI" panose="020B0604030504040204" pitchFamily="34" charset="-128"/>
              </a:rPr>
              <a:t>を制作！</a:t>
            </a:r>
            <a:r>
              <a:rPr kumimoji="1" lang="ja-JP" altLang="en-US" sz="1800" b="1">
                <a:latin typeface="Meiryo UI" panose="020B0604030504040204" pitchFamily="34" charset="-128"/>
                <a:ea typeface="Meiryo UI" panose="020B0604030504040204" pitchFamily="34" charset="-128"/>
              </a:rPr>
              <a:t>アルコール飲料商品のサンプリングや販売などが可能なプランです。</a:t>
            </a:r>
            <a:r>
              <a:rPr kumimoji="1" lang="en-US" altLang="ja-JP" sz="1400" dirty="0">
                <a:latin typeface="Meiryo UI" panose="020B0604030504040204" pitchFamily="34" charset="-128"/>
                <a:ea typeface="Meiryo UI" panose="020B0604030504040204" pitchFamily="34" charset="-128"/>
              </a:rPr>
              <a:t>※</a:t>
            </a:r>
            <a:r>
              <a:rPr kumimoji="1" lang="ja-JP" altLang="en-US" sz="1400">
                <a:latin typeface="Meiryo UI" panose="020B0604030504040204" pitchFamily="34" charset="-128"/>
                <a:ea typeface="Meiryo UI" panose="020B0604030504040204" pitchFamily="34" charset="-128"/>
              </a:rPr>
              <a:t>いっしょにソフトドリンクやノンアルコール飲料のサンプリングや販売も可能です</a:t>
            </a:r>
            <a:endParaRPr kumimoji="1" lang="ja-JP" altLang="en-US" sz="1100">
              <a:latin typeface="Meiryo UI" panose="020B0604030504040204" pitchFamily="34" charset="-128"/>
              <a:ea typeface="Meiryo UI" panose="020B0604030504040204" pitchFamily="34" charset="-128"/>
            </a:endParaRPr>
          </a:p>
        </p:txBody>
      </p:sp>
      <p:grpSp>
        <p:nvGrpSpPr>
          <p:cNvPr id="60" name="グループ化 59">
            <a:extLst>
              <a:ext uri="{FF2B5EF4-FFF2-40B4-BE49-F238E27FC236}">
                <a16:creationId xmlns:a16="http://schemas.microsoft.com/office/drawing/2014/main" id="{CBE72C5D-919F-1C5D-CB2B-7233D8801ADA}"/>
              </a:ext>
            </a:extLst>
          </p:cNvPr>
          <p:cNvGrpSpPr/>
          <p:nvPr/>
        </p:nvGrpSpPr>
        <p:grpSpPr>
          <a:xfrm>
            <a:off x="5384605" y="2188757"/>
            <a:ext cx="369332" cy="389981"/>
            <a:chOff x="9291375" y="2395879"/>
            <a:chExt cx="369332" cy="389981"/>
          </a:xfrm>
        </p:grpSpPr>
        <p:sp>
          <p:nvSpPr>
            <p:cNvPr id="61" name="円/楕円 60">
              <a:extLst>
                <a:ext uri="{FF2B5EF4-FFF2-40B4-BE49-F238E27FC236}">
                  <a16:creationId xmlns:a16="http://schemas.microsoft.com/office/drawing/2014/main" id="{41E40D12-4DC6-5CF8-DCDC-0797DB971342}"/>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5EA51522-3D33-E44C-41D8-21FA0AE3EFE2}"/>
                </a:ext>
              </a:extLst>
            </p:cNvPr>
            <p:cNvSpPr txBox="1"/>
            <p:nvPr/>
          </p:nvSpPr>
          <p:spPr>
            <a:xfrm>
              <a:off x="9295188" y="2395879"/>
              <a:ext cx="356188"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A</a:t>
              </a:r>
              <a:endParaRPr kumimoji="1" lang="ja-JP" altLang="en-US" b="1">
                <a:solidFill>
                  <a:schemeClr val="bg1"/>
                </a:solidFill>
                <a:latin typeface="Meiryo UI" panose="020B0604030504040204" pitchFamily="34" charset="-128"/>
                <a:ea typeface="Meiryo UI" panose="020B0604030504040204" pitchFamily="34" charset="-128"/>
              </a:endParaRPr>
            </a:p>
          </p:txBody>
        </p:sp>
      </p:grpSp>
      <p:grpSp>
        <p:nvGrpSpPr>
          <p:cNvPr id="63" name="グループ化 62">
            <a:extLst>
              <a:ext uri="{FF2B5EF4-FFF2-40B4-BE49-F238E27FC236}">
                <a16:creationId xmlns:a16="http://schemas.microsoft.com/office/drawing/2014/main" id="{A514A3F2-DA1C-042D-5C25-72C37983B0DC}"/>
              </a:ext>
            </a:extLst>
          </p:cNvPr>
          <p:cNvGrpSpPr/>
          <p:nvPr/>
        </p:nvGrpSpPr>
        <p:grpSpPr>
          <a:xfrm>
            <a:off x="5387364" y="3678765"/>
            <a:ext cx="369332" cy="380650"/>
            <a:chOff x="9291375" y="2405210"/>
            <a:chExt cx="369332" cy="380650"/>
          </a:xfrm>
        </p:grpSpPr>
        <p:sp>
          <p:nvSpPr>
            <p:cNvPr id="64" name="円/楕円 63">
              <a:extLst>
                <a:ext uri="{FF2B5EF4-FFF2-40B4-BE49-F238E27FC236}">
                  <a16:creationId xmlns:a16="http://schemas.microsoft.com/office/drawing/2014/main" id="{C0EB958E-4880-1BA7-C112-1732CA54437D}"/>
                </a:ext>
              </a:extLst>
            </p:cNvPr>
            <p:cNvSpPr/>
            <p:nvPr/>
          </p:nvSpPr>
          <p:spPr>
            <a:xfrm>
              <a:off x="9291375" y="2416528"/>
              <a:ext cx="369332" cy="3693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441A984-E174-AD1D-4001-59250A3F5B68}"/>
                </a:ext>
              </a:extLst>
            </p:cNvPr>
            <p:cNvSpPr txBox="1"/>
            <p:nvPr/>
          </p:nvSpPr>
          <p:spPr>
            <a:xfrm>
              <a:off x="9306122" y="2405210"/>
              <a:ext cx="352982" cy="369332"/>
            </a:xfrm>
            <a:prstGeom prst="rect">
              <a:avLst/>
            </a:prstGeom>
            <a:noFill/>
          </p:spPr>
          <p:txBody>
            <a:bodyPr wrap="none" rtlCol="0">
              <a:spAutoFit/>
            </a:bodyPr>
            <a:lstStyle/>
            <a:p>
              <a:pPr algn="ctr"/>
              <a:r>
                <a:rPr kumimoji="1" lang="en-US" altLang="ja-JP" b="1" dirty="0">
                  <a:solidFill>
                    <a:schemeClr val="bg1"/>
                  </a:solidFill>
                  <a:latin typeface="Meiryo UI" panose="020B0604030504040204" pitchFamily="34" charset="-128"/>
                  <a:ea typeface="Meiryo UI" panose="020B0604030504040204" pitchFamily="34" charset="-128"/>
                </a:rPr>
                <a:t>B</a:t>
              </a:r>
              <a:endParaRPr kumimoji="1" lang="ja-JP" altLang="en-US" b="1">
                <a:solidFill>
                  <a:schemeClr val="bg1"/>
                </a:solidFill>
                <a:latin typeface="Meiryo UI" panose="020B0604030504040204" pitchFamily="34" charset="-128"/>
                <a:ea typeface="Meiryo UI" panose="020B0604030504040204" pitchFamily="34" charset="-128"/>
              </a:endParaRPr>
            </a:p>
          </p:txBody>
        </p:sp>
      </p:grpSp>
      <p:sp>
        <p:nvSpPr>
          <p:cNvPr id="70" name="正方形/長方形 69">
            <a:extLst>
              <a:ext uri="{FF2B5EF4-FFF2-40B4-BE49-F238E27FC236}">
                <a16:creationId xmlns:a16="http://schemas.microsoft.com/office/drawing/2014/main" id="{7FA5CA0B-2282-186D-E35F-0BB037A26BF6}"/>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E40D1AF1-B46C-D5E4-AB1F-FC6E89E7E5BA}"/>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a:extLst>
              <a:ext uri="{FF2B5EF4-FFF2-40B4-BE49-F238E27FC236}">
                <a16:creationId xmlns:a16="http://schemas.microsoft.com/office/drawing/2014/main" id="{4B7589ED-45BF-EBD7-0992-90DD05183655}"/>
              </a:ext>
            </a:extLst>
          </p:cNvPr>
          <p:cNvGrpSpPr/>
          <p:nvPr/>
        </p:nvGrpSpPr>
        <p:grpSpPr>
          <a:xfrm>
            <a:off x="5830910" y="3923662"/>
            <a:ext cx="1520661" cy="553958"/>
            <a:chOff x="7905246" y="2943202"/>
            <a:chExt cx="868669" cy="695267"/>
          </a:xfrm>
        </p:grpSpPr>
        <p:sp>
          <p:nvSpPr>
            <p:cNvPr id="73" name="楕円 83">
              <a:extLst>
                <a:ext uri="{FF2B5EF4-FFF2-40B4-BE49-F238E27FC236}">
                  <a16:creationId xmlns:a16="http://schemas.microsoft.com/office/drawing/2014/main" id="{56B6A930-1B99-7323-9FC9-301799553B2A}"/>
                </a:ext>
              </a:extLst>
            </p:cNvPr>
            <p:cNvSpPr/>
            <p:nvPr/>
          </p:nvSpPr>
          <p:spPr>
            <a:xfrm>
              <a:off x="7905246"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74" name="テキスト ボックス 73">
              <a:extLst>
                <a:ext uri="{FF2B5EF4-FFF2-40B4-BE49-F238E27FC236}">
                  <a16:creationId xmlns:a16="http://schemas.microsoft.com/office/drawing/2014/main" id="{2C66E598-70C8-ADE8-FC93-E90D22CE3094}"/>
                </a:ext>
              </a:extLst>
            </p:cNvPr>
            <p:cNvSpPr txBox="1"/>
            <p:nvPr/>
          </p:nvSpPr>
          <p:spPr>
            <a:xfrm>
              <a:off x="7924302" y="2954566"/>
              <a:ext cx="849613" cy="656688"/>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オリジナル</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75" name="グループ化 74">
            <a:extLst>
              <a:ext uri="{FF2B5EF4-FFF2-40B4-BE49-F238E27FC236}">
                <a16:creationId xmlns:a16="http://schemas.microsoft.com/office/drawing/2014/main" id="{89FFA92D-AAEE-F773-FAD4-12EDC7BB5365}"/>
              </a:ext>
            </a:extLst>
          </p:cNvPr>
          <p:cNvGrpSpPr/>
          <p:nvPr/>
        </p:nvGrpSpPr>
        <p:grpSpPr>
          <a:xfrm>
            <a:off x="5852682" y="2903822"/>
            <a:ext cx="1532286" cy="553957"/>
            <a:chOff x="7911695" y="2943202"/>
            <a:chExt cx="862305" cy="695267"/>
          </a:xfrm>
        </p:grpSpPr>
        <p:sp>
          <p:nvSpPr>
            <p:cNvPr id="76" name="楕円 83">
              <a:extLst>
                <a:ext uri="{FF2B5EF4-FFF2-40B4-BE49-F238E27FC236}">
                  <a16:creationId xmlns:a16="http://schemas.microsoft.com/office/drawing/2014/main" id="{4F44CEFE-F4F9-FFC1-92E4-8AE3A35A2991}"/>
                </a:ext>
              </a:extLst>
            </p:cNvPr>
            <p:cNvSpPr/>
            <p:nvPr/>
          </p:nvSpPr>
          <p:spPr>
            <a:xfrm>
              <a:off x="7911695"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77" name="テキスト ボックス 76">
              <a:extLst>
                <a:ext uri="{FF2B5EF4-FFF2-40B4-BE49-F238E27FC236}">
                  <a16:creationId xmlns:a16="http://schemas.microsoft.com/office/drawing/2014/main" id="{6C5BFCC1-F624-28A8-C28D-70CBC3958F6D}"/>
                </a:ext>
              </a:extLst>
            </p:cNvPr>
            <p:cNvSpPr txBox="1"/>
            <p:nvPr/>
          </p:nvSpPr>
          <p:spPr>
            <a:xfrm>
              <a:off x="7924387" y="2954194"/>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雑誌 </a:t>
              </a:r>
              <a:r>
                <a:rPr lang="en-US" altLang="ja-JP" sz="1400" b="1" dirty="0">
                  <a:solidFill>
                    <a:schemeClr val="bg1"/>
                  </a:solidFill>
                  <a:latin typeface="Meiryo UI" panose="020B0604030504040204" pitchFamily="34" charset="-128"/>
                  <a:ea typeface="Meiryo UI" panose="020B0604030504040204" pitchFamily="34" charset="-128"/>
                </a:rPr>
                <a:t>4C2P</a:t>
              </a: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78" name="グループ化 77">
            <a:extLst>
              <a:ext uri="{FF2B5EF4-FFF2-40B4-BE49-F238E27FC236}">
                <a16:creationId xmlns:a16="http://schemas.microsoft.com/office/drawing/2014/main" id="{6EEC0895-708F-9B70-756A-1048060AE388}"/>
              </a:ext>
            </a:extLst>
          </p:cNvPr>
          <p:cNvGrpSpPr/>
          <p:nvPr/>
        </p:nvGrpSpPr>
        <p:grpSpPr>
          <a:xfrm>
            <a:off x="7413865" y="2502486"/>
            <a:ext cx="1294022" cy="553957"/>
            <a:chOff x="7901820" y="2943202"/>
            <a:chExt cx="728220" cy="695267"/>
          </a:xfrm>
        </p:grpSpPr>
        <p:sp>
          <p:nvSpPr>
            <p:cNvPr id="79" name="楕円 83">
              <a:extLst>
                <a:ext uri="{FF2B5EF4-FFF2-40B4-BE49-F238E27FC236}">
                  <a16:creationId xmlns:a16="http://schemas.microsoft.com/office/drawing/2014/main" id="{D4EEE4AC-D125-3F02-EFC5-F6890E92A6AE}"/>
                </a:ext>
              </a:extLst>
            </p:cNvPr>
            <p:cNvSpPr/>
            <p:nvPr/>
          </p:nvSpPr>
          <p:spPr>
            <a:xfrm>
              <a:off x="7901820" y="2943202"/>
              <a:ext cx="728220"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80" name="テキスト ボックス 79">
              <a:extLst>
                <a:ext uri="{FF2B5EF4-FFF2-40B4-BE49-F238E27FC236}">
                  <a16:creationId xmlns:a16="http://schemas.microsoft.com/office/drawing/2014/main" id="{6915F4E3-3811-A938-CE8B-B7ABD760A60C}"/>
                </a:ext>
              </a:extLst>
            </p:cNvPr>
            <p:cNvSpPr txBox="1"/>
            <p:nvPr/>
          </p:nvSpPr>
          <p:spPr>
            <a:xfrm>
              <a:off x="7931699" y="2968446"/>
              <a:ext cx="672687" cy="656689"/>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本誌転載</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900" b="1" dirty="0">
                <a:solidFill>
                  <a:schemeClr val="bg1"/>
                </a:solidFill>
                <a:latin typeface="Meiryo UI" panose="020B0604030504040204" pitchFamily="34" charset="-128"/>
                <a:ea typeface="Meiryo UI" panose="020B0604030504040204" pitchFamily="34" charset="-128"/>
              </a:endParaRPr>
            </a:p>
          </p:txBody>
        </p:sp>
      </p:grpSp>
      <p:grpSp>
        <p:nvGrpSpPr>
          <p:cNvPr id="84" name="グループ化 83">
            <a:extLst>
              <a:ext uri="{FF2B5EF4-FFF2-40B4-BE49-F238E27FC236}">
                <a16:creationId xmlns:a16="http://schemas.microsoft.com/office/drawing/2014/main" id="{027E1400-1B15-C45C-4AA4-06B5A056B031}"/>
              </a:ext>
            </a:extLst>
          </p:cNvPr>
          <p:cNvGrpSpPr/>
          <p:nvPr/>
        </p:nvGrpSpPr>
        <p:grpSpPr>
          <a:xfrm>
            <a:off x="2919304" y="3341357"/>
            <a:ext cx="1197450" cy="413154"/>
            <a:chOff x="7823436" y="2923752"/>
            <a:chExt cx="1502915" cy="518548"/>
          </a:xfrm>
        </p:grpSpPr>
        <p:sp>
          <p:nvSpPr>
            <p:cNvPr id="85" name="楕円 83">
              <a:extLst>
                <a:ext uri="{FF2B5EF4-FFF2-40B4-BE49-F238E27FC236}">
                  <a16:creationId xmlns:a16="http://schemas.microsoft.com/office/drawing/2014/main" id="{5426EF00-7FB5-CE52-D7BD-7159E4E23FF6}"/>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86" name="テキスト ボックス 85">
              <a:extLst>
                <a:ext uri="{FF2B5EF4-FFF2-40B4-BE49-F238E27FC236}">
                  <a16:creationId xmlns:a16="http://schemas.microsoft.com/office/drawing/2014/main" id="{7D8D40DA-3ECD-C834-F4B8-A7801FE2019A}"/>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87" name="グループ化 86">
            <a:extLst>
              <a:ext uri="{FF2B5EF4-FFF2-40B4-BE49-F238E27FC236}">
                <a16:creationId xmlns:a16="http://schemas.microsoft.com/office/drawing/2014/main" id="{5220FA0B-AF67-6482-5BD1-83C81B5C036D}"/>
              </a:ext>
            </a:extLst>
          </p:cNvPr>
          <p:cNvGrpSpPr/>
          <p:nvPr/>
        </p:nvGrpSpPr>
        <p:grpSpPr>
          <a:xfrm>
            <a:off x="991564" y="3571055"/>
            <a:ext cx="1197450" cy="413154"/>
            <a:chOff x="7823436" y="2923752"/>
            <a:chExt cx="1502915" cy="518548"/>
          </a:xfrm>
        </p:grpSpPr>
        <p:sp>
          <p:nvSpPr>
            <p:cNvPr id="88" name="楕円 83">
              <a:extLst>
                <a:ext uri="{FF2B5EF4-FFF2-40B4-BE49-F238E27FC236}">
                  <a16:creationId xmlns:a16="http://schemas.microsoft.com/office/drawing/2014/main" id="{16BAC0EC-8D0A-3DDE-E6FB-0DB507EB85DC}"/>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89" name="テキスト ボックス 88">
              <a:extLst>
                <a:ext uri="{FF2B5EF4-FFF2-40B4-BE49-F238E27FC236}">
                  <a16:creationId xmlns:a16="http://schemas.microsoft.com/office/drawing/2014/main" id="{65C1CFBB-C204-7F9C-CA54-B24C96EFD14E}"/>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34" name="テキスト ボックス 33">
            <a:extLst>
              <a:ext uri="{FF2B5EF4-FFF2-40B4-BE49-F238E27FC236}">
                <a16:creationId xmlns:a16="http://schemas.microsoft.com/office/drawing/2014/main" id="{31BD0122-3EE4-D054-26DF-F82A096BECCF}"/>
              </a:ext>
            </a:extLst>
          </p:cNvPr>
          <p:cNvSpPr txBox="1"/>
          <p:nvPr/>
        </p:nvSpPr>
        <p:spPr>
          <a:xfrm>
            <a:off x="267133" y="6312613"/>
            <a:ext cx="4825103" cy="461665"/>
          </a:xfrm>
          <a:prstGeom prst="rect">
            <a:avLst/>
          </a:prstGeom>
          <a:noFill/>
        </p:spPr>
        <p:txBody>
          <a:bodyPr wrap="none" rtlCol="0">
            <a:spAutoFit/>
          </a:bodyPr>
          <a:lstStyle/>
          <a:p>
            <a:r>
              <a:rPr kumimoji="1" lang="en-US" altLang="ja-JP" sz="1200" dirty="0">
                <a:solidFill>
                  <a:srgbClr val="FF0000"/>
                </a:solidFill>
                <a:latin typeface="Meiryo UI" panose="020B0604030504040204" pitchFamily="34" charset="-128"/>
                <a:ea typeface="Meiryo UI" panose="020B0604030504040204" pitchFamily="34" charset="-128"/>
              </a:rPr>
              <a:t>BAR</a:t>
            </a:r>
            <a:r>
              <a:rPr kumimoji="1" lang="ja-JP" altLang="en-US" sz="1200" dirty="0">
                <a:solidFill>
                  <a:srgbClr val="FF0000"/>
                </a:solidFill>
                <a:latin typeface="Meiryo UI" panose="020B0604030504040204" pitchFamily="34" charset="-128"/>
                <a:ea typeface="Meiryo UI" panose="020B0604030504040204" pitchFamily="34" charset="-128"/>
              </a:rPr>
              <a:t>協賛は</a:t>
            </a:r>
            <a:r>
              <a:rPr kumimoji="1" lang="en-US" altLang="ja-JP" sz="1200" dirty="0">
                <a:solidFill>
                  <a:srgbClr val="FF0000"/>
                </a:solidFill>
                <a:latin typeface="Meiryo UI" panose="020B0604030504040204" pitchFamily="34" charset="-128"/>
                <a:ea typeface="Meiryo UI" panose="020B0604030504040204" pitchFamily="34" charset="-128"/>
              </a:rPr>
              <a:t>1</a:t>
            </a:r>
            <a:r>
              <a:rPr kumimoji="1" lang="ja-JP" altLang="en-US" sz="1200" dirty="0">
                <a:solidFill>
                  <a:srgbClr val="FF0000"/>
                </a:solidFill>
                <a:latin typeface="Meiryo UI" panose="020B0604030504040204" pitchFamily="34" charset="-128"/>
                <a:ea typeface="Meiryo UI" panose="020B0604030504040204" pitchFamily="34" charset="-128"/>
              </a:rPr>
              <a:t>社限定ですが、ワークショッププランやブース出展プランにおいては</a:t>
            </a:r>
            <a:endParaRPr kumimoji="1" lang="en-US" altLang="ja-JP" sz="1200" dirty="0">
              <a:solidFill>
                <a:srgbClr val="FF0000"/>
              </a:solidFill>
              <a:latin typeface="Meiryo UI" panose="020B0604030504040204" pitchFamily="34" charset="-128"/>
              <a:ea typeface="Meiryo UI" panose="020B0604030504040204" pitchFamily="34" charset="-128"/>
            </a:endParaRPr>
          </a:p>
          <a:p>
            <a:r>
              <a:rPr kumimoji="1" lang="ja-JP" altLang="en-US" sz="1200" dirty="0">
                <a:solidFill>
                  <a:srgbClr val="FF0000"/>
                </a:solidFill>
                <a:latin typeface="Meiryo UI" panose="020B0604030504040204" pitchFamily="34" charset="-128"/>
                <a:ea typeface="Meiryo UI" panose="020B0604030504040204" pitchFamily="34" charset="-128"/>
              </a:rPr>
              <a:t>競合排除はございませんので、予めご了承ください</a:t>
            </a:r>
          </a:p>
        </p:txBody>
      </p:sp>
    </p:spTree>
    <p:extLst>
      <p:ext uri="{BB962C8B-B14F-4D97-AF65-F5344CB8AC3E}">
        <p14:creationId xmlns:p14="http://schemas.microsoft.com/office/powerpoint/2010/main" val="2940486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3839CB1-9C36-9430-629F-B22842BF4F31}"/>
              </a:ext>
            </a:extLst>
          </p:cNvPr>
          <p:cNvSpPr/>
          <p:nvPr/>
        </p:nvSpPr>
        <p:spPr>
          <a:xfrm>
            <a:off x="344320" y="1852663"/>
            <a:ext cx="4206875"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B9AE9D4-88D3-1A13-15DC-2FE6E52E3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45" y="2276536"/>
            <a:ext cx="1552011" cy="1164008"/>
          </a:xfrm>
          <a:prstGeom prst="rect">
            <a:avLst/>
          </a:prstGeom>
        </p:spPr>
      </p:pic>
      <p:sp>
        <p:nvSpPr>
          <p:cNvPr id="4" name="タイトル 1">
            <a:extLst>
              <a:ext uri="{FF2B5EF4-FFF2-40B4-BE49-F238E27FC236}">
                <a16:creationId xmlns:a16="http://schemas.microsoft.com/office/drawing/2014/main" id="{7653EDAD-032B-2A29-713A-9236E52467BA}"/>
              </a:ext>
            </a:extLst>
          </p:cNvPr>
          <p:cNvSpPr txBox="1">
            <a:spLocks/>
          </p:cNvSpPr>
          <p:nvPr/>
        </p:nvSpPr>
        <p:spPr>
          <a:xfrm>
            <a:off x="599411" y="178390"/>
            <a:ext cx="6821796" cy="67990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latin typeface="Meiryo UI" panose="020B0604030504040204" pitchFamily="34" charset="-128"/>
                <a:ea typeface="Meiryo UI" panose="020B0604030504040204" pitchFamily="34" charset="-128"/>
              </a:rPr>
              <a:t>CAMP with BOOKS</a:t>
            </a:r>
            <a:r>
              <a:rPr lang="ja-JP" altLang="en-US" sz="3200" b="1" dirty="0">
                <a:latin typeface="Meiryo UI" panose="020B0604030504040204" pitchFamily="34" charset="-128"/>
                <a:ea typeface="Meiryo UI" panose="020B0604030504040204" pitchFamily="34" charset="-128"/>
              </a:rPr>
              <a:t>協賛プラン　</a:t>
            </a:r>
            <a:r>
              <a:rPr lang="en-US" altLang="ja-JP" sz="2400" b="1" dirty="0">
                <a:solidFill>
                  <a:srgbClr val="FF0000"/>
                </a:solidFill>
                <a:latin typeface="Meiryo UI" panose="020B0604030504040204" pitchFamily="34" charset="-128"/>
                <a:ea typeface="Meiryo UI" panose="020B0604030504040204" pitchFamily="34" charset="-128"/>
              </a:rPr>
              <a:t>1</a:t>
            </a:r>
            <a:r>
              <a:rPr lang="ja-JP" altLang="en-US" sz="2400" b="1" dirty="0">
                <a:solidFill>
                  <a:srgbClr val="FF0000"/>
                </a:solidFill>
                <a:latin typeface="Meiryo UI" panose="020B0604030504040204" pitchFamily="34" charset="-128"/>
                <a:ea typeface="Meiryo UI" panose="020B0604030504040204" pitchFamily="34" charset="-128"/>
              </a:rPr>
              <a:t>社限定</a:t>
            </a:r>
            <a:endParaRPr lang="ja-JP" altLang="en-US" sz="3200" b="1" dirty="0">
              <a:solidFill>
                <a:srgbClr val="FF0000"/>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B392F0CF-24D1-8222-BBEE-3DF708F8C8B0}"/>
              </a:ext>
            </a:extLst>
          </p:cNvPr>
          <p:cNvSpPr txBox="1"/>
          <p:nvPr/>
        </p:nvSpPr>
        <p:spPr>
          <a:xfrm>
            <a:off x="1145720" y="172701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6993BC18-80EC-A6D6-FC0C-AC34951C2CEB}"/>
              </a:ext>
            </a:extLst>
          </p:cNvPr>
          <p:cNvSpPr/>
          <p:nvPr/>
        </p:nvSpPr>
        <p:spPr>
          <a:xfrm>
            <a:off x="405503" y="4734690"/>
            <a:ext cx="2364976" cy="215444"/>
          </a:xfrm>
          <a:prstGeom prst="rect">
            <a:avLst/>
          </a:prstGeom>
        </p:spPr>
        <p:txBody>
          <a:bodyPr wrap="square">
            <a:spAutoFit/>
          </a:bodyPr>
          <a:lstStyle/>
          <a:p>
            <a:pPr algn="ctr"/>
            <a:r>
              <a:rPr lang="ja-JP" altLang="en-US" sz="800" b="1" dirty="0">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grpSp>
        <p:nvGrpSpPr>
          <p:cNvPr id="7" name="グループ化 6">
            <a:extLst>
              <a:ext uri="{FF2B5EF4-FFF2-40B4-BE49-F238E27FC236}">
                <a16:creationId xmlns:a16="http://schemas.microsoft.com/office/drawing/2014/main" id="{FF28103C-938B-5FEC-C7DB-64BBE726BCA8}"/>
              </a:ext>
            </a:extLst>
          </p:cNvPr>
          <p:cNvGrpSpPr/>
          <p:nvPr/>
        </p:nvGrpSpPr>
        <p:grpSpPr>
          <a:xfrm>
            <a:off x="762992" y="3947989"/>
            <a:ext cx="1644906" cy="759579"/>
            <a:chOff x="503926" y="3580516"/>
            <a:chExt cx="1644906" cy="759579"/>
          </a:xfrm>
        </p:grpSpPr>
        <p:sp>
          <p:nvSpPr>
            <p:cNvPr id="8" name="正方形/長方形 7">
              <a:extLst>
                <a:ext uri="{FF2B5EF4-FFF2-40B4-BE49-F238E27FC236}">
                  <a16:creationId xmlns:a16="http://schemas.microsoft.com/office/drawing/2014/main" id="{3966178C-CF4F-A9E2-A825-FAD253B7A905}"/>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6D81AED1-EF20-1411-097C-2694D16C00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10" name="図 9">
              <a:extLst>
                <a:ext uri="{FF2B5EF4-FFF2-40B4-BE49-F238E27FC236}">
                  <a16:creationId xmlns:a16="http://schemas.microsoft.com/office/drawing/2014/main" id="{F7E43111-6C57-0D0A-AF42-2E26897995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11" name="正方形/長方形 10">
              <a:extLst>
                <a:ext uri="{FF2B5EF4-FFF2-40B4-BE49-F238E27FC236}">
                  <a16:creationId xmlns:a16="http://schemas.microsoft.com/office/drawing/2014/main" id="{31F13F05-25B1-801B-96DC-695A5592C68D}"/>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12" name="正方形/長方形 11">
              <a:extLst>
                <a:ext uri="{FF2B5EF4-FFF2-40B4-BE49-F238E27FC236}">
                  <a16:creationId xmlns:a16="http://schemas.microsoft.com/office/drawing/2014/main" id="{67AF9681-B64C-3FAE-A463-A24BE70A1E1C}"/>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sp>
        <p:nvSpPr>
          <p:cNvPr id="13" name="十字形 12">
            <a:extLst>
              <a:ext uri="{FF2B5EF4-FFF2-40B4-BE49-F238E27FC236}">
                <a16:creationId xmlns:a16="http://schemas.microsoft.com/office/drawing/2014/main" id="{F73CDD69-1AD4-4D66-C670-54AB06F07810}"/>
              </a:ext>
            </a:extLst>
          </p:cNvPr>
          <p:cNvSpPr/>
          <p:nvPr/>
        </p:nvSpPr>
        <p:spPr>
          <a:xfrm>
            <a:off x="4647109" y="3245067"/>
            <a:ext cx="468847" cy="493336"/>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FB284F0-3284-49FB-139C-CC2E0E59D90E}"/>
              </a:ext>
            </a:extLst>
          </p:cNvPr>
          <p:cNvSpPr txBox="1"/>
          <p:nvPr/>
        </p:nvSpPr>
        <p:spPr>
          <a:xfrm>
            <a:off x="2694306" y="4654789"/>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pic>
        <p:nvPicPr>
          <p:cNvPr id="15" name="図 14" descr="グラフィカル ユーザー インターフェイス, Web サイト&#10;&#10;自動的に生成された説明">
            <a:extLst>
              <a:ext uri="{FF2B5EF4-FFF2-40B4-BE49-F238E27FC236}">
                <a16:creationId xmlns:a16="http://schemas.microsoft.com/office/drawing/2014/main" id="{6AA936A8-67E2-1521-168D-EBE644A88D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87900" y="2356998"/>
            <a:ext cx="1279645" cy="2243632"/>
          </a:xfrm>
          <a:prstGeom prst="rect">
            <a:avLst/>
          </a:prstGeom>
        </p:spPr>
      </p:pic>
      <p:sp>
        <p:nvSpPr>
          <p:cNvPr id="28" name="正方形/長方形 27">
            <a:extLst>
              <a:ext uri="{FF2B5EF4-FFF2-40B4-BE49-F238E27FC236}">
                <a16:creationId xmlns:a16="http://schemas.microsoft.com/office/drawing/2014/main" id="{64F6607E-3BA8-087B-CE43-65DAF7DD7A5F}"/>
              </a:ext>
            </a:extLst>
          </p:cNvPr>
          <p:cNvSpPr/>
          <p:nvPr/>
        </p:nvSpPr>
        <p:spPr>
          <a:xfrm>
            <a:off x="6907453" y="91390"/>
            <a:ext cx="2123130" cy="830997"/>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endParaRPr lang="en-US" altLang="ja-JP" sz="2400" b="1" u="sng" dirty="0">
              <a:solidFill>
                <a:srgbClr val="FF0000"/>
              </a:solidFill>
              <a:latin typeface="Meiryo UI" panose="020B0604030504040204" pitchFamily="34" charset="-128"/>
              <a:ea typeface="Meiryo UI" panose="020B0604030504040204" pitchFamily="34" charset="-128"/>
            </a:endParaRPr>
          </a:p>
          <a:p>
            <a:pPr algn="r"/>
            <a:r>
              <a:rPr lang="en-US" altLang="ja-JP" sz="2400" b="1" u="sng" dirty="0">
                <a:solidFill>
                  <a:srgbClr val="FF0000"/>
                </a:solidFill>
                <a:latin typeface="Meiryo UI" panose="020B0604030504040204" pitchFamily="34" charset="-128"/>
                <a:ea typeface="Meiryo UI" panose="020B0604030504040204" pitchFamily="34" charset="-128"/>
              </a:rPr>
              <a:t>G150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29" name="正方形/長方形 28">
            <a:extLst>
              <a:ext uri="{FF2B5EF4-FFF2-40B4-BE49-F238E27FC236}">
                <a16:creationId xmlns:a16="http://schemas.microsoft.com/office/drawing/2014/main" id="{E027C57B-7837-6049-24A9-4D9EAEEB5ADB}"/>
              </a:ext>
            </a:extLst>
          </p:cNvPr>
          <p:cNvSpPr/>
          <p:nvPr/>
        </p:nvSpPr>
        <p:spPr>
          <a:xfrm>
            <a:off x="379120" y="3387898"/>
            <a:ext cx="2379259" cy="338554"/>
          </a:xfrm>
          <a:prstGeom prst="rect">
            <a:avLst/>
          </a:prstGeom>
        </p:spPr>
        <p:txBody>
          <a:bodyPr wrap="square">
            <a:spAutoFit/>
          </a:bodyPr>
          <a:lstStyle/>
          <a:p>
            <a:pPr algn="ctr"/>
            <a:r>
              <a:rPr lang="ja-JP" altLang="en-US" sz="800" b="1" dirty="0">
                <a:solidFill>
                  <a:srgbClr val="FF0000"/>
                </a:solidFill>
                <a:latin typeface="Meiryo UI" panose="020B0604030504040204" pitchFamily="34" charset="-128"/>
                <a:ea typeface="Meiryo UI" panose="020B0604030504040204" pitchFamily="34" charset="-128"/>
              </a:rPr>
              <a:t>移動書店「</a:t>
            </a:r>
            <a:r>
              <a:rPr lang="en-US" altLang="ja-JP" sz="800" b="1" dirty="0" err="1">
                <a:solidFill>
                  <a:srgbClr val="FF0000"/>
                </a:solidFill>
                <a:latin typeface="Meiryo UI" panose="020B0604030504040204" pitchFamily="34" charset="-128"/>
                <a:ea typeface="Meiryo UI" panose="020B0604030504040204" pitchFamily="34" charset="-128"/>
              </a:rPr>
              <a:t>Honjour!Car</a:t>
            </a:r>
            <a:r>
              <a:rPr lang="ja-JP" altLang="en-US" sz="800" b="1" dirty="0">
                <a:solidFill>
                  <a:srgbClr val="FF0000"/>
                </a:solidFill>
                <a:latin typeface="Meiryo UI" panose="020B0604030504040204" pitchFamily="34" charset="-128"/>
                <a:ea typeface="Meiryo UI" panose="020B0604030504040204" pitchFamily="34" charset="-128"/>
              </a:rPr>
              <a:t>」の隣でブース出展</a:t>
            </a:r>
            <a:endParaRPr lang="en-US" altLang="ja-JP" sz="800" b="1" dirty="0">
              <a:solidFill>
                <a:srgbClr val="FF0000"/>
              </a:solidFill>
              <a:latin typeface="Meiryo UI" panose="020B0604030504040204" pitchFamily="34" charset="-128"/>
              <a:ea typeface="Meiryo UI" panose="020B0604030504040204" pitchFamily="34" charset="-128"/>
            </a:endParaRPr>
          </a:p>
          <a:p>
            <a:pPr algn="ctr"/>
            <a:r>
              <a:rPr lang="ja-JP" altLang="en-US" sz="800" b="1" dirty="0">
                <a:solidFill>
                  <a:srgbClr val="FF0000"/>
                </a:solidFill>
                <a:latin typeface="Meiryo UI" panose="020B0604030504040204" pitchFamily="34" charset="-128"/>
                <a:ea typeface="Meiryo UI" panose="020B0604030504040204" pitchFamily="34" charset="-128"/>
              </a:rPr>
              <a:t>本の販売と連携したサンプリング等の実施も可能</a:t>
            </a:r>
            <a:endParaRPr lang="en-US" altLang="ja-JP" sz="800" b="1" dirty="0">
              <a:solidFill>
                <a:srgbClr val="FF0000"/>
              </a:solidFill>
              <a:latin typeface="Meiryo UI" panose="020B0604030504040204" pitchFamily="34" charset="-128"/>
              <a:ea typeface="Meiryo UI" panose="020B0604030504040204" pitchFamily="34" charset="-128"/>
            </a:endParaRPr>
          </a:p>
        </p:txBody>
      </p:sp>
      <p:sp>
        <p:nvSpPr>
          <p:cNvPr id="30" name="角丸四角形 63">
            <a:extLst>
              <a:ext uri="{FF2B5EF4-FFF2-40B4-BE49-F238E27FC236}">
                <a16:creationId xmlns:a16="http://schemas.microsoft.com/office/drawing/2014/main" id="{B1DDBE33-4DD8-9458-FBAD-E941FABDD72B}"/>
              </a:ext>
            </a:extLst>
          </p:cNvPr>
          <p:cNvSpPr/>
          <p:nvPr/>
        </p:nvSpPr>
        <p:spPr>
          <a:xfrm>
            <a:off x="5239334" y="1852663"/>
            <a:ext cx="3774398" cy="3140679"/>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51313B38-D7D7-F6DB-4E96-34FA380546D5}"/>
              </a:ext>
            </a:extLst>
          </p:cNvPr>
          <p:cNvSpPr txBox="1"/>
          <p:nvPr/>
        </p:nvSpPr>
        <p:spPr>
          <a:xfrm>
            <a:off x="5845724" y="1717448"/>
            <a:ext cx="2505206" cy="276999"/>
          </a:xfrm>
          <a:prstGeom prst="rect">
            <a:avLst/>
          </a:prstGeom>
          <a:solidFill>
            <a:srgbClr val="F9BD00"/>
          </a:solidFill>
          <a:ln>
            <a:noFill/>
          </a:ln>
        </p:spPr>
        <p:txBody>
          <a:bodyPr wrap="square" rtlCol="0">
            <a:spAutoFit/>
          </a:bodyPr>
          <a:lstStyle/>
          <a:p>
            <a:pPr algn="ctr"/>
            <a:r>
              <a:rPr lang="ja-JP" altLang="en-US" sz="1200" b="1">
                <a:solidFill>
                  <a:schemeClr val="bg1"/>
                </a:solidFill>
                <a:latin typeface="Meiryo UI" panose="020B0604030504040204" pitchFamily="34" charset="-128"/>
                <a:ea typeface="Meiryo UI" panose="020B0604030504040204" pitchFamily="34" charset="-128"/>
              </a:rPr>
              <a:t>メディア展開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32" name="Google Shape;1077;p62">
            <a:extLst>
              <a:ext uri="{FF2B5EF4-FFF2-40B4-BE49-F238E27FC236}">
                <a16:creationId xmlns:a16="http://schemas.microsoft.com/office/drawing/2014/main" id="{061BBCA5-1A3E-ED83-FBCE-DA822EC45BCA}"/>
              </a:ext>
            </a:extLst>
          </p:cNvPr>
          <p:cNvSpPr/>
          <p:nvPr/>
        </p:nvSpPr>
        <p:spPr>
          <a:xfrm>
            <a:off x="6758621" y="305127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サワキ</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33" name="Google Shape;1077;p62">
            <a:extLst>
              <a:ext uri="{FF2B5EF4-FFF2-40B4-BE49-F238E27FC236}">
                <a16:creationId xmlns:a16="http://schemas.microsoft.com/office/drawing/2014/main" id="{92720774-D4C8-DE93-4EC9-D8F8D06E9CB0}"/>
              </a:ext>
            </a:extLst>
          </p:cNvPr>
          <p:cNvSpPr/>
          <p:nvPr/>
        </p:nvSpPr>
        <p:spPr>
          <a:xfrm>
            <a:off x="7728165" y="3051277"/>
            <a:ext cx="119847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『BE-PAL.NET』</a:t>
            </a: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1400" b="1" dirty="0" err="1">
                <a:latin typeface="Meiryo UI" panose="020B0604030504040204" pitchFamily="34" charset="-128"/>
                <a:ea typeface="Meiryo UI" panose="020B0604030504040204" pitchFamily="34" charset="-128"/>
                <a:cs typeface="Meiryo"/>
                <a:sym typeface="Meiryo"/>
              </a:rPr>
              <a:t>マチダ</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pic>
        <p:nvPicPr>
          <p:cNvPr id="34" name="Picture 2">
            <a:extLst>
              <a:ext uri="{FF2B5EF4-FFF2-40B4-BE49-F238E27FC236}">
                <a16:creationId xmlns:a16="http://schemas.microsoft.com/office/drawing/2014/main" id="{831C72A0-D868-2F61-BA9A-1E6610D36B7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33417" y="2228620"/>
            <a:ext cx="763554" cy="761540"/>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4" descr="一枚岩">
            <a:extLst>
              <a:ext uri="{FF2B5EF4-FFF2-40B4-BE49-F238E27FC236}">
                <a16:creationId xmlns:a16="http://schemas.microsoft.com/office/drawing/2014/main" id="{922B8C9D-7C97-FA4C-F2F6-3DBD16FBF51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935263" y="2228621"/>
            <a:ext cx="758023" cy="761540"/>
          </a:xfrm>
          <a:prstGeom prst="ellipse">
            <a:avLst/>
          </a:prstGeom>
          <a:noFill/>
          <a:extLst>
            <a:ext uri="{909E8E84-426E-40DD-AFC4-6F175D3DCCD1}">
              <a14:hiddenFill xmlns:a14="http://schemas.microsoft.com/office/drawing/2010/main">
                <a:solidFill>
                  <a:srgbClr val="FFFFFF"/>
                </a:solidFill>
              </a14:hiddenFill>
            </a:ext>
          </a:extLst>
        </p:spPr>
      </p:pic>
      <p:grpSp>
        <p:nvGrpSpPr>
          <p:cNvPr id="36" name="グループ化 35">
            <a:extLst>
              <a:ext uri="{FF2B5EF4-FFF2-40B4-BE49-F238E27FC236}">
                <a16:creationId xmlns:a16="http://schemas.microsoft.com/office/drawing/2014/main" id="{42BB9480-4870-17E4-FF01-FD755BC5FF3C}"/>
              </a:ext>
            </a:extLst>
          </p:cNvPr>
          <p:cNvGrpSpPr/>
          <p:nvPr/>
        </p:nvGrpSpPr>
        <p:grpSpPr>
          <a:xfrm>
            <a:off x="5329900" y="1974334"/>
            <a:ext cx="1710126" cy="2788554"/>
            <a:chOff x="5431466" y="1174224"/>
            <a:chExt cx="1881642" cy="3068231"/>
          </a:xfrm>
        </p:grpSpPr>
        <p:pic>
          <p:nvPicPr>
            <p:cNvPr id="37" name="図 36">
              <a:extLst>
                <a:ext uri="{FF2B5EF4-FFF2-40B4-BE49-F238E27FC236}">
                  <a16:creationId xmlns:a16="http://schemas.microsoft.com/office/drawing/2014/main" id="{3B145DF1-0EC9-91AD-4C50-2F3414EEEC5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67127" y="1610961"/>
              <a:ext cx="1360276" cy="2138079"/>
            </a:xfrm>
            <a:prstGeom prst="rect">
              <a:avLst/>
            </a:prstGeom>
          </p:spPr>
        </p:pic>
        <p:pic>
          <p:nvPicPr>
            <p:cNvPr id="38" name="Google Shape;1530;p21" descr="Twitter_Device_Mobile_Floating_Update.png">
              <a:extLst>
                <a:ext uri="{FF2B5EF4-FFF2-40B4-BE49-F238E27FC236}">
                  <a16:creationId xmlns:a16="http://schemas.microsoft.com/office/drawing/2014/main" id="{B3672CE8-F0CB-9858-9269-B958DD93C939}"/>
                </a:ext>
              </a:extLst>
            </p:cNvPr>
            <p:cNvPicPr preferRelativeResize="0"/>
            <p:nvPr/>
          </p:nvPicPr>
          <p:blipFill rotWithShape="1">
            <a:blip r:embed="rId9">
              <a:alphaModFix/>
            </a:blip>
            <a:srcRect/>
            <a:stretch/>
          </p:blipFill>
          <p:spPr>
            <a:xfrm>
              <a:off x="5431466" y="1174224"/>
              <a:ext cx="1881642" cy="3068231"/>
            </a:xfrm>
            <a:prstGeom prst="rect">
              <a:avLst/>
            </a:prstGeom>
            <a:noFill/>
            <a:ln>
              <a:noFill/>
            </a:ln>
          </p:spPr>
        </p:pic>
      </p:grpSp>
      <p:sp>
        <p:nvSpPr>
          <p:cNvPr id="42" name="テキスト ボックス 41">
            <a:extLst>
              <a:ext uri="{FF2B5EF4-FFF2-40B4-BE49-F238E27FC236}">
                <a16:creationId xmlns:a16="http://schemas.microsoft.com/office/drawing/2014/main" id="{FF169F92-22CE-792F-3CA2-0563B3092E2F}"/>
              </a:ext>
            </a:extLst>
          </p:cNvPr>
          <p:cNvSpPr txBox="1"/>
          <p:nvPr/>
        </p:nvSpPr>
        <p:spPr>
          <a:xfrm>
            <a:off x="5401210" y="4515169"/>
            <a:ext cx="1567506" cy="253916"/>
          </a:xfrm>
          <a:prstGeom prst="rect">
            <a:avLst/>
          </a:prstGeom>
          <a:noFill/>
        </p:spPr>
        <p:txBody>
          <a:bodyPr wrap="square">
            <a:spAutoFit/>
          </a:bodyPr>
          <a:lstStyle/>
          <a:p>
            <a:pPr algn="ctr"/>
            <a:r>
              <a:rPr lang="en-US" altLang="ja-JP" sz="1050" b="1" dirty="0">
                <a:latin typeface="Meiryo UI" panose="020B0604030504040204" pitchFamily="34" charset="-128"/>
                <a:ea typeface="Meiryo UI" panose="020B0604030504040204" pitchFamily="34" charset="-128"/>
              </a:rPr>
              <a:t>5,000PV</a:t>
            </a:r>
            <a:r>
              <a:rPr lang="ja-JP" altLang="en-US" sz="1050" b="1">
                <a:latin typeface="Meiryo UI" panose="020B0604030504040204" pitchFamily="34" charset="-128"/>
                <a:ea typeface="Meiryo UI" panose="020B0604030504040204" pitchFamily="34" charset="-128"/>
              </a:rPr>
              <a:t>保証</a:t>
            </a:r>
            <a:endParaRPr lang="en-US" altLang="ja-JP" sz="1050" b="1" dirty="0">
              <a:latin typeface="Meiryo UI" panose="020B0604030504040204" pitchFamily="34" charset="-128"/>
              <a:ea typeface="Meiryo UI" panose="020B0604030504040204" pitchFamily="34" charset="-128"/>
            </a:endParaRPr>
          </a:p>
        </p:txBody>
      </p:sp>
      <p:sp>
        <p:nvSpPr>
          <p:cNvPr id="43" name="テキスト ボックス 42">
            <a:extLst>
              <a:ext uri="{FF2B5EF4-FFF2-40B4-BE49-F238E27FC236}">
                <a16:creationId xmlns:a16="http://schemas.microsoft.com/office/drawing/2014/main" id="{48F58469-2688-EC21-8C29-E0593E96955D}"/>
              </a:ext>
            </a:extLst>
          </p:cNvPr>
          <p:cNvSpPr txBox="1"/>
          <p:nvPr/>
        </p:nvSpPr>
        <p:spPr>
          <a:xfrm>
            <a:off x="292621" y="5045885"/>
            <a:ext cx="5796419" cy="180049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■ブース協賛エリアで「</a:t>
            </a:r>
            <a:r>
              <a:rPr lang="en-US" altLang="ja-JP" sz="1200" b="1" dirty="0">
                <a:latin typeface="Meiryo UI" panose="020B0604030504040204" pitchFamily="34" charset="-128"/>
                <a:ea typeface="Meiryo UI" panose="020B0604030504040204" pitchFamily="34" charset="-128"/>
              </a:rPr>
              <a:t>CAMP with BOOKS</a:t>
            </a:r>
            <a:r>
              <a:rPr lang="ja-JP" altLang="en-US" sz="1200" b="1" dirty="0">
                <a:latin typeface="Meiryo UI" panose="020B0604030504040204" pitchFamily="34" charset="-128"/>
                <a:ea typeface="Meiryo UI" panose="020B0604030504040204" pitchFamily="34" charset="-128"/>
              </a:rPr>
              <a:t>」ブースの隣に出展</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連携したプロモーション施策の実施や商品サンプリング、タッチ＆トライも可</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★ブースの備品については、タープ</a:t>
            </a:r>
            <a:r>
              <a:rPr lang="en-US" altLang="ja-JP" sz="900" b="1" dirty="0">
                <a:latin typeface="Meiryo UI" panose="020B0604030504040204" pitchFamily="34" charset="-128"/>
                <a:ea typeface="Meiryo UI" panose="020B0604030504040204" pitchFamily="34" charset="-128"/>
              </a:rPr>
              <a:t>×1</a:t>
            </a:r>
            <a:r>
              <a:rPr lang="ja-JP" altLang="en-US" sz="900" b="1" dirty="0">
                <a:latin typeface="Meiryo UI" panose="020B0604030504040204" pitchFamily="34" charset="-128"/>
                <a:ea typeface="Meiryo UI" panose="020B0604030504040204" pitchFamily="34" charset="-128"/>
              </a:rPr>
              <a:t>　テーブル</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１　チェア</a:t>
            </a:r>
            <a:r>
              <a:rPr lang="en-US" altLang="ja-JP" sz="900" b="1" dirty="0">
                <a:latin typeface="Meiryo UI" panose="020B0604030504040204" pitchFamily="34" charset="-128"/>
                <a:ea typeface="Meiryo UI" panose="020B0604030504040204" pitchFamily="34" charset="-128"/>
              </a:rPr>
              <a:t>×</a:t>
            </a:r>
            <a:r>
              <a:rPr lang="ja-JP" altLang="en-US" sz="900" b="1" dirty="0">
                <a:latin typeface="Meiryo UI" panose="020B0604030504040204" pitchFamily="34" charset="-128"/>
                <a:ea typeface="Meiryo UI" panose="020B0604030504040204" pitchFamily="34" charset="-128"/>
              </a:rPr>
              <a:t>２をご用意いたします。</a:t>
            </a:r>
            <a:endParaRPr lang="en-US" altLang="ja-JP" sz="900" b="1"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　　　　 </a:t>
            </a:r>
            <a:r>
              <a:rPr lang="ja-JP" altLang="en-US" sz="900" b="1" dirty="0">
                <a:latin typeface="Meiryo UI" panose="020B0604030504040204" pitchFamily="34" charset="-128"/>
                <a:ea typeface="Meiryo UI" panose="020B0604030504040204" pitchFamily="34" charset="-128"/>
              </a:rPr>
              <a:t>その他、必要な備品がございましたら相談ください（別途料金が発生する場合がございます）</a:t>
            </a:r>
            <a:endParaRPr lang="en-US" altLang="ja-JP" sz="900" b="1" dirty="0">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44" name="テキスト ボックス 43">
            <a:extLst>
              <a:ext uri="{FF2B5EF4-FFF2-40B4-BE49-F238E27FC236}">
                <a16:creationId xmlns:a16="http://schemas.microsoft.com/office/drawing/2014/main" id="{92A44D4F-72F2-0446-9E84-624FF988F77B}"/>
              </a:ext>
            </a:extLst>
          </p:cNvPr>
          <p:cNvSpPr txBox="1"/>
          <p:nvPr/>
        </p:nvSpPr>
        <p:spPr>
          <a:xfrm>
            <a:off x="5405934" y="5071039"/>
            <a:ext cx="3607798" cy="1300356"/>
          </a:xfrm>
          <a:prstGeom prst="rect">
            <a:avLst/>
          </a:prstGeom>
          <a:noFill/>
        </p:spPr>
        <p:txBody>
          <a:bodyPr wrap="square">
            <a:spAutoFit/>
          </a:bodyPr>
          <a:lstStyle/>
          <a:p>
            <a:r>
              <a:rPr lang="ja-JP" altLang="en-US" sz="1200" b="1" u="sng">
                <a:latin typeface="Meiryo UI" panose="020B0604030504040204" pitchFamily="34" charset="-128"/>
                <a:ea typeface="Meiryo UI" panose="020B0604030504040204" pitchFamily="34" charset="-128"/>
              </a:rPr>
              <a:t>２）メディア展開</a:t>
            </a:r>
            <a:r>
              <a:rPr lang="en-US" altLang="ja-JP" sz="1200" b="1" u="sng" dirty="0">
                <a:latin typeface="Meiryo UI" panose="020B0604030504040204" pitchFamily="34" charset="-128"/>
                <a:ea typeface="Meiryo UI" panose="020B0604030504040204" pitchFamily="34" charset="-128"/>
              </a:rPr>
              <a:t> </a:t>
            </a:r>
          </a:p>
          <a:p>
            <a:endParaRPr lang="en-US" altLang="ja-JP" sz="1200" b="1" u="sng" dirty="0">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a:t>
            </a:r>
            <a:r>
              <a:rPr lang="en-US" altLang="ja-JP" sz="1200" b="1" dirty="0">
                <a:latin typeface="Meiryo UI" panose="020B0604030504040204" pitchFamily="34" charset="-128"/>
                <a:ea typeface="Meiryo UI" panose="020B0604030504040204" pitchFamily="34" charset="-128"/>
              </a:rPr>
              <a:t>BE-PAL.NET</a:t>
            </a:r>
            <a:r>
              <a:rPr lang="ja-JP" altLang="en-US" sz="1200" b="1">
                <a:latin typeface="Meiryo UI" panose="020B0604030504040204" pitchFamily="34" charset="-128"/>
                <a:ea typeface="Meiryo UI" panose="020B0604030504040204" pitchFamily="34" charset="-128"/>
              </a:rPr>
              <a:t>　編集長レビュータイアップ　</a:t>
            </a:r>
            <a:endParaRPr lang="en-US" altLang="ja-JP" sz="1200" b="1" dirty="0">
              <a:latin typeface="Meiryo UI" panose="020B0604030504040204" pitchFamily="34" charset="-128"/>
              <a:ea typeface="Meiryo UI" panose="020B0604030504040204" pitchFamily="34" charset="-128"/>
            </a:endParaRPr>
          </a:p>
          <a:p>
            <a:r>
              <a:rPr lang="en-US" altLang="ja-JP" sz="1050" b="1" dirty="0">
                <a:solidFill>
                  <a:srgbClr val="FF0000"/>
                </a:solidFill>
                <a:latin typeface="Meiryo UI" panose="020B0604030504040204" pitchFamily="34" charset="-128"/>
                <a:ea typeface="Meiryo UI" panose="020B0604030504040204" pitchFamily="34" charset="-128"/>
              </a:rPr>
              <a:t>※5,000PV</a:t>
            </a:r>
            <a:r>
              <a:rPr lang="ja-JP" altLang="en-US" sz="1050" b="1">
                <a:solidFill>
                  <a:srgbClr val="FF0000"/>
                </a:solidFill>
                <a:latin typeface="Meiryo UI" panose="020B0604030504040204" pitchFamily="34" charset="-128"/>
                <a:ea typeface="Meiryo UI" panose="020B0604030504040204" pitchFamily="34" charset="-128"/>
              </a:rPr>
              <a:t>保証</a:t>
            </a:r>
            <a:r>
              <a:rPr lang="en-US" altLang="ja-JP" sz="1050" b="1" dirty="0">
                <a:solidFill>
                  <a:srgbClr val="FF0000"/>
                </a:solidFill>
                <a:latin typeface="Meiryo UI" panose="020B0604030504040204" pitchFamily="34" charset="-128"/>
                <a:ea typeface="Meiryo UI" panose="020B0604030504040204" pitchFamily="34" charset="-128"/>
              </a:rPr>
              <a:t>(</a:t>
            </a:r>
            <a:r>
              <a:rPr lang="ja-JP" altLang="en-US" sz="1050" b="1">
                <a:solidFill>
                  <a:srgbClr val="FF0000"/>
                </a:solidFill>
                <a:latin typeface="Meiryo UI" panose="020B0604030504040204" pitchFamily="34" charset="-128"/>
                <a:ea typeface="Meiryo UI" panose="020B0604030504040204" pitchFamily="34" charset="-128"/>
              </a:rPr>
              <a:t>実施時期は応相談</a:t>
            </a:r>
            <a:r>
              <a:rPr lang="en-US" altLang="ja-JP" sz="1050" b="1" dirty="0">
                <a:solidFill>
                  <a:srgbClr val="FF0000"/>
                </a:solidFill>
                <a:latin typeface="Meiryo UI" panose="020B0604030504040204" pitchFamily="34" charset="-128"/>
                <a:ea typeface="Meiryo UI" panose="020B0604030504040204" pitchFamily="34" charset="-128"/>
              </a:rPr>
              <a:t>)</a:t>
            </a:r>
          </a:p>
          <a:p>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000" b="1" u="sng">
                <a:solidFill>
                  <a:srgbClr val="FF0000"/>
                </a:solidFill>
                <a:latin typeface="Meiryo UI" panose="020B0604030504040204" pitchFamily="34" charset="-128"/>
                <a:ea typeface="Meiryo UI" panose="020B0604030504040204" pitchFamily="34" charset="-128"/>
              </a:rPr>
              <a:t>　</a:t>
            </a:r>
            <a:endParaRPr lang="en-US" altLang="ja-JP" sz="1000" b="1" u="sng" dirty="0">
              <a:solidFill>
                <a:srgbClr val="FF0000"/>
              </a:solidFill>
              <a:latin typeface="Meiryo UI" panose="020B0604030504040204" pitchFamily="34" charset="-128"/>
              <a:ea typeface="Meiryo UI" panose="020B0604030504040204" pitchFamily="34" charset="-128"/>
            </a:endParaRPr>
          </a:p>
          <a:p>
            <a:r>
              <a:rPr lang="ja-JP" altLang="en-US" sz="1200" b="1">
                <a:latin typeface="Meiryo UI" panose="020B0604030504040204" pitchFamily="34" charset="-128"/>
                <a:ea typeface="Meiryo UI" panose="020B0604030504040204" pitchFamily="34" charset="-128"/>
              </a:rPr>
              <a:t>▼オプションプランについては、別紙をご確認ください</a:t>
            </a:r>
            <a:endParaRPr lang="en-US" altLang="ja-JP" sz="1200" b="1" dirty="0">
              <a:latin typeface="Meiryo UI" panose="020B0604030504040204" pitchFamily="34" charset="-128"/>
              <a:ea typeface="Meiryo UI" panose="020B0604030504040204" pitchFamily="34" charset="-128"/>
            </a:endParaRPr>
          </a:p>
        </p:txBody>
      </p:sp>
      <p:sp>
        <p:nvSpPr>
          <p:cNvPr id="47" name="正方形/長方形 46">
            <a:extLst>
              <a:ext uri="{FF2B5EF4-FFF2-40B4-BE49-F238E27FC236}">
                <a16:creationId xmlns:a16="http://schemas.microsoft.com/office/drawing/2014/main" id="{AE9516A0-07BE-62E7-CC5D-AB878BE0E6EA}"/>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BFA6D88-2B8A-D381-5695-C25E77ABE3C6}"/>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a:extLst>
              <a:ext uri="{FF2B5EF4-FFF2-40B4-BE49-F238E27FC236}">
                <a16:creationId xmlns:a16="http://schemas.microsoft.com/office/drawing/2014/main" id="{27F9827D-2564-29D3-ACCD-73488E6C0A72}"/>
              </a:ext>
            </a:extLst>
          </p:cNvPr>
          <p:cNvGrpSpPr/>
          <p:nvPr/>
        </p:nvGrpSpPr>
        <p:grpSpPr>
          <a:xfrm>
            <a:off x="989230" y="2062251"/>
            <a:ext cx="1197450" cy="413154"/>
            <a:chOff x="7823436" y="2923752"/>
            <a:chExt cx="1502915" cy="518548"/>
          </a:xfrm>
        </p:grpSpPr>
        <p:sp>
          <p:nvSpPr>
            <p:cNvPr id="50" name="楕円 83">
              <a:extLst>
                <a:ext uri="{FF2B5EF4-FFF2-40B4-BE49-F238E27FC236}">
                  <a16:creationId xmlns:a16="http://schemas.microsoft.com/office/drawing/2014/main" id="{1182479E-A543-CA9A-CEEE-E53B21288A0B}"/>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1" name="テキスト ボックス 50">
              <a:extLst>
                <a:ext uri="{FF2B5EF4-FFF2-40B4-BE49-F238E27FC236}">
                  <a16:creationId xmlns:a16="http://schemas.microsoft.com/office/drawing/2014/main" id="{1049C219-57F3-2270-64FE-AFCEE1440ACD}"/>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ブース出展</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52" name="グループ化 51">
            <a:extLst>
              <a:ext uri="{FF2B5EF4-FFF2-40B4-BE49-F238E27FC236}">
                <a16:creationId xmlns:a16="http://schemas.microsoft.com/office/drawing/2014/main" id="{B8E1F3F4-4574-6434-9785-58C86A6F48EF}"/>
              </a:ext>
            </a:extLst>
          </p:cNvPr>
          <p:cNvGrpSpPr/>
          <p:nvPr/>
        </p:nvGrpSpPr>
        <p:grpSpPr>
          <a:xfrm>
            <a:off x="2919304" y="3341357"/>
            <a:ext cx="1197450" cy="413154"/>
            <a:chOff x="7823436" y="2923752"/>
            <a:chExt cx="1502915" cy="518548"/>
          </a:xfrm>
        </p:grpSpPr>
        <p:sp>
          <p:nvSpPr>
            <p:cNvPr id="53" name="楕円 83">
              <a:extLst>
                <a:ext uri="{FF2B5EF4-FFF2-40B4-BE49-F238E27FC236}">
                  <a16:creationId xmlns:a16="http://schemas.microsoft.com/office/drawing/2014/main" id="{D99B030C-CD33-E162-00CB-12D78A9D5D54}"/>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4" name="テキスト ボックス 53">
              <a:extLst>
                <a:ext uri="{FF2B5EF4-FFF2-40B4-BE49-F238E27FC236}">
                  <a16:creationId xmlns:a16="http://schemas.microsoft.com/office/drawing/2014/main" id="{103A1735-7481-EED9-B8D2-75A47B527F09}"/>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55" name="グループ化 54">
            <a:extLst>
              <a:ext uri="{FF2B5EF4-FFF2-40B4-BE49-F238E27FC236}">
                <a16:creationId xmlns:a16="http://schemas.microsoft.com/office/drawing/2014/main" id="{02F7A004-A026-5B41-F248-A94DCC2D1FC6}"/>
              </a:ext>
            </a:extLst>
          </p:cNvPr>
          <p:cNvGrpSpPr/>
          <p:nvPr/>
        </p:nvGrpSpPr>
        <p:grpSpPr>
          <a:xfrm>
            <a:off x="1026965" y="3685121"/>
            <a:ext cx="1197450" cy="413154"/>
            <a:chOff x="7823436" y="2923752"/>
            <a:chExt cx="1502915" cy="518548"/>
          </a:xfrm>
        </p:grpSpPr>
        <p:sp>
          <p:nvSpPr>
            <p:cNvPr id="56" name="楕円 83">
              <a:extLst>
                <a:ext uri="{FF2B5EF4-FFF2-40B4-BE49-F238E27FC236}">
                  <a16:creationId xmlns:a16="http://schemas.microsoft.com/office/drawing/2014/main" id="{3BA1816B-B989-9056-48CC-86802684658F}"/>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57" name="テキスト ボックス 56">
              <a:extLst>
                <a:ext uri="{FF2B5EF4-FFF2-40B4-BE49-F238E27FC236}">
                  <a16:creationId xmlns:a16="http://schemas.microsoft.com/office/drawing/2014/main" id="{A4642E49-017D-D4C2-8AA4-66D0DF61CA0C}"/>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58" name="グループ化 57">
            <a:extLst>
              <a:ext uri="{FF2B5EF4-FFF2-40B4-BE49-F238E27FC236}">
                <a16:creationId xmlns:a16="http://schemas.microsoft.com/office/drawing/2014/main" id="{8BA90898-357B-8247-905E-D26CBE4B8B91}"/>
              </a:ext>
            </a:extLst>
          </p:cNvPr>
          <p:cNvGrpSpPr/>
          <p:nvPr/>
        </p:nvGrpSpPr>
        <p:grpSpPr>
          <a:xfrm>
            <a:off x="5406619" y="3685121"/>
            <a:ext cx="1548762" cy="563814"/>
            <a:chOff x="7918048" y="2943202"/>
            <a:chExt cx="871577" cy="707638"/>
          </a:xfrm>
        </p:grpSpPr>
        <p:sp>
          <p:nvSpPr>
            <p:cNvPr id="59" name="楕円 83">
              <a:extLst>
                <a:ext uri="{FF2B5EF4-FFF2-40B4-BE49-F238E27FC236}">
                  <a16:creationId xmlns:a16="http://schemas.microsoft.com/office/drawing/2014/main" id="{C92E116A-8344-069C-92FE-9018A96D9EED}"/>
                </a:ext>
              </a:extLst>
            </p:cNvPr>
            <p:cNvSpPr/>
            <p:nvPr/>
          </p:nvSpPr>
          <p:spPr>
            <a:xfrm>
              <a:off x="7918048" y="2943202"/>
              <a:ext cx="854422" cy="695267"/>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60" name="テキスト ボックス 59">
              <a:extLst>
                <a:ext uri="{FF2B5EF4-FFF2-40B4-BE49-F238E27FC236}">
                  <a16:creationId xmlns:a16="http://schemas.microsoft.com/office/drawing/2014/main" id="{256B3A80-DA2E-9570-9720-1BEF907FB967}"/>
                </a:ext>
              </a:extLst>
            </p:cNvPr>
            <p:cNvSpPr txBox="1"/>
            <p:nvPr/>
          </p:nvSpPr>
          <p:spPr>
            <a:xfrm>
              <a:off x="7940012" y="2994150"/>
              <a:ext cx="849613" cy="6566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編集長レビュー</a:t>
              </a:r>
              <a:endParaRPr lang="en-US" altLang="ja-JP" sz="1400" b="1" dirty="0">
                <a:solidFill>
                  <a:schemeClr val="bg1"/>
                </a:solidFill>
                <a:latin typeface="Meiryo UI" panose="020B0604030504040204" pitchFamily="34" charset="-128"/>
                <a:ea typeface="Meiryo UI" panose="020B0604030504040204" pitchFamily="34" charset="-128"/>
              </a:endParaRPr>
            </a:p>
            <a:p>
              <a:pPr algn="ctr"/>
              <a:r>
                <a:rPr lang="ja-JP" altLang="en-US" sz="1400" b="1">
                  <a:solidFill>
                    <a:schemeClr val="bg1"/>
                  </a:solidFill>
                  <a:latin typeface="Meiryo UI" panose="020B0604030504040204" pitchFamily="34" charset="-128"/>
                  <a:ea typeface="Meiryo UI" panose="020B0604030504040204" pitchFamily="34" charset="-128"/>
                </a:rPr>
                <a:t>タイアップ</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16" name="テキスト ボックス 15">
            <a:extLst>
              <a:ext uri="{FF2B5EF4-FFF2-40B4-BE49-F238E27FC236}">
                <a16:creationId xmlns:a16="http://schemas.microsoft.com/office/drawing/2014/main" id="{6D030A5B-3B36-17E2-09B2-B13DDC9AF954}"/>
              </a:ext>
            </a:extLst>
          </p:cNvPr>
          <p:cNvSpPr txBox="1"/>
          <p:nvPr/>
        </p:nvSpPr>
        <p:spPr>
          <a:xfrm>
            <a:off x="354925" y="1039611"/>
            <a:ext cx="8811482" cy="646331"/>
          </a:xfrm>
          <a:prstGeom prst="rect">
            <a:avLst/>
          </a:prstGeom>
          <a:noFill/>
        </p:spPr>
        <p:txBody>
          <a:bodyPr wrap="square">
            <a:spAutoFit/>
          </a:bodyPr>
          <a:lstStyle/>
          <a:p>
            <a:r>
              <a:rPr kumimoji="1" lang="ja-JP" altLang="en-US" sz="1800" b="1" dirty="0">
                <a:latin typeface="Meiryo UI" panose="020B0604030504040204" pitchFamily="34" charset="-128"/>
                <a:ea typeface="Meiryo UI" panose="020B0604030504040204" pitchFamily="34" charset="-128"/>
              </a:rPr>
              <a:t>「焚火と本」「キャンプと本」をテーマに</a:t>
            </a:r>
            <a:r>
              <a:rPr kumimoji="1" lang="en-US" altLang="ja-JP" sz="1800" b="1" dirty="0">
                <a:latin typeface="Meiryo UI" panose="020B0604030504040204" pitchFamily="34" charset="-128"/>
                <a:ea typeface="Meiryo UI" panose="020B0604030504040204" pitchFamily="34" charset="-128"/>
              </a:rPr>
              <a:t>2024</a:t>
            </a:r>
            <a:r>
              <a:rPr kumimoji="1" lang="ja-JP" altLang="en-US" sz="1800" b="1" dirty="0">
                <a:latin typeface="Meiryo UI" panose="020B0604030504040204" pitchFamily="34" charset="-128"/>
                <a:ea typeface="Meiryo UI" panose="020B0604030504040204" pitchFamily="34" charset="-128"/>
              </a:rPr>
              <a:t>年度より展開している大人気コンテンツ！</a:t>
            </a:r>
            <a:endParaRPr kumimoji="1" lang="en-US" altLang="ja-JP" sz="1800" b="1" dirty="0">
              <a:latin typeface="Meiryo UI" panose="020B0604030504040204" pitchFamily="34" charset="-128"/>
              <a:ea typeface="Meiryo UI" panose="020B0604030504040204" pitchFamily="34" charset="-128"/>
            </a:endParaRPr>
          </a:p>
          <a:p>
            <a:r>
              <a:rPr kumimoji="1" lang="ja-JP" altLang="en-US" b="1" dirty="0">
                <a:latin typeface="Meiryo UI" panose="020B0604030504040204" pitchFamily="34" charset="-128"/>
                <a:ea typeface="Meiryo UI" panose="020B0604030504040204" pitchFamily="34" charset="-128"/>
              </a:rPr>
              <a:t>移動本屋さん「</a:t>
            </a:r>
            <a:r>
              <a:rPr kumimoji="1" lang="en-US" altLang="ja-JP" b="1" dirty="0" err="1">
                <a:latin typeface="Meiryo UI" panose="020B0604030504040204" pitchFamily="34" charset="-128"/>
                <a:ea typeface="Meiryo UI" panose="020B0604030504040204" pitchFamily="34" charset="-128"/>
              </a:rPr>
              <a:t>Honjour</a:t>
            </a:r>
            <a:r>
              <a:rPr kumimoji="1" lang="en-US" altLang="ja-JP" b="1" dirty="0">
                <a:latin typeface="Meiryo UI" panose="020B0604030504040204" pitchFamily="34" charset="-128"/>
                <a:ea typeface="Meiryo UI" panose="020B0604030504040204" pitchFamily="34" charset="-128"/>
              </a:rPr>
              <a:t>! CAR</a:t>
            </a:r>
            <a:r>
              <a:rPr kumimoji="1" lang="ja-JP" altLang="en-US" b="1" dirty="0">
                <a:latin typeface="Meiryo UI" panose="020B0604030504040204" pitchFamily="34" charset="-128"/>
                <a:ea typeface="Meiryo UI" panose="020B0604030504040204" pitchFamily="34" charset="-128"/>
              </a:rPr>
              <a:t>」の隣で「焚火と本と〇〇」といった展開が可能です！</a:t>
            </a:r>
            <a:endParaRPr kumimoji="1" lang="en-US" altLang="ja-JP" sz="1800" b="1" dirty="0">
              <a:latin typeface="Meiryo UI" panose="020B0604030504040204" pitchFamily="34" charset="-128"/>
              <a:ea typeface="Meiryo UI" panose="020B0604030504040204" pitchFamily="34" charset="-128"/>
            </a:endParaRPr>
          </a:p>
        </p:txBody>
      </p:sp>
      <p:pic>
        <p:nvPicPr>
          <p:cNvPr id="17" name="図 16" descr="草の上に立っている女性&#10;&#10;低い精度で自動的に生成された説明">
            <a:extLst>
              <a:ext uri="{FF2B5EF4-FFF2-40B4-BE49-F238E27FC236}">
                <a16:creationId xmlns:a16="http://schemas.microsoft.com/office/drawing/2014/main" id="{4978D906-69C3-E9DA-2CFB-B7A02F74D59A}"/>
              </a:ext>
            </a:extLst>
          </p:cNvPr>
          <p:cNvPicPr>
            <a:picLocks noChangeAspect="1"/>
          </p:cNvPicPr>
          <p:nvPr/>
        </p:nvPicPr>
        <p:blipFill>
          <a:blip r:embed="rId10"/>
          <a:srcRect l="16555" t="42197" r="74711" b="44627"/>
          <a:stretch/>
        </p:blipFill>
        <p:spPr>
          <a:xfrm>
            <a:off x="7488469" y="3580498"/>
            <a:ext cx="758871" cy="763200"/>
          </a:xfrm>
          <a:prstGeom prst="ellipse">
            <a:avLst/>
          </a:prstGeom>
        </p:spPr>
      </p:pic>
      <p:sp>
        <p:nvSpPr>
          <p:cNvPr id="18" name="Google Shape;1077;p62">
            <a:extLst>
              <a:ext uri="{FF2B5EF4-FFF2-40B4-BE49-F238E27FC236}">
                <a16:creationId xmlns:a16="http://schemas.microsoft.com/office/drawing/2014/main" id="{510B9EDC-6895-3293-DE9E-1E94655832F4}"/>
              </a:ext>
            </a:extLst>
          </p:cNvPr>
          <p:cNvSpPr/>
          <p:nvPr/>
        </p:nvSpPr>
        <p:spPr>
          <a:xfrm>
            <a:off x="7260249" y="4392238"/>
            <a:ext cx="134030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書籍・</a:t>
            </a:r>
            <a:r>
              <a:rPr lang="en-US" altLang="ja-JP"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MOOK</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err="1">
                <a:solidFill>
                  <a:srgbClr val="000000"/>
                </a:solidFill>
                <a:latin typeface="Meiryo UI" panose="020B0604030504040204" pitchFamily="34" charset="-128"/>
                <a:ea typeface="Meiryo UI" panose="020B0604030504040204" pitchFamily="34" charset="-128"/>
                <a:cs typeface="Meiryo"/>
                <a:sym typeface="Meiryo"/>
              </a:rPr>
              <a:t>編集長</a:t>
            </a:r>
            <a:endParaRPr lang="en-US" sz="8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altLang="en-US" sz="1400" b="1" dirty="0">
                <a:latin typeface="Meiryo UI" panose="020B0604030504040204" pitchFamily="34" charset="-128"/>
                <a:ea typeface="Meiryo UI" panose="020B0604030504040204" pitchFamily="34" charset="-128"/>
                <a:cs typeface="Meiryo"/>
                <a:sym typeface="Meiryo"/>
              </a:rPr>
              <a:t>フジタニ</a:t>
            </a:r>
            <a:endParaRPr sz="140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9" name="テキスト ボックス 18">
            <a:extLst>
              <a:ext uri="{FF2B5EF4-FFF2-40B4-BE49-F238E27FC236}">
                <a16:creationId xmlns:a16="http://schemas.microsoft.com/office/drawing/2014/main" id="{80DBD7C6-DE79-F9F8-15EC-5118342CE313}"/>
              </a:ext>
            </a:extLst>
          </p:cNvPr>
          <p:cNvSpPr txBox="1"/>
          <p:nvPr/>
        </p:nvSpPr>
        <p:spPr>
          <a:xfrm>
            <a:off x="5502609" y="4740138"/>
            <a:ext cx="2173993" cy="246221"/>
          </a:xfrm>
          <a:prstGeom prst="rect">
            <a:avLst/>
          </a:prstGeom>
          <a:noFill/>
        </p:spPr>
        <p:txBody>
          <a:bodyPr wrap="none" rtlCol="0">
            <a:spAutoFit/>
          </a:bodyPr>
          <a:lstStyle/>
          <a:p>
            <a:r>
              <a:rPr kumimoji="1" lang="ja-JP" altLang="en-US" sz="1000" b="1" dirty="0">
                <a:solidFill>
                  <a:srgbClr val="FF0000"/>
                </a:solidFill>
              </a:rPr>
              <a:t>★出演する編集長は</a:t>
            </a:r>
            <a:r>
              <a:rPr kumimoji="1" lang="en-US" altLang="ja-JP" sz="1000" b="1" dirty="0">
                <a:solidFill>
                  <a:srgbClr val="FF0000"/>
                </a:solidFill>
              </a:rPr>
              <a:t>1</a:t>
            </a:r>
            <a:r>
              <a:rPr kumimoji="1" lang="ja-JP" altLang="en-US" sz="1000" b="1" dirty="0">
                <a:solidFill>
                  <a:srgbClr val="FF0000"/>
                </a:solidFill>
              </a:rPr>
              <a:t>名になります</a:t>
            </a:r>
          </a:p>
        </p:txBody>
      </p:sp>
    </p:spTree>
    <p:extLst>
      <p:ext uri="{BB962C8B-B14F-4D97-AF65-F5344CB8AC3E}">
        <p14:creationId xmlns:p14="http://schemas.microsoft.com/office/powerpoint/2010/main" val="3799299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3AB1D-5149-72E2-83FC-7554404D1DB0}"/>
            </a:ext>
          </a:extLst>
        </p:cNvPr>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7178B47B-3200-DBA9-EA98-A56958D82917}"/>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FA0DA3E3-5AC5-15C4-248A-ABD8609A9E7F}"/>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B5B982A2-85DD-A9FB-45A4-31BC2A51F513}"/>
              </a:ext>
            </a:extLst>
          </p:cNvPr>
          <p:cNvSpPr txBox="1">
            <a:spLocks/>
          </p:cNvSpPr>
          <p:nvPr/>
        </p:nvSpPr>
        <p:spPr>
          <a:xfrm>
            <a:off x="663465" y="187641"/>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サンプリング協賛プラン　</a:t>
            </a:r>
            <a:endParaRPr lang="ja-JP" altLang="en-US" sz="3200" b="1" dirty="0">
              <a:solidFill>
                <a:srgbClr val="FF0000"/>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6EECB321-070D-8703-6B58-B8095051B850}"/>
              </a:ext>
            </a:extLst>
          </p:cNvPr>
          <p:cNvSpPr txBox="1"/>
          <p:nvPr/>
        </p:nvSpPr>
        <p:spPr>
          <a:xfrm>
            <a:off x="653579" y="687120"/>
            <a:ext cx="4628560" cy="369332"/>
          </a:xfrm>
          <a:prstGeom prst="rect">
            <a:avLst/>
          </a:prstGeom>
          <a:noFill/>
        </p:spPr>
        <p:txBody>
          <a:bodyPr wrap="square">
            <a:spAutoFit/>
          </a:bodyPr>
          <a:lstStyle/>
          <a:p>
            <a:r>
              <a:rPr lang="ja-JP" altLang="en-US" sz="1800" b="1" dirty="0">
                <a:solidFill>
                  <a:srgbClr val="FF0000"/>
                </a:solidFill>
                <a:latin typeface="Meiryo UI" panose="020B0604030504040204" pitchFamily="34" charset="-128"/>
                <a:ea typeface="Meiryo UI" panose="020B0604030504040204" pitchFamily="34" charset="-128"/>
              </a:rPr>
              <a:t>競合排除なし</a:t>
            </a:r>
            <a:endParaRPr lang="ja-JP" altLang="en-US" dirty="0"/>
          </a:p>
        </p:txBody>
      </p:sp>
      <p:sp>
        <p:nvSpPr>
          <p:cNvPr id="42" name="テキスト ボックス 41">
            <a:extLst>
              <a:ext uri="{FF2B5EF4-FFF2-40B4-BE49-F238E27FC236}">
                <a16:creationId xmlns:a16="http://schemas.microsoft.com/office/drawing/2014/main" id="{F3A28A25-0096-D729-6FF1-1CFBA896A7E7}"/>
              </a:ext>
            </a:extLst>
          </p:cNvPr>
          <p:cNvSpPr txBox="1"/>
          <p:nvPr/>
        </p:nvSpPr>
        <p:spPr>
          <a:xfrm>
            <a:off x="1261550" y="5150407"/>
            <a:ext cx="7749592" cy="1661993"/>
          </a:xfrm>
          <a:prstGeom prst="rect">
            <a:avLst/>
          </a:prstGeom>
          <a:noFill/>
        </p:spPr>
        <p:txBody>
          <a:bodyPr wrap="square" rtlCol="0">
            <a:spAutoFit/>
          </a:bodyPr>
          <a:lstStyle/>
          <a:p>
            <a:r>
              <a:rPr lang="ja-JP" altLang="en-US" sz="1200" b="1" u="sng" dirty="0">
                <a:latin typeface="Meiryo UI" panose="020B0604030504040204" pitchFamily="34" charset="-128"/>
                <a:ea typeface="Meiryo UI" panose="020B0604030504040204" pitchFamily="34" charset="-128"/>
              </a:rPr>
              <a:t>１）協賛コンテンツ展開</a:t>
            </a:r>
            <a:endParaRPr lang="en-US" altLang="ja-JP" sz="1200" b="1" u="sng" dirty="0">
              <a:latin typeface="Meiryo UI" panose="020B0604030504040204" pitchFamily="34" charset="-128"/>
              <a:ea typeface="Meiryo UI" panose="020B0604030504040204" pitchFamily="34" charset="-128"/>
            </a:endParaRPr>
          </a:p>
          <a:p>
            <a:endParaRPr lang="en-US" altLang="ja-JP" sz="1200" b="1" u="sng"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a:t>
            </a:r>
            <a:r>
              <a:rPr lang="ja-JP" altLang="en-US" sz="1200" b="1" dirty="0">
                <a:latin typeface="Meiryo UI" panose="020B0604030504040204" pitchFamily="34" charset="-128"/>
                <a:ea typeface="Meiryo UI" panose="020B0604030504040204" pitchFamily="34" charset="-128"/>
              </a:rPr>
              <a:t>ブース協賛エリアで商品サンプリング</a:t>
            </a:r>
            <a:endParaRPr lang="en-US" altLang="ja-JP" sz="1200" b="1" dirty="0">
              <a:latin typeface="Meiryo UI" panose="020B0604030504040204" pitchFamily="34" charset="-128"/>
              <a:ea typeface="Meiryo UI" panose="020B0604030504040204" pitchFamily="34" charset="-128"/>
            </a:endParaRPr>
          </a:p>
          <a:p>
            <a:r>
              <a:rPr lang="ja-JP" altLang="en-US" sz="900" b="1" dirty="0">
                <a:latin typeface="Meiryo UI" panose="020B0604030504040204" pitchFamily="34" charset="-128"/>
                <a:ea typeface="Meiryo UI" panose="020B0604030504040204" pitchFamily="34" charset="-128"/>
              </a:rPr>
              <a:t>　　　</a:t>
            </a:r>
            <a:r>
              <a:rPr lang="ja-JP" altLang="en-US" sz="900" b="1" dirty="0">
                <a:solidFill>
                  <a:srgbClr val="FF0000"/>
                </a:solidFill>
                <a:latin typeface="Meiryo UI" panose="020B0604030504040204" pitchFamily="34" charset="-128"/>
                <a:ea typeface="Meiryo UI" panose="020B0604030504040204" pitchFamily="34" charset="-128"/>
              </a:rPr>
              <a:t>★クライアント単体のブースではなく、</a:t>
            </a:r>
            <a:r>
              <a:rPr lang="en-US" altLang="ja-JP" sz="900" b="1" dirty="0">
                <a:solidFill>
                  <a:srgbClr val="FF0000"/>
                </a:solidFill>
                <a:latin typeface="Meiryo UI" panose="020B0604030504040204" pitchFamily="34" charset="-128"/>
                <a:ea typeface="Meiryo UI" panose="020B0604030504040204" pitchFamily="34" charset="-128"/>
              </a:rPr>
              <a:t>BE-PAL</a:t>
            </a:r>
            <a:r>
              <a:rPr lang="ja-JP" altLang="en-US" sz="900" b="1" dirty="0">
                <a:solidFill>
                  <a:srgbClr val="FF0000"/>
                </a:solidFill>
                <a:latin typeface="Meiryo UI" panose="020B0604030504040204" pitchFamily="34" charset="-128"/>
                <a:ea typeface="Meiryo UI" panose="020B0604030504040204" pitchFamily="34" charset="-128"/>
              </a:rPr>
              <a:t>のブースでサンプリングいたします。他商品も同じブースでサンプリングを行っております</a:t>
            </a:r>
            <a:endParaRPr lang="en-US" altLang="ja-JP" sz="900" b="1" dirty="0">
              <a:solidFill>
                <a:srgbClr val="FF0000"/>
              </a:solidFill>
              <a:latin typeface="Meiryo UI" panose="020B0604030504040204" pitchFamily="34" charset="-128"/>
              <a:ea typeface="Meiryo UI" panose="020B0604030504040204" pitchFamily="34" charset="-128"/>
            </a:endParaRPr>
          </a:p>
          <a:p>
            <a:r>
              <a:rPr lang="ja-JP" altLang="en-US" sz="900" b="1" dirty="0">
                <a:solidFill>
                  <a:srgbClr val="FF0000"/>
                </a:solidFill>
                <a:latin typeface="Meiryo UI" panose="020B0604030504040204" pitchFamily="34" charset="-128"/>
                <a:ea typeface="Meiryo UI" panose="020B0604030504040204" pitchFamily="34" charset="-128"/>
              </a:rPr>
              <a:t>　</a:t>
            </a:r>
            <a:r>
              <a:rPr lang="ja-JP" altLang="en-US" sz="9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■キャンプ参加者向けトートバッグに商品同梱</a:t>
            </a:r>
            <a:endParaRPr lang="en-US" altLang="ja-JP" sz="1200" b="1" dirty="0">
              <a:solidFill>
                <a:srgbClr val="FF0000"/>
              </a:solidFill>
              <a:latin typeface="Meiryo UI" panose="020B0604030504040204" pitchFamily="34" charset="-128"/>
              <a:ea typeface="Meiryo UI" panose="020B0604030504040204" pitchFamily="34" charset="-128"/>
            </a:endParaRPr>
          </a:p>
          <a:p>
            <a:endParaRPr lang="en-US" altLang="ja-JP" sz="9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『BE-PAL.NET』</a:t>
            </a:r>
            <a:r>
              <a:rPr lang="ja-JP" altLang="en-US" sz="1200" b="1" dirty="0">
                <a:latin typeface="Meiryo UI" panose="020B0604030504040204" pitchFamily="34" charset="-128"/>
                <a:ea typeface="Meiryo UI" panose="020B0604030504040204" pitchFamily="34" charset="-128"/>
              </a:rPr>
              <a:t>イベント特設ページ内での商品・サービスの紹介・露出</a:t>
            </a:r>
            <a:endParaRPr lang="en-US" altLang="ja-JP" sz="1200" b="1" dirty="0">
              <a:latin typeface="Meiryo UI" panose="020B0604030504040204" pitchFamily="34" charset="-128"/>
              <a:ea typeface="Meiryo UI" panose="020B0604030504040204" pitchFamily="34" charset="-128"/>
            </a:endParaRPr>
          </a:p>
          <a:p>
            <a:r>
              <a:rPr lang="ja-JP" altLang="en-US" sz="1200" b="1" dirty="0">
                <a:latin typeface="Meiryo UI" panose="020B0604030504040204" pitchFamily="34" charset="-128"/>
                <a:ea typeface="Meiryo UI" panose="020B0604030504040204" pitchFamily="34" charset="-128"/>
              </a:rPr>
              <a:t>　■</a:t>
            </a:r>
            <a:r>
              <a:rPr lang="en-US" altLang="ja-JP" sz="1200" b="1" dirty="0">
                <a:latin typeface="Meiryo UI" panose="020B0604030504040204" pitchFamily="34" charset="-128"/>
                <a:ea typeface="Meiryo UI" panose="020B0604030504040204" pitchFamily="34" charset="-128"/>
              </a:rPr>
              <a:t>Instagram</a:t>
            </a:r>
            <a:r>
              <a:rPr lang="ja-JP" altLang="en-US" sz="1200" b="1" dirty="0">
                <a:latin typeface="Meiryo UI" panose="020B0604030504040204" pitchFamily="34" charset="-128"/>
                <a:ea typeface="Meiryo UI" panose="020B0604030504040204" pitchFamily="34" charset="-128"/>
              </a:rPr>
              <a:t>・Ｘ・</a:t>
            </a:r>
            <a:r>
              <a:rPr lang="en-US" altLang="ja-JP" sz="1200" b="1" dirty="0">
                <a:latin typeface="Meiryo UI" panose="020B0604030504040204" pitchFamily="34" charset="-128"/>
                <a:ea typeface="Meiryo UI" panose="020B0604030504040204" pitchFamily="34" charset="-128"/>
              </a:rPr>
              <a:t>Facebook</a:t>
            </a:r>
            <a:r>
              <a:rPr lang="ja-JP" altLang="en-US" sz="1200" b="1" dirty="0">
                <a:latin typeface="Meiryo UI" panose="020B0604030504040204" pitchFamily="34" charset="-128"/>
                <a:ea typeface="Meiryo UI" panose="020B0604030504040204" pitchFamily="34" charset="-128"/>
              </a:rPr>
              <a:t>オフィシャルアカウントにて</a:t>
            </a:r>
            <a:endParaRPr lang="en-US" altLang="ja-JP" sz="1200" b="1" dirty="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     </a:t>
            </a:r>
            <a:r>
              <a:rPr lang="ja-JP" altLang="en-US" sz="1200" b="1" dirty="0">
                <a:latin typeface="Meiryo UI" panose="020B0604030504040204" pitchFamily="34" charset="-128"/>
                <a:ea typeface="Meiryo UI" panose="020B0604030504040204" pitchFamily="34" charset="-128"/>
              </a:rPr>
              <a:t>ご協賛商品・サービスの紹介</a:t>
            </a:r>
            <a:endParaRPr lang="en-US" altLang="ja-JP" sz="1200" b="1" dirty="0">
              <a:latin typeface="Meiryo UI" panose="020B0604030504040204" pitchFamily="34" charset="-128"/>
              <a:ea typeface="Meiryo UI" panose="020B0604030504040204" pitchFamily="34" charset="-128"/>
            </a:endParaRPr>
          </a:p>
        </p:txBody>
      </p:sp>
      <p:sp>
        <p:nvSpPr>
          <p:cNvPr id="43" name="角丸四角形 3">
            <a:extLst>
              <a:ext uri="{FF2B5EF4-FFF2-40B4-BE49-F238E27FC236}">
                <a16:creationId xmlns:a16="http://schemas.microsoft.com/office/drawing/2014/main" id="{8FA29861-6EC4-6FA3-70C9-804B4AA05E92}"/>
              </a:ext>
            </a:extLst>
          </p:cNvPr>
          <p:cNvSpPr/>
          <p:nvPr/>
        </p:nvSpPr>
        <p:spPr>
          <a:xfrm>
            <a:off x="1261550" y="1839581"/>
            <a:ext cx="6904753" cy="3178837"/>
          </a:xfrm>
          <a:prstGeom prst="round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85724957-780D-DE12-2640-2A0CE9F35EA5}"/>
              </a:ext>
            </a:extLst>
          </p:cNvPr>
          <p:cNvSpPr txBox="1"/>
          <p:nvPr/>
        </p:nvSpPr>
        <p:spPr>
          <a:xfrm>
            <a:off x="3379872" y="1737997"/>
            <a:ext cx="2505206" cy="276999"/>
          </a:xfrm>
          <a:prstGeom prst="rect">
            <a:avLst/>
          </a:prstGeom>
          <a:solidFill>
            <a:srgbClr val="F9BD00"/>
          </a:solidFill>
          <a:ln>
            <a:noFill/>
          </a:ln>
        </p:spPr>
        <p:txBody>
          <a:bodyPr wrap="square" rtlCol="0">
            <a:spAutoFit/>
          </a:bodyPr>
          <a:lstStyle/>
          <a:p>
            <a:pPr algn="ctr"/>
            <a:r>
              <a:rPr lang="ja-JP" altLang="en-US" sz="1200" b="1" dirty="0">
                <a:solidFill>
                  <a:schemeClr val="bg1"/>
                </a:solidFill>
                <a:latin typeface="Meiryo UI" panose="020B0604030504040204" pitchFamily="34" charset="-128"/>
                <a:ea typeface="Meiryo UI" panose="020B0604030504040204" pitchFamily="34" charset="-128"/>
              </a:rPr>
              <a:t>協賛</a:t>
            </a:r>
            <a:r>
              <a:rPr lang="ja-JP" altLang="en-US" sz="1200" b="1">
                <a:solidFill>
                  <a:schemeClr val="bg1"/>
                </a:solidFill>
                <a:latin typeface="Meiryo UI" panose="020B0604030504040204" pitchFamily="34" charset="-128"/>
                <a:ea typeface="Meiryo UI" panose="020B0604030504040204" pitchFamily="34" charset="-128"/>
              </a:rPr>
              <a:t>コンテンツ展開</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51" name="正方形/長方形 50">
            <a:extLst>
              <a:ext uri="{FF2B5EF4-FFF2-40B4-BE49-F238E27FC236}">
                <a16:creationId xmlns:a16="http://schemas.microsoft.com/office/drawing/2014/main" id="{C4474255-D0BA-6773-FF48-9841856C70D3}"/>
              </a:ext>
            </a:extLst>
          </p:cNvPr>
          <p:cNvSpPr/>
          <p:nvPr/>
        </p:nvSpPr>
        <p:spPr>
          <a:xfrm>
            <a:off x="4165137" y="4609877"/>
            <a:ext cx="2364976" cy="215444"/>
          </a:xfrm>
          <a:prstGeom prst="rect">
            <a:avLst/>
          </a:prstGeom>
        </p:spPr>
        <p:txBody>
          <a:bodyPr wrap="square">
            <a:spAutoFit/>
          </a:bodyPr>
          <a:lstStyle/>
          <a:p>
            <a:pPr algn="ctr"/>
            <a:r>
              <a:rPr lang="ja-JP" altLang="en-US" sz="800" b="1">
                <a:latin typeface="Meiryo UI" panose="020B0604030504040204" pitchFamily="34" charset="-128"/>
                <a:ea typeface="Meiryo UI" panose="020B0604030504040204" pitchFamily="34" charset="-128"/>
              </a:rPr>
              <a:t>公式アカウントにてご協賛商品・サービスの紹介</a:t>
            </a:r>
            <a:endParaRPr lang="en-US" altLang="ja-JP" sz="800" b="1" dirty="0">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D9A6C9E2-D7C1-9DF0-FEE9-15B06B3D3A2B}"/>
              </a:ext>
            </a:extLst>
          </p:cNvPr>
          <p:cNvSpPr txBox="1"/>
          <p:nvPr/>
        </p:nvSpPr>
        <p:spPr>
          <a:xfrm>
            <a:off x="6336519" y="4486767"/>
            <a:ext cx="1567506" cy="338554"/>
          </a:xfrm>
          <a:prstGeom prst="rect">
            <a:avLst/>
          </a:prstGeom>
          <a:noFill/>
        </p:spPr>
        <p:txBody>
          <a:bodyPr wrap="square">
            <a:spAutoFit/>
          </a:bodyPr>
          <a:lstStyle/>
          <a:p>
            <a:pPr algn="ctr"/>
            <a:r>
              <a:rPr lang="en-US" altLang="ja-JP" sz="800" b="1" dirty="0">
                <a:latin typeface="Meiryo UI" panose="020B0604030504040204" pitchFamily="34" charset="-128"/>
                <a:ea typeface="Meiryo UI" panose="020B0604030504040204" pitchFamily="34" charset="-128"/>
              </a:rPr>
              <a:t>『BE-PAL.NET』</a:t>
            </a:r>
            <a:r>
              <a:rPr lang="ja-JP" altLang="en-US" sz="800" b="1">
                <a:latin typeface="Meiryo UI" panose="020B0604030504040204" pitchFamily="34" charset="-128"/>
                <a:ea typeface="Meiryo UI" panose="020B0604030504040204" pitchFamily="34" charset="-128"/>
              </a:rPr>
              <a:t>特設ページ内商品・サービス紹介</a:t>
            </a:r>
            <a:endParaRPr lang="en-US" altLang="ja-JP" sz="800" b="1" dirty="0">
              <a:latin typeface="Meiryo UI" panose="020B0604030504040204" pitchFamily="34" charset="-128"/>
              <a:ea typeface="Meiryo UI" panose="020B0604030504040204" pitchFamily="34" charset="-128"/>
            </a:endParaRPr>
          </a:p>
        </p:txBody>
      </p:sp>
      <p:grpSp>
        <p:nvGrpSpPr>
          <p:cNvPr id="54" name="グループ化 53">
            <a:extLst>
              <a:ext uri="{FF2B5EF4-FFF2-40B4-BE49-F238E27FC236}">
                <a16:creationId xmlns:a16="http://schemas.microsoft.com/office/drawing/2014/main" id="{33F83448-C605-6D75-A756-26AF300A5054}"/>
              </a:ext>
            </a:extLst>
          </p:cNvPr>
          <p:cNvGrpSpPr/>
          <p:nvPr/>
        </p:nvGrpSpPr>
        <p:grpSpPr>
          <a:xfrm>
            <a:off x="4522626" y="3823176"/>
            <a:ext cx="1644906" cy="759579"/>
            <a:chOff x="503926" y="3580516"/>
            <a:chExt cx="1644906" cy="759579"/>
          </a:xfrm>
        </p:grpSpPr>
        <p:sp>
          <p:nvSpPr>
            <p:cNvPr id="55" name="正方形/長方形 54">
              <a:extLst>
                <a:ext uri="{FF2B5EF4-FFF2-40B4-BE49-F238E27FC236}">
                  <a16:creationId xmlns:a16="http://schemas.microsoft.com/office/drawing/2014/main" id="{D309D3EA-789A-74D1-BEE2-D3F0A701C18B}"/>
                </a:ext>
              </a:extLst>
            </p:cNvPr>
            <p:cNvSpPr/>
            <p:nvPr/>
          </p:nvSpPr>
          <p:spPr>
            <a:xfrm>
              <a:off x="508946" y="3580516"/>
              <a:ext cx="1639886" cy="758466"/>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0EEEAB2A-8F02-34E4-A9A8-10A338FCEC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12163" y="3631049"/>
              <a:ext cx="385771" cy="385771"/>
            </a:xfrm>
            <a:prstGeom prst="rect">
              <a:avLst/>
            </a:prstGeom>
          </p:spPr>
        </p:pic>
        <p:pic>
          <p:nvPicPr>
            <p:cNvPr id="57" name="図 56">
              <a:extLst>
                <a:ext uri="{FF2B5EF4-FFF2-40B4-BE49-F238E27FC236}">
                  <a16:creationId xmlns:a16="http://schemas.microsoft.com/office/drawing/2014/main" id="{8EA410C2-78AD-1220-4F5E-F7B950087C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560" y="3590305"/>
              <a:ext cx="681864" cy="498257"/>
            </a:xfrm>
            <a:prstGeom prst="rect">
              <a:avLst/>
            </a:prstGeom>
          </p:spPr>
        </p:pic>
        <p:sp>
          <p:nvSpPr>
            <p:cNvPr id="58" name="正方形/長方形 57">
              <a:extLst>
                <a:ext uri="{FF2B5EF4-FFF2-40B4-BE49-F238E27FC236}">
                  <a16:creationId xmlns:a16="http://schemas.microsoft.com/office/drawing/2014/main" id="{342875A1-1EB8-D514-953D-FFFF9B557E72}"/>
                </a:ext>
              </a:extLst>
            </p:cNvPr>
            <p:cNvSpPr/>
            <p:nvPr/>
          </p:nvSpPr>
          <p:spPr>
            <a:xfrm>
              <a:off x="503926" y="4032318"/>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52,000</a:t>
              </a:r>
            </a:p>
            <a:p>
              <a:pPr algn="ctr"/>
              <a:r>
                <a:rPr lang="en-US" altLang="ja-JP" sz="700" dirty="0">
                  <a:latin typeface="Meiryo UI" panose="020B0604030504040204" pitchFamily="34" charset="-128"/>
                  <a:ea typeface="Meiryo UI" panose="020B0604030504040204" pitchFamily="34" charset="-128"/>
                </a:rPr>
                <a:t>X</a:t>
              </a:r>
            </a:p>
          </p:txBody>
        </p:sp>
        <p:sp>
          <p:nvSpPr>
            <p:cNvPr id="59" name="正方形/長方形 58">
              <a:extLst>
                <a:ext uri="{FF2B5EF4-FFF2-40B4-BE49-F238E27FC236}">
                  <a16:creationId xmlns:a16="http://schemas.microsoft.com/office/drawing/2014/main" id="{32C9FA1D-2C87-7C05-2E24-9798721462F5}"/>
                </a:ext>
              </a:extLst>
            </p:cNvPr>
            <p:cNvSpPr/>
            <p:nvPr/>
          </p:nvSpPr>
          <p:spPr>
            <a:xfrm>
              <a:off x="1323797" y="4031205"/>
              <a:ext cx="790490" cy="307777"/>
            </a:xfrm>
            <a:prstGeom prst="rect">
              <a:avLst/>
            </a:prstGeom>
          </p:spPr>
          <p:txBody>
            <a:bodyPr wrap="square">
              <a:spAutoFit/>
            </a:bodyPr>
            <a:lstStyle/>
            <a:p>
              <a:pPr algn="ctr"/>
              <a:r>
                <a:rPr lang="en-US" altLang="ja-JP" sz="700" dirty="0">
                  <a:latin typeface="Meiryo UI" panose="020B0604030504040204" pitchFamily="34" charset="-128"/>
                  <a:ea typeface="Meiryo UI" panose="020B0604030504040204" pitchFamily="34" charset="-128"/>
                </a:rPr>
                <a:t>137,000</a:t>
              </a:r>
            </a:p>
            <a:p>
              <a:pPr algn="ctr"/>
              <a:r>
                <a:rPr lang="en-US" altLang="ja-JP" sz="700" dirty="0">
                  <a:latin typeface="Meiryo UI" panose="020B0604030504040204" pitchFamily="34" charset="-128"/>
                  <a:ea typeface="Meiryo UI" panose="020B0604030504040204" pitchFamily="34" charset="-128"/>
                </a:rPr>
                <a:t>Instagram</a:t>
              </a:r>
            </a:p>
          </p:txBody>
        </p:sp>
      </p:grpSp>
      <p:pic>
        <p:nvPicPr>
          <p:cNvPr id="60" name="図 59" descr="グラフィカル ユーザー インターフェイス, Web サイト&#10;&#10;自動的に生成された説明">
            <a:extLst>
              <a:ext uri="{FF2B5EF4-FFF2-40B4-BE49-F238E27FC236}">
                <a16:creationId xmlns:a16="http://schemas.microsoft.com/office/drawing/2014/main" id="{74D59286-FFED-C88F-31B1-3394551D90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0113" y="2188976"/>
            <a:ext cx="1279645" cy="2243632"/>
          </a:xfrm>
          <a:prstGeom prst="rect">
            <a:avLst/>
          </a:prstGeom>
        </p:spPr>
      </p:pic>
      <p:grpSp>
        <p:nvGrpSpPr>
          <p:cNvPr id="61" name="グループ化 60">
            <a:extLst>
              <a:ext uri="{FF2B5EF4-FFF2-40B4-BE49-F238E27FC236}">
                <a16:creationId xmlns:a16="http://schemas.microsoft.com/office/drawing/2014/main" id="{526930B7-4688-43A9-84C9-644AEDFE280E}"/>
              </a:ext>
            </a:extLst>
          </p:cNvPr>
          <p:cNvGrpSpPr/>
          <p:nvPr/>
        </p:nvGrpSpPr>
        <p:grpSpPr>
          <a:xfrm>
            <a:off x="6561517" y="3173335"/>
            <a:ext cx="1197450" cy="413154"/>
            <a:chOff x="7823436" y="2923752"/>
            <a:chExt cx="1502915" cy="518548"/>
          </a:xfrm>
        </p:grpSpPr>
        <p:sp>
          <p:nvSpPr>
            <p:cNvPr id="62" name="楕円 83">
              <a:extLst>
                <a:ext uri="{FF2B5EF4-FFF2-40B4-BE49-F238E27FC236}">
                  <a16:creationId xmlns:a16="http://schemas.microsoft.com/office/drawing/2014/main" id="{D7AF738C-7F62-4229-636D-FDE49CFC1347}"/>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63" name="テキスト ボックス 62">
              <a:extLst>
                <a:ext uri="{FF2B5EF4-FFF2-40B4-BE49-F238E27FC236}">
                  <a16:creationId xmlns:a16="http://schemas.microsoft.com/office/drawing/2014/main" id="{2548D906-1CF4-B043-0B22-5F8A6B92BE5A}"/>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紹介記事</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grpSp>
        <p:nvGrpSpPr>
          <p:cNvPr id="64" name="グループ化 63">
            <a:extLst>
              <a:ext uri="{FF2B5EF4-FFF2-40B4-BE49-F238E27FC236}">
                <a16:creationId xmlns:a16="http://schemas.microsoft.com/office/drawing/2014/main" id="{8D62E041-C6DB-A4E7-6A64-F696FB08107A}"/>
              </a:ext>
            </a:extLst>
          </p:cNvPr>
          <p:cNvGrpSpPr/>
          <p:nvPr/>
        </p:nvGrpSpPr>
        <p:grpSpPr>
          <a:xfrm>
            <a:off x="4722190" y="3497166"/>
            <a:ext cx="1197450" cy="413154"/>
            <a:chOff x="7823436" y="2923752"/>
            <a:chExt cx="1502915" cy="518548"/>
          </a:xfrm>
        </p:grpSpPr>
        <p:sp>
          <p:nvSpPr>
            <p:cNvPr id="65" name="楕円 83">
              <a:extLst>
                <a:ext uri="{FF2B5EF4-FFF2-40B4-BE49-F238E27FC236}">
                  <a16:creationId xmlns:a16="http://schemas.microsoft.com/office/drawing/2014/main" id="{8EB157CF-4105-2D4E-6193-26F16FA529BA}"/>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66" name="テキスト ボックス 65">
              <a:extLst>
                <a:ext uri="{FF2B5EF4-FFF2-40B4-BE49-F238E27FC236}">
                  <a16:creationId xmlns:a16="http://schemas.microsoft.com/office/drawing/2014/main" id="{0A88029E-D5A9-B886-9506-D0260D6D6CA5}"/>
                </a:ext>
              </a:extLst>
            </p:cNvPr>
            <p:cNvSpPr txBox="1"/>
            <p:nvPr/>
          </p:nvSpPr>
          <p:spPr>
            <a:xfrm>
              <a:off x="7865516"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SNS</a:t>
              </a:r>
              <a:r>
                <a:rPr lang="ja-JP" altLang="en-US" sz="1400" b="1">
                  <a:solidFill>
                    <a:schemeClr val="bg1"/>
                  </a:solidFill>
                  <a:latin typeface="Meiryo UI" panose="020B0604030504040204" pitchFamily="34" charset="-128"/>
                  <a:ea typeface="Meiryo UI" panose="020B0604030504040204" pitchFamily="34" charset="-128"/>
                </a:rPr>
                <a:t>投稿</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pic>
        <p:nvPicPr>
          <p:cNvPr id="67" name="図 66">
            <a:extLst>
              <a:ext uri="{FF2B5EF4-FFF2-40B4-BE49-F238E27FC236}">
                <a16:creationId xmlns:a16="http://schemas.microsoft.com/office/drawing/2014/main" id="{C91A9671-A32E-5662-0A80-6678CEEA47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65557" y="2213336"/>
            <a:ext cx="1340914" cy="893635"/>
          </a:xfrm>
          <a:prstGeom prst="rect">
            <a:avLst/>
          </a:prstGeom>
          <a:ln>
            <a:solidFill>
              <a:schemeClr val="bg1"/>
            </a:solidFill>
          </a:ln>
        </p:spPr>
      </p:pic>
      <p:pic>
        <p:nvPicPr>
          <p:cNvPr id="68" name="図 67" descr="テーブルの上にある数種類の缶&#10;&#10;中程度の精度で自動的に生成された説明">
            <a:extLst>
              <a:ext uri="{FF2B5EF4-FFF2-40B4-BE49-F238E27FC236}">
                <a16:creationId xmlns:a16="http://schemas.microsoft.com/office/drawing/2014/main" id="{C2E2FDB0-309C-BF1D-0C9C-47C6ADF205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5285" y="2213336"/>
            <a:ext cx="1345624" cy="897581"/>
          </a:xfrm>
          <a:prstGeom prst="rect">
            <a:avLst/>
          </a:prstGeom>
          <a:ln>
            <a:solidFill>
              <a:schemeClr val="bg1"/>
            </a:solidFill>
          </a:ln>
        </p:spPr>
      </p:pic>
      <p:grpSp>
        <p:nvGrpSpPr>
          <p:cNvPr id="69" name="グループ化 68">
            <a:extLst>
              <a:ext uri="{FF2B5EF4-FFF2-40B4-BE49-F238E27FC236}">
                <a16:creationId xmlns:a16="http://schemas.microsoft.com/office/drawing/2014/main" id="{CF7E3AF1-5E12-C2B9-B3B8-F31E28F03F30}"/>
              </a:ext>
            </a:extLst>
          </p:cNvPr>
          <p:cNvGrpSpPr/>
          <p:nvPr/>
        </p:nvGrpSpPr>
        <p:grpSpPr>
          <a:xfrm>
            <a:off x="2382181" y="2026581"/>
            <a:ext cx="1197450" cy="413154"/>
            <a:chOff x="7823436" y="2923752"/>
            <a:chExt cx="1502915" cy="518548"/>
          </a:xfrm>
        </p:grpSpPr>
        <p:sp>
          <p:nvSpPr>
            <p:cNvPr id="70" name="楕円 83">
              <a:extLst>
                <a:ext uri="{FF2B5EF4-FFF2-40B4-BE49-F238E27FC236}">
                  <a16:creationId xmlns:a16="http://schemas.microsoft.com/office/drawing/2014/main" id="{BC5A1D43-8E77-4321-ACEA-A31617C5CD0D}"/>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71" name="テキスト ボックス 70">
              <a:extLst>
                <a:ext uri="{FF2B5EF4-FFF2-40B4-BE49-F238E27FC236}">
                  <a16:creationId xmlns:a16="http://schemas.microsoft.com/office/drawing/2014/main" id="{AB28368A-FEC6-2B8A-FCE8-E54D07738308}"/>
                </a:ext>
              </a:extLst>
            </p:cNvPr>
            <p:cNvSpPr txBox="1"/>
            <p:nvPr/>
          </p:nvSpPr>
          <p:spPr>
            <a:xfrm>
              <a:off x="7865516" y="2985592"/>
              <a:ext cx="1422957" cy="386290"/>
            </a:xfrm>
            <a:prstGeom prst="rect">
              <a:avLst/>
            </a:prstGeom>
            <a:noFill/>
            <a:ln>
              <a:noFill/>
            </a:ln>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サンプリング</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sp>
        <p:nvSpPr>
          <p:cNvPr id="72" name="四角形: 角を丸くする 71">
            <a:extLst>
              <a:ext uri="{FF2B5EF4-FFF2-40B4-BE49-F238E27FC236}">
                <a16:creationId xmlns:a16="http://schemas.microsoft.com/office/drawing/2014/main" id="{E75BA853-580F-52C3-ADA9-A1E9F6019F19}"/>
              </a:ext>
            </a:extLst>
          </p:cNvPr>
          <p:cNvSpPr/>
          <p:nvPr/>
        </p:nvSpPr>
        <p:spPr>
          <a:xfrm>
            <a:off x="2326279" y="2749810"/>
            <a:ext cx="1212792" cy="398019"/>
          </a:xfrm>
          <a:prstGeom prst="round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3" name="Google Shape;96;p1" descr="BE-PAL LOGO.pdf">
            <a:extLst>
              <a:ext uri="{FF2B5EF4-FFF2-40B4-BE49-F238E27FC236}">
                <a16:creationId xmlns:a16="http://schemas.microsoft.com/office/drawing/2014/main" id="{46D1ACF4-4B5B-9F4C-3345-473B2ADC01D7}"/>
              </a:ext>
            </a:extLst>
          </p:cNvPr>
          <p:cNvPicPr preferRelativeResize="0"/>
          <p:nvPr/>
        </p:nvPicPr>
        <p:blipFill rotWithShape="1">
          <a:blip r:embed="rId7">
            <a:alphaModFix/>
          </a:blip>
          <a:srcRect/>
          <a:stretch/>
        </p:blipFill>
        <p:spPr>
          <a:xfrm>
            <a:off x="2427457" y="2820345"/>
            <a:ext cx="1028540" cy="273154"/>
          </a:xfrm>
          <a:prstGeom prst="rect">
            <a:avLst/>
          </a:prstGeom>
          <a:noFill/>
          <a:ln>
            <a:noFill/>
          </a:ln>
        </p:spPr>
      </p:pic>
      <p:sp>
        <p:nvSpPr>
          <p:cNvPr id="76" name="テキスト ボックス 75">
            <a:extLst>
              <a:ext uri="{FF2B5EF4-FFF2-40B4-BE49-F238E27FC236}">
                <a16:creationId xmlns:a16="http://schemas.microsoft.com/office/drawing/2014/main" id="{F2D19F86-2BAD-795D-3C9F-4C8F52388C58}"/>
              </a:ext>
            </a:extLst>
          </p:cNvPr>
          <p:cNvSpPr txBox="1"/>
          <p:nvPr/>
        </p:nvSpPr>
        <p:spPr>
          <a:xfrm>
            <a:off x="673678" y="1043459"/>
            <a:ext cx="8488386" cy="646331"/>
          </a:xfrm>
          <a:prstGeom prst="rect">
            <a:avLst/>
          </a:prstGeom>
          <a:noFill/>
        </p:spPr>
        <p:txBody>
          <a:bodyPr wrap="square">
            <a:spAutoFit/>
          </a:bodyPr>
          <a:lstStyle/>
          <a:p>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ブースで商品のサンプリングができるプランです。キャンプ参加者にプレゼントする</a:t>
            </a:r>
            <a:r>
              <a:rPr lang="en-US" altLang="ja-JP" b="1" dirty="0">
                <a:latin typeface="Meiryo UI" panose="020B0604030504040204" pitchFamily="34" charset="-128"/>
                <a:ea typeface="Meiryo UI" panose="020B0604030504040204" pitchFamily="34" charset="-128"/>
              </a:rPr>
              <a:t>BE-PAL</a:t>
            </a:r>
            <a:r>
              <a:rPr lang="ja-JP" altLang="en-US" b="1" dirty="0">
                <a:latin typeface="Meiryo UI" panose="020B0604030504040204" pitchFamily="34" charset="-128"/>
                <a:ea typeface="Meiryo UI" panose="020B0604030504040204" pitchFamily="34" charset="-128"/>
              </a:rPr>
              <a:t>イベントオリジナルトートバッグに商品を同梱できます！</a:t>
            </a:r>
            <a:endParaRPr lang="ja-JP" altLang="en-US" dirty="0">
              <a:highlight>
                <a:srgbClr val="FFFF00"/>
              </a:highlight>
            </a:endParaRPr>
          </a:p>
        </p:txBody>
      </p:sp>
      <p:sp>
        <p:nvSpPr>
          <p:cNvPr id="77" name="正方形/長方形 76">
            <a:extLst>
              <a:ext uri="{FF2B5EF4-FFF2-40B4-BE49-F238E27FC236}">
                <a16:creationId xmlns:a16="http://schemas.microsoft.com/office/drawing/2014/main" id="{F4C4D57F-8B4A-476B-B30C-61A658F3583A}"/>
              </a:ext>
            </a:extLst>
          </p:cNvPr>
          <p:cNvSpPr/>
          <p:nvPr/>
        </p:nvSpPr>
        <p:spPr>
          <a:xfrm>
            <a:off x="5843482" y="296759"/>
            <a:ext cx="3170583" cy="461665"/>
          </a:xfrm>
          <a:prstGeom prst="rect">
            <a:avLst/>
          </a:prstGeom>
        </p:spPr>
        <p:txBody>
          <a:bodyPr wrap="square">
            <a:spAutoFit/>
          </a:bodyPr>
          <a:lstStyle/>
          <a:p>
            <a:pPr algn="r"/>
            <a:r>
              <a:rPr lang="ja-JP" altLang="en-US" sz="2400" b="1" u="sng" dirty="0">
                <a:solidFill>
                  <a:srgbClr val="FF0000"/>
                </a:solidFill>
                <a:latin typeface="Meiryo UI" panose="020B0604030504040204" pitchFamily="34" charset="-128"/>
                <a:ea typeface="Meiryo UI" panose="020B0604030504040204" pitchFamily="34" charset="-128"/>
              </a:rPr>
              <a:t>実施料金</a:t>
            </a:r>
            <a:r>
              <a:rPr lang="en-US" altLang="ja-JP" sz="2400" b="1" u="sng" dirty="0">
                <a:solidFill>
                  <a:srgbClr val="FF0000"/>
                </a:solidFill>
                <a:latin typeface="Meiryo UI" panose="020B0604030504040204" pitchFamily="34" charset="-128"/>
                <a:ea typeface="Meiryo UI" panose="020B0604030504040204" pitchFamily="34" charset="-128"/>
              </a:rPr>
              <a:t>G30</a:t>
            </a:r>
            <a:r>
              <a:rPr lang="ja-JP" altLang="en-US" sz="2400" b="1" u="sng" dirty="0">
                <a:solidFill>
                  <a:srgbClr val="FF0000"/>
                </a:solidFill>
                <a:latin typeface="Meiryo UI" panose="020B0604030504040204" pitchFamily="34" charset="-128"/>
                <a:ea typeface="Meiryo UI" panose="020B0604030504040204" pitchFamily="34" charset="-128"/>
              </a:rPr>
              <a:t>万円</a:t>
            </a:r>
            <a:endParaRPr lang="en-US" altLang="ja-JP" sz="2400" b="1" u="sng" dirty="0">
              <a:solidFill>
                <a:srgbClr val="FF0000"/>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7DA31B4C-3328-983C-0F98-E9A6F566931A}"/>
              </a:ext>
            </a:extLst>
          </p:cNvPr>
          <p:cNvSpPr txBox="1"/>
          <p:nvPr/>
        </p:nvSpPr>
        <p:spPr>
          <a:xfrm>
            <a:off x="2041266" y="3131142"/>
            <a:ext cx="1712328" cy="215444"/>
          </a:xfrm>
          <a:prstGeom prst="rect">
            <a:avLst/>
          </a:prstGeom>
          <a:noFill/>
        </p:spPr>
        <p:txBody>
          <a:bodyPr wrap="none" rtlCol="0">
            <a:spAutoFit/>
          </a:bodyPr>
          <a:lstStyle/>
          <a:p>
            <a:r>
              <a:rPr kumimoji="1" lang="en-US" altLang="ja-JP" sz="800" b="1" dirty="0">
                <a:latin typeface="Meiryo UI" panose="020B0604030504040204" pitchFamily="34" charset="-128"/>
                <a:ea typeface="Meiryo UI" panose="020B0604030504040204" pitchFamily="34" charset="-128"/>
              </a:rPr>
              <a:t>BE-PAL</a:t>
            </a:r>
            <a:r>
              <a:rPr kumimoji="1" lang="ja-JP" altLang="en-US" sz="800" b="1" dirty="0">
                <a:latin typeface="Meiryo UI" panose="020B0604030504040204" pitchFamily="34" charset="-128"/>
                <a:ea typeface="Meiryo UI" panose="020B0604030504040204" pitchFamily="34" charset="-128"/>
              </a:rPr>
              <a:t>ブースにて商品サンプリング</a:t>
            </a:r>
          </a:p>
        </p:txBody>
      </p:sp>
      <p:sp>
        <p:nvSpPr>
          <p:cNvPr id="8" name="テキスト ボックス 7">
            <a:extLst>
              <a:ext uri="{FF2B5EF4-FFF2-40B4-BE49-F238E27FC236}">
                <a16:creationId xmlns:a16="http://schemas.microsoft.com/office/drawing/2014/main" id="{210E722E-4B41-5AF7-D89F-D3BCF14B2F9F}"/>
              </a:ext>
            </a:extLst>
          </p:cNvPr>
          <p:cNvSpPr txBox="1"/>
          <p:nvPr/>
        </p:nvSpPr>
        <p:spPr>
          <a:xfrm>
            <a:off x="1787024" y="4830928"/>
            <a:ext cx="2167991" cy="215444"/>
          </a:xfrm>
          <a:prstGeom prst="rect">
            <a:avLst/>
          </a:prstGeom>
          <a:noFill/>
        </p:spPr>
        <p:txBody>
          <a:bodyPr wrap="square">
            <a:spAutoFit/>
          </a:bodyPr>
          <a:lstStyle/>
          <a:p>
            <a:pPr algn="ctr"/>
            <a:r>
              <a:rPr lang="ja-JP" altLang="en-US" sz="800" b="1" i="0" dirty="0">
                <a:solidFill>
                  <a:srgbClr val="222222"/>
                </a:solidFill>
                <a:effectLst/>
                <a:latin typeface="Meiryo UI" panose="020B0604030504040204" pitchFamily="50" charset="-128"/>
                <a:ea typeface="Meiryo UI" panose="020B0604030504040204" pitchFamily="50" charset="-128"/>
              </a:rPr>
              <a:t>キャンプ参加者向けトートバッグ同梱</a:t>
            </a:r>
            <a:endParaRPr lang="ja-JP" altLang="en-US" sz="800" b="1" dirty="0"/>
          </a:p>
        </p:txBody>
      </p:sp>
      <p:sp>
        <p:nvSpPr>
          <p:cNvPr id="9" name="十字形 8">
            <a:extLst>
              <a:ext uri="{FF2B5EF4-FFF2-40B4-BE49-F238E27FC236}">
                <a16:creationId xmlns:a16="http://schemas.microsoft.com/office/drawing/2014/main" id="{8DC95E1A-AB8D-427C-D3C5-8A2513EB0673}"/>
              </a:ext>
            </a:extLst>
          </p:cNvPr>
          <p:cNvSpPr/>
          <p:nvPr/>
        </p:nvSpPr>
        <p:spPr>
          <a:xfrm>
            <a:off x="2776750" y="3363072"/>
            <a:ext cx="248318" cy="226399"/>
          </a:xfrm>
          <a:prstGeom prst="plus">
            <a:avLst>
              <a:gd name="adj" fmla="val 3245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文字の書かれた紙&#10;&#10;中程度の精度で自動的に生成された説明">
            <a:extLst>
              <a:ext uri="{FF2B5EF4-FFF2-40B4-BE49-F238E27FC236}">
                <a16:creationId xmlns:a16="http://schemas.microsoft.com/office/drawing/2014/main" id="{5EF8BB4C-954D-D93E-A12D-7F85A1069A32}"/>
              </a:ext>
            </a:extLst>
          </p:cNvPr>
          <p:cNvPicPr>
            <a:picLocks noChangeAspect="1"/>
          </p:cNvPicPr>
          <p:nvPr/>
        </p:nvPicPr>
        <p:blipFill>
          <a:blip r:embed="rId8"/>
          <a:stretch>
            <a:fillRect/>
          </a:stretch>
        </p:blipFill>
        <p:spPr>
          <a:xfrm>
            <a:off x="2372804" y="3655048"/>
            <a:ext cx="1048033" cy="1139246"/>
          </a:xfrm>
          <a:prstGeom prst="rect">
            <a:avLst/>
          </a:prstGeom>
        </p:spPr>
      </p:pic>
      <p:sp>
        <p:nvSpPr>
          <p:cNvPr id="2" name="テキスト ボックス 1">
            <a:extLst>
              <a:ext uri="{FF2B5EF4-FFF2-40B4-BE49-F238E27FC236}">
                <a16:creationId xmlns:a16="http://schemas.microsoft.com/office/drawing/2014/main" id="{A8C7E3C4-6FEC-FBE0-76FB-C926E792EF3B}"/>
              </a:ext>
            </a:extLst>
          </p:cNvPr>
          <p:cNvSpPr txBox="1"/>
          <p:nvPr/>
        </p:nvSpPr>
        <p:spPr>
          <a:xfrm>
            <a:off x="1153457" y="3674556"/>
            <a:ext cx="1323953" cy="215444"/>
          </a:xfrm>
          <a:prstGeom prst="rect">
            <a:avLst/>
          </a:prstGeom>
          <a:noFill/>
        </p:spPr>
        <p:txBody>
          <a:bodyPr wrap="square">
            <a:spAutoFit/>
          </a:bodyPr>
          <a:lstStyle/>
          <a:p>
            <a:pPr algn="ctr"/>
            <a:r>
              <a:rPr lang="en-US" altLang="ja-JP" sz="800" b="1" i="0" dirty="0">
                <a:solidFill>
                  <a:srgbClr val="222222"/>
                </a:solidFill>
                <a:effectLst/>
                <a:latin typeface="Meiryo UI" panose="020B0604030504040204" pitchFamily="50" charset="-128"/>
                <a:ea typeface="Meiryo UI" panose="020B0604030504040204" pitchFamily="50" charset="-128"/>
              </a:rPr>
              <a:t>※</a:t>
            </a:r>
            <a:r>
              <a:rPr lang="ja-JP" altLang="en-US" sz="800" b="1" i="0" dirty="0">
                <a:solidFill>
                  <a:srgbClr val="222222"/>
                </a:solidFill>
                <a:effectLst/>
                <a:latin typeface="Meiryo UI" panose="020B0604030504040204" pitchFamily="50" charset="-128"/>
                <a:ea typeface="Meiryo UI" panose="020B0604030504040204" pitchFamily="50" charset="-128"/>
              </a:rPr>
              <a:t>デザインはイメージです</a:t>
            </a:r>
            <a:endParaRPr lang="ja-JP" altLang="en-US" sz="800" b="1" dirty="0"/>
          </a:p>
        </p:txBody>
      </p:sp>
    </p:spTree>
    <p:extLst>
      <p:ext uri="{BB962C8B-B14F-4D97-AF65-F5344CB8AC3E}">
        <p14:creationId xmlns:p14="http://schemas.microsoft.com/office/powerpoint/2010/main" val="139786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02A493D9-6B40-0568-119D-F2809F5FA078}"/>
              </a:ext>
            </a:extLst>
          </p:cNvPr>
          <p:cNvSpPr/>
          <p:nvPr/>
        </p:nvSpPr>
        <p:spPr>
          <a:xfrm>
            <a:off x="233842" y="-1501"/>
            <a:ext cx="1181513" cy="6858000"/>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032C63D-241F-0545-3ABD-41C55AA7D96D}"/>
              </a:ext>
            </a:extLst>
          </p:cNvPr>
          <p:cNvSpPr txBox="1">
            <a:spLocks/>
          </p:cNvSpPr>
          <p:nvPr/>
        </p:nvSpPr>
        <p:spPr>
          <a:xfrm>
            <a:off x="1863330" y="113827"/>
            <a:ext cx="8446194"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オプションプラン一覧　</a:t>
            </a:r>
            <a:r>
              <a:rPr lang="ja-JP" altLang="en-US" sz="2000" b="1">
                <a:latin typeface="Meiryo UI" panose="020B0604030504040204" pitchFamily="34" charset="-128"/>
                <a:ea typeface="Meiryo UI" panose="020B0604030504040204" pitchFamily="34" charset="-128"/>
              </a:rPr>
              <a:t>全協賛メニューに追加できます</a:t>
            </a:r>
            <a:endParaRPr lang="ja-JP" altLang="en-US" sz="3200" b="1">
              <a:latin typeface="Meiryo UI" panose="020B0604030504040204" pitchFamily="34" charset="-128"/>
              <a:ea typeface="Meiryo UI" panose="020B0604030504040204" pitchFamily="34" charset="-128"/>
            </a:endParaRPr>
          </a:p>
        </p:txBody>
      </p:sp>
      <p:grpSp>
        <p:nvGrpSpPr>
          <p:cNvPr id="3" name="グループ化 2">
            <a:extLst>
              <a:ext uri="{FF2B5EF4-FFF2-40B4-BE49-F238E27FC236}">
                <a16:creationId xmlns:a16="http://schemas.microsoft.com/office/drawing/2014/main" id="{44B56BE9-6348-C84C-76F8-9ECF83E81322}"/>
              </a:ext>
            </a:extLst>
          </p:cNvPr>
          <p:cNvGrpSpPr/>
          <p:nvPr/>
        </p:nvGrpSpPr>
        <p:grpSpPr>
          <a:xfrm>
            <a:off x="710692" y="4941010"/>
            <a:ext cx="1149339" cy="1149339"/>
            <a:chOff x="569157" y="4727905"/>
            <a:chExt cx="1149339" cy="1149339"/>
          </a:xfrm>
        </p:grpSpPr>
        <p:sp>
          <p:nvSpPr>
            <p:cNvPr id="4" name="円/楕円 3">
              <a:extLst>
                <a:ext uri="{FF2B5EF4-FFF2-40B4-BE49-F238E27FC236}">
                  <a16:creationId xmlns:a16="http://schemas.microsoft.com/office/drawing/2014/main" id="{A20D9580-60E4-9504-B16B-44ABCAFF0486}"/>
                </a:ext>
              </a:extLst>
            </p:cNvPr>
            <p:cNvSpPr/>
            <p:nvPr/>
          </p:nvSpPr>
          <p:spPr>
            <a:xfrm>
              <a:off x="569157" y="4727905"/>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oogle Shape;1792;p100">
              <a:extLst>
                <a:ext uri="{FF2B5EF4-FFF2-40B4-BE49-F238E27FC236}">
                  <a16:creationId xmlns:a16="http://schemas.microsoft.com/office/drawing/2014/main" id="{8997289A-CB0F-AB66-158A-2C66A98E345B}"/>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78965" y="4890005"/>
              <a:ext cx="731634" cy="770548"/>
            </a:xfrm>
            <a:prstGeom prst="rect">
              <a:avLst/>
            </a:prstGeom>
            <a:noFill/>
            <a:ln>
              <a:noFill/>
            </a:ln>
          </p:spPr>
        </p:pic>
      </p:grpSp>
      <p:grpSp>
        <p:nvGrpSpPr>
          <p:cNvPr id="6" name="グループ化 5">
            <a:extLst>
              <a:ext uri="{FF2B5EF4-FFF2-40B4-BE49-F238E27FC236}">
                <a16:creationId xmlns:a16="http://schemas.microsoft.com/office/drawing/2014/main" id="{7EAB1DA9-CAB3-5BDE-8926-90320DE2C97D}"/>
              </a:ext>
            </a:extLst>
          </p:cNvPr>
          <p:cNvGrpSpPr/>
          <p:nvPr/>
        </p:nvGrpSpPr>
        <p:grpSpPr>
          <a:xfrm>
            <a:off x="724581" y="3059861"/>
            <a:ext cx="1149339" cy="1149339"/>
            <a:chOff x="577245" y="1383893"/>
            <a:chExt cx="1149339" cy="1149339"/>
          </a:xfrm>
        </p:grpSpPr>
        <p:sp>
          <p:nvSpPr>
            <p:cNvPr id="7" name="円/楕円 6">
              <a:extLst>
                <a:ext uri="{FF2B5EF4-FFF2-40B4-BE49-F238E27FC236}">
                  <a16:creationId xmlns:a16="http://schemas.microsoft.com/office/drawing/2014/main" id="{FE85604A-3FD2-4BC6-E08B-44CEAC9D6545}"/>
                </a:ext>
              </a:extLst>
            </p:cNvPr>
            <p:cNvSpPr/>
            <p:nvPr/>
          </p:nvSpPr>
          <p:spPr>
            <a:xfrm>
              <a:off x="577245" y="1383893"/>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Google Shape;1377;p69">
              <a:extLst>
                <a:ext uri="{FF2B5EF4-FFF2-40B4-BE49-F238E27FC236}">
                  <a16:creationId xmlns:a16="http://schemas.microsoft.com/office/drawing/2014/main" id="{5796274D-5E28-CD00-5BEF-F14CEFB762F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flipH="1">
              <a:off x="836649" y="1639396"/>
              <a:ext cx="599460" cy="607344"/>
            </a:xfrm>
            <a:prstGeom prst="rect">
              <a:avLst/>
            </a:prstGeom>
            <a:noFill/>
            <a:ln>
              <a:noFill/>
            </a:ln>
          </p:spPr>
        </p:pic>
      </p:grpSp>
      <p:sp>
        <p:nvSpPr>
          <p:cNvPr id="9" name="Google Shape;1825;p102">
            <a:extLst>
              <a:ext uri="{FF2B5EF4-FFF2-40B4-BE49-F238E27FC236}">
                <a16:creationId xmlns:a16="http://schemas.microsoft.com/office/drawing/2014/main" id="{01166E4E-23D9-AA8D-4AA1-98E7D72EFD54}"/>
              </a:ext>
            </a:extLst>
          </p:cNvPr>
          <p:cNvSpPr txBox="1"/>
          <p:nvPr/>
        </p:nvSpPr>
        <p:spPr>
          <a:xfrm>
            <a:off x="2217877" y="3012021"/>
            <a:ext cx="2895192" cy="307736"/>
          </a:xfrm>
          <a:prstGeom prst="rect">
            <a:avLst/>
          </a:prstGeom>
          <a:solidFill>
            <a:srgbClr val="F38B0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動画制作</a:t>
            </a:r>
            <a:r>
              <a:rPr lang="en-US" sz="1400" b="1" dirty="0" err="1">
                <a:solidFill>
                  <a:srgbClr val="FFFFFF"/>
                </a:solidFill>
                <a:latin typeface="Meiryo UI" panose="020B0604030504040204" pitchFamily="34" charset="-128"/>
                <a:ea typeface="Meiryo UI" panose="020B0604030504040204" pitchFamily="34" charset="-128"/>
                <a:cs typeface="Meiryo"/>
                <a:sym typeface="Meiryo"/>
              </a:rPr>
              <a:t>＋</a:t>
            </a: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拡散or納品</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sp>
        <p:nvSpPr>
          <p:cNvPr id="10" name="Google Shape;1825;p102">
            <a:extLst>
              <a:ext uri="{FF2B5EF4-FFF2-40B4-BE49-F238E27FC236}">
                <a16:creationId xmlns:a16="http://schemas.microsoft.com/office/drawing/2014/main" id="{4F9A5C8C-23F1-02CB-2525-90A16B08BEFB}"/>
              </a:ext>
            </a:extLst>
          </p:cNvPr>
          <p:cNvSpPr txBox="1"/>
          <p:nvPr/>
        </p:nvSpPr>
        <p:spPr>
          <a:xfrm>
            <a:off x="2185410" y="4888665"/>
            <a:ext cx="2895192" cy="307736"/>
          </a:xfrm>
          <a:prstGeom prst="rect">
            <a:avLst/>
          </a:prstGeom>
          <a:solidFill>
            <a:srgbClr val="F38B0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Instagram</a:t>
            </a:r>
            <a:r>
              <a:rPr lang="ja-JP" altLang="en-US" sz="1400" b="1" i="0" u="none" strike="noStrike" cap="none">
                <a:solidFill>
                  <a:srgbClr val="FFFFFF"/>
                </a:solidFill>
                <a:latin typeface="Meiryo UI" panose="020B0604030504040204" pitchFamily="34" charset="-128"/>
                <a:ea typeface="Meiryo UI" panose="020B0604030504040204" pitchFamily="34" charset="-128"/>
                <a:cs typeface="Meiryo"/>
                <a:sym typeface="Meiryo"/>
              </a:rPr>
              <a:t> </a:t>
            </a:r>
            <a:r>
              <a:rPr lang="en-US" altLang="ja-JP"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Feed Magazine</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grpSp>
        <p:nvGrpSpPr>
          <p:cNvPr id="11" name="グループ化 10">
            <a:extLst>
              <a:ext uri="{FF2B5EF4-FFF2-40B4-BE49-F238E27FC236}">
                <a16:creationId xmlns:a16="http://schemas.microsoft.com/office/drawing/2014/main" id="{9AA5852A-E9F5-D87D-9E9B-08B786DA8453}"/>
              </a:ext>
            </a:extLst>
          </p:cNvPr>
          <p:cNvGrpSpPr/>
          <p:nvPr/>
        </p:nvGrpSpPr>
        <p:grpSpPr>
          <a:xfrm>
            <a:off x="7042466" y="5254885"/>
            <a:ext cx="1891561" cy="413154"/>
            <a:chOff x="7823436" y="2923752"/>
            <a:chExt cx="1502915" cy="518548"/>
          </a:xfrm>
        </p:grpSpPr>
        <p:sp>
          <p:nvSpPr>
            <p:cNvPr id="12" name="楕円 83">
              <a:extLst>
                <a:ext uri="{FF2B5EF4-FFF2-40B4-BE49-F238E27FC236}">
                  <a16:creationId xmlns:a16="http://schemas.microsoft.com/office/drawing/2014/main" id="{F9A309F8-B9AE-5CA0-062C-7AEE54302717}"/>
                </a:ext>
              </a:extLst>
            </p:cNvPr>
            <p:cNvSpPr/>
            <p:nvPr/>
          </p:nvSpPr>
          <p:spPr>
            <a:xfrm>
              <a:off x="7823436" y="2923752"/>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13" name="テキスト ボックス 12">
              <a:extLst>
                <a:ext uri="{FF2B5EF4-FFF2-40B4-BE49-F238E27FC236}">
                  <a16:creationId xmlns:a16="http://schemas.microsoft.com/office/drawing/2014/main" id="{92BBEA33-D7D1-E7B9-3F74-5C4021A12FE4}"/>
                </a:ext>
              </a:extLst>
            </p:cNvPr>
            <p:cNvSpPr txBox="1"/>
            <p:nvPr/>
          </p:nvSpPr>
          <p:spPr>
            <a:xfrm>
              <a:off x="7865515" y="2985592"/>
              <a:ext cx="1422957" cy="386290"/>
            </a:xfrm>
            <a:prstGeom prst="rect">
              <a:avLst/>
            </a:prstGeom>
            <a:noFill/>
            <a:ln>
              <a:noFill/>
            </a:ln>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Instagram</a:t>
              </a:r>
              <a:r>
                <a:rPr lang="ja-JP" altLang="en-US" sz="1400" b="1">
                  <a:solidFill>
                    <a:schemeClr val="bg1"/>
                  </a:solidFill>
                  <a:latin typeface="Meiryo UI" panose="020B0604030504040204" pitchFamily="34" charset="-128"/>
                  <a:ea typeface="Meiryo UI" panose="020B0604030504040204" pitchFamily="34" charset="-128"/>
                </a:rPr>
                <a:t>拡散</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pic>
        <p:nvPicPr>
          <p:cNvPr id="14" name="図 13">
            <a:extLst>
              <a:ext uri="{FF2B5EF4-FFF2-40B4-BE49-F238E27FC236}">
                <a16:creationId xmlns:a16="http://schemas.microsoft.com/office/drawing/2014/main" id="{DDF578BA-9111-6C35-395D-0483726ABE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9397" y="5638174"/>
            <a:ext cx="1450028" cy="966081"/>
          </a:xfrm>
          <a:prstGeom prst="rect">
            <a:avLst/>
          </a:prstGeom>
        </p:spPr>
      </p:pic>
      <p:sp>
        <p:nvSpPr>
          <p:cNvPr id="15" name="テキスト ボックス 14">
            <a:extLst>
              <a:ext uri="{FF2B5EF4-FFF2-40B4-BE49-F238E27FC236}">
                <a16:creationId xmlns:a16="http://schemas.microsoft.com/office/drawing/2014/main" id="{4163A7F3-ECAE-32F6-5DD5-882B192D718D}"/>
              </a:ext>
            </a:extLst>
          </p:cNvPr>
          <p:cNvSpPr txBox="1"/>
          <p:nvPr/>
        </p:nvSpPr>
        <p:spPr>
          <a:xfrm>
            <a:off x="7608838" y="6526674"/>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選べる拡散プラン</a:t>
            </a:r>
            <a:endParaRPr lang="ja-JP" altLang="en-US" sz="900"/>
          </a:p>
        </p:txBody>
      </p:sp>
      <p:grpSp>
        <p:nvGrpSpPr>
          <p:cNvPr id="16" name="グループ化 15">
            <a:extLst>
              <a:ext uri="{FF2B5EF4-FFF2-40B4-BE49-F238E27FC236}">
                <a16:creationId xmlns:a16="http://schemas.microsoft.com/office/drawing/2014/main" id="{9D5795D7-B947-CBD7-4A95-5B382B3BEEC0}"/>
              </a:ext>
            </a:extLst>
          </p:cNvPr>
          <p:cNvGrpSpPr/>
          <p:nvPr/>
        </p:nvGrpSpPr>
        <p:grpSpPr>
          <a:xfrm>
            <a:off x="7635375" y="5721986"/>
            <a:ext cx="1399854" cy="746358"/>
            <a:chOff x="7721814" y="1777063"/>
            <a:chExt cx="1399854" cy="746358"/>
          </a:xfrm>
        </p:grpSpPr>
        <p:sp>
          <p:nvSpPr>
            <p:cNvPr id="17" name="正方形/長方形 23">
              <a:extLst>
                <a:ext uri="{FF2B5EF4-FFF2-40B4-BE49-F238E27FC236}">
                  <a16:creationId xmlns:a16="http://schemas.microsoft.com/office/drawing/2014/main" id="{E68F9D28-DA7A-4C75-4BA6-9B92B9659AB5}"/>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18" name="正方形/長方形 23">
              <a:extLst>
                <a:ext uri="{FF2B5EF4-FFF2-40B4-BE49-F238E27FC236}">
                  <a16:creationId xmlns:a16="http://schemas.microsoft.com/office/drawing/2014/main" id="{E109215C-7DCE-A06A-C74F-E8A8EBD977ED}"/>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19" name="正方形/長方形 18">
              <a:extLst>
                <a:ext uri="{FF2B5EF4-FFF2-40B4-BE49-F238E27FC236}">
                  <a16:creationId xmlns:a16="http://schemas.microsoft.com/office/drawing/2014/main" id="{520D3E37-96A3-261D-B069-FB3781DBC52B}"/>
                </a:ext>
              </a:extLst>
            </p:cNvPr>
            <p:cNvSpPr/>
            <p:nvPr/>
          </p:nvSpPr>
          <p:spPr>
            <a:xfrm>
              <a:off x="7721814" y="1777063"/>
              <a:ext cx="1399854" cy="746358"/>
            </a:xfrm>
            <a:prstGeom prst="rect">
              <a:avLst/>
            </a:prstGeom>
          </p:spPr>
          <p:txBody>
            <a:bodyPr wrap="square">
              <a:spAutoFit/>
            </a:bodyPr>
            <a:lstStyle/>
            <a:p>
              <a:r>
                <a:rPr lang="en-US" altLang="ja-JP" sz="1600" b="1" dirty="0">
                  <a:solidFill>
                    <a:srgbClr val="FF2700"/>
                  </a:solidFill>
                  <a:latin typeface="Meiryo UI" panose="020B0604030504040204" pitchFamily="34" charset="-128"/>
                  <a:ea typeface="Meiryo UI" panose="020B0604030504040204" pitchFamily="34" charset="-128"/>
                </a:rPr>
                <a:t>100</a:t>
              </a:r>
              <a:r>
                <a:rPr lang="ja-JP" altLang="en-US" sz="1600" b="1">
                  <a:solidFill>
                    <a:srgbClr val="FF2700"/>
                  </a:solidFill>
                  <a:latin typeface="Meiryo UI" panose="020B0604030504040204" pitchFamily="34" charset="-128"/>
                  <a:ea typeface="Meiryo UI" panose="020B0604030504040204" pitchFamily="34" charset="-128"/>
                </a:rPr>
                <a:t>万</a:t>
              </a:r>
              <a:r>
                <a:rPr lang="en-US" altLang="ja-JP" sz="1600" b="1" dirty="0">
                  <a:solidFill>
                    <a:srgbClr val="FF2700"/>
                  </a:solidFill>
                  <a:latin typeface="Meiryo UI" panose="020B0604030504040204" pitchFamily="34" charset="-128"/>
                  <a:ea typeface="Meiryo UI" panose="020B0604030504040204" pitchFamily="34" charset="-128"/>
                </a:rPr>
                <a:t>imps</a:t>
              </a:r>
            </a:p>
            <a:p>
              <a:r>
                <a:rPr lang="en-US" altLang="ja-JP" sz="1050" b="1" dirty="0">
                  <a:solidFill>
                    <a:srgbClr val="FF2700"/>
                  </a:solidFill>
                  <a:latin typeface="Meiryo UI" panose="020B0604030504040204" pitchFamily="34" charset="-128"/>
                  <a:ea typeface="Meiryo UI" panose="020B0604030504040204" pitchFamily="34" charset="-128"/>
                </a:rPr>
                <a:t>            or</a:t>
              </a:r>
            </a:p>
            <a:p>
              <a:r>
                <a:rPr lang="en-US" altLang="ja-JP" sz="1600" b="1" dirty="0">
                  <a:solidFill>
                    <a:srgbClr val="FF2700"/>
                  </a:solidFill>
                  <a:latin typeface="Meiryo UI" panose="020B0604030504040204" pitchFamily="34" charset="-128"/>
                  <a:ea typeface="Meiryo UI" panose="020B0604030504040204" pitchFamily="34" charset="-128"/>
                </a:rPr>
                <a:t>5,000clicks</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pic>
        <p:nvPicPr>
          <p:cNvPr id="20" name="図 19">
            <a:extLst>
              <a:ext uri="{FF2B5EF4-FFF2-40B4-BE49-F238E27FC236}">
                <a16:creationId xmlns:a16="http://schemas.microsoft.com/office/drawing/2014/main" id="{F3007FEE-2F93-AFEE-6898-5B703DD1F4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79964" y="5606069"/>
            <a:ext cx="769255" cy="769255"/>
          </a:xfrm>
          <a:prstGeom prst="rect">
            <a:avLst/>
          </a:prstGeom>
        </p:spPr>
      </p:pic>
      <p:pic>
        <p:nvPicPr>
          <p:cNvPr id="21" name="図 20">
            <a:extLst>
              <a:ext uri="{FF2B5EF4-FFF2-40B4-BE49-F238E27FC236}">
                <a16:creationId xmlns:a16="http://schemas.microsoft.com/office/drawing/2014/main" id="{009F37BB-D139-FBDA-2775-C791D4B044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3334" y="5606069"/>
            <a:ext cx="769255" cy="769255"/>
          </a:xfrm>
          <a:prstGeom prst="rect">
            <a:avLst/>
          </a:prstGeom>
        </p:spPr>
      </p:pic>
      <p:pic>
        <p:nvPicPr>
          <p:cNvPr id="22" name="図 21">
            <a:extLst>
              <a:ext uri="{FF2B5EF4-FFF2-40B4-BE49-F238E27FC236}">
                <a16:creationId xmlns:a16="http://schemas.microsoft.com/office/drawing/2014/main" id="{2ACB8B4E-DC32-FF43-6930-D171BF5CA5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6704" y="5606069"/>
            <a:ext cx="769255" cy="769255"/>
          </a:xfrm>
          <a:prstGeom prst="rect">
            <a:avLst/>
          </a:prstGeom>
        </p:spPr>
      </p:pic>
      <p:pic>
        <p:nvPicPr>
          <p:cNvPr id="23" name="図 22">
            <a:extLst>
              <a:ext uri="{FF2B5EF4-FFF2-40B4-BE49-F238E27FC236}">
                <a16:creationId xmlns:a16="http://schemas.microsoft.com/office/drawing/2014/main" id="{FC7B4C1A-96C1-D579-559D-D16287C105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89771" y="5606069"/>
            <a:ext cx="769255" cy="769255"/>
          </a:xfrm>
          <a:prstGeom prst="rect">
            <a:avLst/>
          </a:prstGeom>
        </p:spPr>
      </p:pic>
      <p:pic>
        <p:nvPicPr>
          <p:cNvPr id="24" name="図 23">
            <a:extLst>
              <a:ext uri="{FF2B5EF4-FFF2-40B4-BE49-F238E27FC236}">
                <a16:creationId xmlns:a16="http://schemas.microsoft.com/office/drawing/2014/main" id="{0647DAE3-6B60-DDE5-2C58-3EB91132855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92838" y="5606069"/>
            <a:ext cx="769255" cy="769255"/>
          </a:xfrm>
          <a:prstGeom prst="rect">
            <a:avLst/>
          </a:prstGeom>
        </p:spPr>
      </p:pic>
      <p:sp>
        <p:nvSpPr>
          <p:cNvPr id="25" name="ホームベース 24">
            <a:extLst>
              <a:ext uri="{FF2B5EF4-FFF2-40B4-BE49-F238E27FC236}">
                <a16:creationId xmlns:a16="http://schemas.microsoft.com/office/drawing/2014/main" id="{2BD273C4-D249-F4DE-D382-2C100139A5FA}"/>
              </a:ext>
            </a:extLst>
          </p:cNvPr>
          <p:cNvSpPr/>
          <p:nvPr/>
        </p:nvSpPr>
        <p:spPr>
          <a:xfrm>
            <a:off x="2680474" y="6427527"/>
            <a:ext cx="3407405" cy="193642"/>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Meiryo UI" panose="020B0604030504040204" pitchFamily="34" charset="-128"/>
                <a:ea typeface="Meiryo UI" panose="020B0604030504040204" pitchFamily="34" charset="-128"/>
              </a:rPr>
              <a:t>スワイプしながら画像をスライド！</a:t>
            </a:r>
          </a:p>
        </p:txBody>
      </p:sp>
      <p:grpSp>
        <p:nvGrpSpPr>
          <p:cNvPr id="26" name="グループ化 25">
            <a:extLst>
              <a:ext uri="{FF2B5EF4-FFF2-40B4-BE49-F238E27FC236}">
                <a16:creationId xmlns:a16="http://schemas.microsoft.com/office/drawing/2014/main" id="{96929C4D-EB0E-5468-F183-7C3238256623}"/>
              </a:ext>
            </a:extLst>
          </p:cNvPr>
          <p:cNvGrpSpPr/>
          <p:nvPr/>
        </p:nvGrpSpPr>
        <p:grpSpPr>
          <a:xfrm>
            <a:off x="3271300" y="5965861"/>
            <a:ext cx="1891561" cy="461666"/>
            <a:chOff x="7823436" y="2900730"/>
            <a:chExt cx="1502915" cy="579434"/>
          </a:xfrm>
        </p:grpSpPr>
        <p:sp>
          <p:nvSpPr>
            <p:cNvPr id="27" name="楕円 83">
              <a:extLst>
                <a:ext uri="{FF2B5EF4-FFF2-40B4-BE49-F238E27FC236}">
                  <a16:creationId xmlns:a16="http://schemas.microsoft.com/office/drawing/2014/main" id="{C9339007-8B6F-3EB9-A147-AEB7B3F13FB0}"/>
                </a:ext>
              </a:extLst>
            </p:cNvPr>
            <p:cNvSpPr/>
            <p:nvPr/>
          </p:nvSpPr>
          <p:spPr>
            <a:xfrm>
              <a:off x="7823436" y="2923753"/>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28" name="テキスト ボックス 27">
              <a:extLst>
                <a:ext uri="{FF2B5EF4-FFF2-40B4-BE49-F238E27FC236}">
                  <a16:creationId xmlns:a16="http://schemas.microsoft.com/office/drawing/2014/main" id="{62731CE2-14AC-07AB-8A08-650DCE1F3C56}"/>
                </a:ext>
              </a:extLst>
            </p:cNvPr>
            <p:cNvSpPr txBox="1"/>
            <p:nvPr/>
          </p:nvSpPr>
          <p:spPr>
            <a:xfrm>
              <a:off x="7889960" y="2900730"/>
              <a:ext cx="1422957" cy="579434"/>
            </a:xfrm>
            <a:prstGeom prst="rect">
              <a:avLst/>
            </a:prstGeom>
            <a:noFill/>
            <a:ln>
              <a:noFill/>
            </a:ln>
          </p:spPr>
          <p:txBody>
            <a:bodyPr wrap="square" rtlCol="0">
              <a:spAutoFit/>
            </a:bodyPr>
            <a:lstStyle/>
            <a:p>
              <a:pPr algn="ctr"/>
              <a:r>
                <a:rPr lang="en-US" altLang="ja-JP" sz="1200" b="1" dirty="0">
                  <a:solidFill>
                    <a:schemeClr val="bg1"/>
                  </a:solidFill>
                  <a:latin typeface="Meiryo UI" panose="020B0604030504040204" pitchFamily="34" charset="-128"/>
                  <a:ea typeface="Meiryo UI" panose="020B0604030504040204" pitchFamily="34" charset="-128"/>
                </a:rPr>
                <a:t>Instagram</a:t>
              </a:r>
              <a:r>
                <a:rPr lang="ja-JP" altLang="en-US" sz="1200" b="1">
                  <a:solidFill>
                    <a:schemeClr val="bg1"/>
                  </a:solidFill>
                  <a:latin typeface="Meiryo UI" panose="020B0604030504040204" pitchFamily="34" charset="-128"/>
                  <a:ea typeface="Meiryo UI" panose="020B0604030504040204" pitchFamily="34" charset="-128"/>
                </a:rPr>
                <a:t> </a:t>
              </a:r>
              <a:r>
                <a:rPr lang="en-US" altLang="ja-JP" sz="1200" b="1" dirty="0">
                  <a:solidFill>
                    <a:schemeClr val="bg1"/>
                  </a:solidFill>
                  <a:latin typeface="Meiryo UI" panose="020B0604030504040204" pitchFamily="34" charset="-128"/>
                  <a:ea typeface="Meiryo UI" panose="020B0604030504040204" pitchFamily="34" charset="-128"/>
                </a:rPr>
                <a:t>Feed</a:t>
              </a:r>
              <a:r>
                <a:rPr lang="ja-JP" altLang="en-US" sz="1200" b="1">
                  <a:solidFill>
                    <a:schemeClr val="bg1"/>
                  </a:solidFill>
                  <a:latin typeface="Meiryo UI" panose="020B0604030504040204" pitchFamily="34" charset="-128"/>
                  <a:ea typeface="Meiryo UI" panose="020B0604030504040204" pitchFamily="34" charset="-128"/>
                </a:rPr>
                <a:t> </a:t>
              </a:r>
              <a:r>
                <a:rPr lang="en-US" altLang="ja-JP" sz="1200" b="1" dirty="0">
                  <a:solidFill>
                    <a:schemeClr val="bg1"/>
                  </a:solidFill>
                  <a:latin typeface="Meiryo UI" panose="020B0604030504040204" pitchFamily="34" charset="-128"/>
                  <a:ea typeface="Meiryo UI" panose="020B0604030504040204" pitchFamily="34" charset="-128"/>
                </a:rPr>
                <a:t>Magazine</a:t>
              </a:r>
            </a:p>
          </p:txBody>
        </p:sp>
      </p:grpSp>
      <p:pic>
        <p:nvPicPr>
          <p:cNvPr id="29" name="図 28">
            <a:extLst>
              <a:ext uri="{FF2B5EF4-FFF2-40B4-BE49-F238E27FC236}">
                <a16:creationId xmlns:a16="http://schemas.microsoft.com/office/drawing/2014/main" id="{E0DB3E7A-3594-B7DA-C07E-229D2F0B0DD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2325475" y="6330896"/>
            <a:ext cx="327828" cy="327828"/>
          </a:xfrm>
          <a:prstGeom prst="rect">
            <a:avLst/>
          </a:prstGeom>
        </p:spPr>
      </p:pic>
      <p:sp>
        <p:nvSpPr>
          <p:cNvPr id="30" name="テキスト ボックス 29">
            <a:extLst>
              <a:ext uri="{FF2B5EF4-FFF2-40B4-BE49-F238E27FC236}">
                <a16:creationId xmlns:a16="http://schemas.microsoft.com/office/drawing/2014/main" id="{918BEDDF-5D2C-A06D-148D-793F2BF5FC59}"/>
              </a:ext>
            </a:extLst>
          </p:cNvPr>
          <p:cNvSpPr txBox="1"/>
          <p:nvPr/>
        </p:nvSpPr>
        <p:spPr>
          <a:xfrm>
            <a:off x="5083092" y="4833336"/>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sp>
        <p:nvSpPr>
          <p:cNvPr id="31" name="テキスト ボックス 30">
            <a:extLst>
              <a:ext uri="{FF2B5EF4-FFF2-40B4-BE49-F238E27FC236}">
                <a16:creationId xmlns:a16="http://schemas.microsoft.com/office/drawing/2014/main" id="{5769A879-56D1-1943-6F07-D1BC69091C6B}"/>
              </a:ext>
            </a:extLst>
          </p:cNvPr>
          <p:cNvSpPr txBox="1"/>
          <p:nvPr/>
        </p:nvSpPr>
        <p:spPr>
          <a:xfrm>
            <a:off x="5083094" y="2965834"/>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sp>
        <p:nvSpPr>
          <p:cNvPr id="32" name="テキスト ボックス 31">
            <a:extLst>
              <a:ext uri="{FF2B5EF4-FFF2-40B4-BE49-F238E27FC236}">
                <a16:creationId xmlns:a16="http://schemas.microsoft.com/office/drawing/2014/main" id="{A31D6ABB-1619-84B2-BC2E-E949C30010A1}"/>
              </a:ext>
            </a:extLst>
          </p:cNvPr>
          <p:cNvSpPr txBox="1"/>
          <p:nvPr/>
        </p:nvSpPr>
        <p:spPr>
          <a:xfrm>
            <a:off x="7669664" y="4487080"/>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選べるプラン</a:t>
            </a:r>
            <a:endParaRPr lang="ja-JP" altLang="en-US" sz="900"/>
          </a:p>
        </p:txBody>
      </p:sp>
      <p:grpSp>
        <p:nvGrpSpPr>
          <p:cNvPr id="33" name="グループ化 32">
            <a:extLst>
              <a:ext uri="{FF2B5EF4-FFF2-40B4-BE49-F238E27FC236}">
                <a16:creationId xmlns:a16="http://schemas.microsoft.com/office/drawing/2014/main" id="{4B61465B-6F3A-17F3-73FD-0F0FFA14EB7B}"/>
              </a:ext>
            </a:extLst>
          </p:cNvPr>
          <p:cNvGrpSpPr/>
          <p:nvPr/>
        </p:nvGrpSpPr>
        <p:grpSpPr>
          <a:xfrm>
            <a:off x="7478753" y="3742569"/>
            <a:ext cx="1399854" cy="746358"/>
            <a:chOff x="7721814" y="1777063"/>
            <a:chExt cx="1399854" cy="746358"/>
          </a:xfrm>
        </p:grpSpPr>
        <p:sp>
          <p:nvSpPr>
            <p:cNvPr id="34" name="正方形/長方形 23">
              <a:extLst>
                <a:ext uri="{FF2B5EF4-FFF2-40B4-BE49-F238E27FC236}">
                  <a16:creationId xmlns:a16="http://schemas.microsoft.com/office/drawing/2014/main" id="{536E49C6-8845-A703-8194-2C3B7FB59264}"/>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35" name="正方形/長方形 23">
              <a:extLst>
                <a:ext uri="{FF2B5EF4-FFF2-40B4-BE49-F238E27FC236}">
                  <a16:creationId xmlns:a16="http://schemas.microsoft.com/office/drawing/2014/main" id="{DEFE6407-A2D1-FBD8-40FF-59C90EB31F42}"/>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36" name="正方形/長方形 35">
              <a:extLst>
                <a:ext uri="{FF2B5EF4-FFF2-40B4-BE49-F238E27FC236}">
                  <a16:creationId xmlns:a16="http://schemas.microsoft.com/office/drawing/2014/main" id="{B6261EA6-3016-6708-1F0D-71700B435F4D}"/>
                </a:ext>
              </a:extLst>
            </p:cNvPr>
            <p:cNvSpPr/>
            <p:nvPr/>
          </p:nvSpPr>
          <p:spPr>
            <a:xfrm>
              <a:off x="7721814" y="1777063"/>
              <a:ext cx="1399854" cy="746358"/>
            </a:xfrm>
            <a:prstGeom prst="rect">
              <a:avLst/>
            </a:prstGeom>
          </p:spPr>
          <p:txBody>
            <a:bodyPr wrap="square">
              <a:spAutoFit/>
            </a:bodyPr>
            <a:lstStyle/>
            <a:p>
              <a:pPr algn="ctr"/>
              <a:r>
                <a:rPr lang="en-US" altLang="ja-JP" sz="1600" b="1" dirty="0">
                  <a:solidFill>
                    <a:srgbClr val="FF2700"/>
                  </a:solidFill>
                  <a:latin typeface="Meiryo UI" panose="020B0604030504040204" pitchFamily="34" charset="-128"/>
                  <a:ea typeface="Meiryo UI" panose="020B0604030504040204" pitchFamily="34" charset="-128"/>
                </a:rPr>
                <a:t>10</a:t>
              </a:r>
              <a:r>
                <a:rPr lang="ja-JP" altLang="en-US" sz="1600" b="1">
                  <a:solidFill>
                    <a:srgbClr val="FF2700"/>
                  </a:solidFill>
                  <a:latin typeface="Meiryo UI" panose="020B0604030504040204" pitchFamily="34" charset="-128"/>
                  <a:ea typeface="Meiryo UI" panose="020B0604030504040204" pitchFamily="34" charset="-128"/>
                </a:rPr>
                <a:t>万回再生</a:t>
              </a:r>
              <a:r>
                <a:rPr lang="en-US" altLang="ja-JP" sz="1050" b="1" dirty="0">
                  <a:solidFill>
                    <a:srgbClr val="FF2700"/>
                  </a:solidFill>
                  <a:latin typeface="Meiryo UI" panose="020B0604030504040204" pitchFamily="34" charset="-128"/>
                  <a:ea typeface="Meiryo UI" panose="020B0604030504040204" pitchFamily="34" charset="-128"/>
                </a:rPr>
                <a:t>             or</a:t>
              </a:r>
            </a:p>
            <a:p>
              <a:pPr algn="ctr"/>
              <a:r>
                <a:rPr lang="ja-JP" altLang="en-US" sz="1600" b="1">
                  <a:solidFill>
                    <a:srgbClr val="FF2700"/>
                  </a:solidFill>
                  <a:latin typeface="Meiryo UI" panose="020B0604030504040204" pitchFamily="34" charset="-128"/>
                  <a:ea typeface="Meiryo UI" panose="020B0604030504040204" pitchFamily="34" charset="-128"/>
                </a:rPr>
                <a:t>納品</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pic>
        <p:nvPicPr>
          <p:cNvPr id="37" name="図 36">
            <a:extLst>
              <a:ext uri="{FF2B5EF4-FFF2-40B4-BE49-F238E27FC236}">
                <a16:creationId xmlns:a16="http://schemas.microsoft.com/office/drawing/2014/main" id="{37546664-E622-2AD6-375D-EE34655A677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15250" y="3099259"/>
            <a:ext cx="1354886" cy="722031"/>
          </a:xfrm>
          <a:prstGeom prst="rect">
            <a:avLst/>
          </a:prstGeom>
        </p:spPr>
      </p:pic>
      <p:grpSp>
        <p:nvGrpSpPr>
          <p:cNvPr id="38" name="グループ化 37">
            <a:extLst>
              <a:ext uri="{FF2B5EF4-FFF2-40B4-BE49-F238E27FC236}">
                <a16:creationId xmlns:a16="http://schemas.microsoft.com/office/drawing/2014/main" id="{437275B9-AAD8-E5BB-177A-FF0A9852566B}"/>
              </a:ext>
            </a:extLst>
          </p:cNvPr>
          <p:cNvGrpSpPr/>
          <p:nvPr/>
        </p:nvGrpSpPr>
        <p:grpSpPr>
          <a:xfrm>
            <a:off x="7019654" y="3992799"/>
            <a:ext cx="559445" cy="559445"/>
            <a:chOff x="9544815" y="1494818"/>
            <a:chExt cx="1283090" cy="1283090"/>
          </a:xfrm>
        </p:grpSpPr>
        <p:sp>
          <p:nvSpPr>
            <p:cNvPr id="39" name="円/楕円 38">
              <a:extLst>
                <a:ext uri="{FF2B5EF4-FFF2-40B4-BE49-F238E27FC236}">
                  <a16:creationId xmlns:a16="http://schemas.microsoft.com/office/drawing/2014/main" id="{9056DB02-EF28-D45E-5EFF-242525FB4A06}"/>
                </a:ext>
              </a:extLst>
            </p:cNvPr>
            <p:cNvSpPr/>
            <p:nvPr/>
          </p:nvSpPr>
          <p:spPr>
            <a:xfrm>
              <a:off x="9992329" y="1800632"/>
              <a:ext cx="600953" cy="58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id="{022756F1-8B01-F5E9-87DD-CC0916B4D60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44815" y="1494818"/>
              <a:ext cx="1283090" cy="1283090"/>
            </a:xfrm>
            <a:prstGeom prst="rect">
              <a:avLst/>
            </a:prstGeom>
          </p:spPr>
        </p:pic>
      </p:grpSp>
      <p:pic>
        <p:nvPicPr>
          <p:cNvPr id="41" name="図 40">
            <a:extLst>
              <a:ext uri="{FF2B5EF4-FFF2-40B4-BE49-F238E27FC236}">
                <a16:creationId xmlns:a16="http://schemas.microsoft.com/office/drawing/2014/main" id="{CD31E76E-F6C4-15F6-2A56-BB12DC80EE9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51971" y="3896922"/>
            <a:ext cx="1028383" cy="578637"/>
          </a:xfrm>
          <a:prstGeom prst="rect">
            <a:avLst/>
          </a:prstGeom>
          <a:ln w="12700">
            <a:noFill/>
          </a:ln>
        </p:spPr>
      </p:pic>
      <p:pic>
        <p:nvPicPr>
          <p:cNvPr id="42" name="図 41">
            <a:extLst>
              <a:ext uri="{FF2B5EF4-FFF2-40B4-BE49-F238E27FC236}">
                <a16:creationId xmlns:a16="http://schemas.microsoft.com/office/drawing/2014/main" id="{19D5E5A2-17B7-D0CA-3E3E-4D30FCA9529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360279" y="3892032"/>
            <a:ext cx="1015490" cy="573500"/>
          </a:xfrm>
          <a:prstGeom prst="rect">
            <a:avLst/>
          </a:prstGeom>
          <a:ln w="12700">
            <a:noFill/>
          </a:ln>
        </p:spPr>
      </p:pic>
      <p:pic>
        <p:nvPicPr>
          <p:cNvPr id="43" name="図 42">
            <a:extLst>
              <a:ext uri="{FF2B5EF4-FFF2-40B4-BE49-F238E27FC236}">
                <a16:creationId xmlns:a16="http://schemas.microsoft.com/office/drawing/2014/main" id="{BB59A555-6714-6E90-F42D-60F0ACC4913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310125" y="3892997"/>
            <a:ext cx="1019252" cy="573500"/>
          </a:xfrm>
          <a:prstGeom prst="rect">
            <a:avLst/>
          </a:prstGeom>
          <a:ln>
            <a:noFill/>
          </a:ln>
        </p:spPr>
      </p:pic>
      <p:pic>
        <p:nvPicPr>
          <p:cNvPr id="44" name="図 43">
            <a:extLst>
              <a:ext uri="{FF2B5EF4-FFF2-40B4-BE49-F238E27FC236}">
                <a16:creationId xmlns:a16="http://schemas.microsoft.com/office/drawing/2014/main" id="{2147E553-F07D-6B4C-CF2E-91AC66167D6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11256" y="3892032"/>
            <a:ext cx="1036784" cy="583527"/>
          </a:xfrm>
          <a:prstGeom prst="rect">
            <a:avLst/>
          </a:prstGeom>
          <a:ln w="12700">
            <a:noFill/>
          </a:ln>
        </p:spPr>
      </p:pic>
      <p:sp>
        <p:nvSpPr>
          <p:cNvPr id="45" name="テキスト ボックス 44">
            <a:extLst>
              <a:ext uri="{FF2B5EF4-FFF2-40B4-BE49-F238E27FC236}">
                <a16:creationId xmlns:a16="http://schemas.microsoft.com/office/drawing/2014/main" id="{1B6F71F6-76DB-191E-8A52-9993D878B401}"/>
              </a:ext>
            </a:extLst>
          </p:cNvPr>
          <p:cNvSpPr txBox="1"/>
          <p:nvPr/>
        </p:nvSpPr>
        <p:spPr>
          <a:xfrm>
            <a:off x="2303857" y="4488589"/>
            <a:ext cx="1613394" cy="200055"/>
          </a:xfrm>
          <a:prstGeom prst="rect">
            <a:avLst/>
          </a:prstGeom>
          <a:noFill/>
        </p:spPr>
        <p:txBody>
          <a:bodyPr wrap="square">
            <a:spAutoFit/>
          </a:bodyPr>
          <a:lstStyle/>
          <a:p>
            <a:r>
              <a:rPr lang="ja-JP" altLang="en-US" sz="700">
                <a:latin typeface="Meiryo UI" panose="020B0604030504040204" pitchFamily="34" charset="-128"/>
                <a:ea typeface="Meiryo UI" panose="020B0604030504040204" pitchFamily="34" charset="-128"/>
              </a:rPr>
              <a:t>https://youtu.be/5daaDQiRElA</a:t>
            </a:r>
          </a:p>
        </p:txBody>
      </p:sp>
      <p:sp>
        <p:nvSpPr>
          <p:cNvPr id="46" name="テキスト ボックス 45">
            <a:extLst>
              <a:ext uri="{FF2B5EF4-FFF2-40B4-BE49-F238E27FC236}">
                <a16:creationId xmlns:a16="http://schemas.microsoft.com/office/drawing/2014/main" id="{7EA78C4F-27AA-C002-9342-5ACEDDAD7AF6}"/>
              </a:ext>
            </a:extLst>
          </p:cNvPr>
          <p:cNvSpPr txBox="1"/>
          <p:nvPr/>
        </p:nvSpPr>
        <p:spPr>
          <a:xfrm>
            <a:off x="4573044" y="4486744"/>
            <a:ext cx="1574200" cy="200055"/>
          </a:xfrm>
          <a:prstGeom prst="rect">
            <a:avLst/>
          </a:prstGeom>
          <a:noFill/>
        </p:spPr>
        <p:txBody>
          <a:bodyPr wrap="square">
            <a:spAutoFit/>
          </a:bodyPr>
          <a:lstStyle/>
          <a:p>
            <a:r>
              <a:rPr lang="ja-JP" altLang="en-US" sz="700">
                <a:latin typeface="Meiryo UI" panose="020B0604030504040204" pitchFamily="34" charset="-128"/>
                <a:ea typeface="Meiryo UI" panose="020B0604030504040204" pitchFamily="34" charset="-128"/>
              </a:rPr>
              <a:t>https://youtu.be/bPhrxiHxQJA</a:t>
            </a:r>
          </a:p>
        </p:txBody>
      </p:sp>
      <p:grpSp>
        <p:nvGrpSpPr>
          <p:cNvPr id="47" name="グループ化 46">
            <a:extLst>
              <a:ext uri="{FF2B5EF4-FFF2-40B4-BE49-F238E27FC236}">
                <a16:creationId xmlns:a16="http://schemas.microsoft.com/office/drawing/2014/main" id="{4E4F2171-E747-ADC2-AAAE-8681A6540703}"/>
              </a:ext>
            </a:extLst>
          </p:cNvPr>
          <p:cNvGrpSpPr/>
          <p:nvPr/>
        </p:nvGrpSpPr>
        <p:grpSpPr>
          <a:xfrm>
            <a:off x="3452408" y="3652921"/>
            <a:ext cx="1891561" cy="588534"/>
            <a:chOff x="7810584" y="3039498"/>
            <a:chExt cx="1502915" cy="738667"/>
          </a:xfrm>
        </p:grpSpPr>
        <p:sp>
          <p:nvSpPr>
            <p:cNvPr id="48" name="楕円 83">
              <a:extLst>
                <a:ext uri="{FF2B5EF4-FFF2-40B4-BE49-F238E27FC236}">
                  <a16:creationId xmlns:a16="http://schemas.microsoft.com/office/drawing/2014/main" id="{FB2337E3-D865-0F13-68D5-A8C0702361BB}"/>
                </a:ext>
              </a:extLst>
            </p:cNvPr>
            <p:cNvSpPr/>
            <p:nvPr/>
          </p:nvSpPr>
          <p:spPr>
            <a:xfrm>
              <a:off x="7810584" y="3039498"/>
              <a:ext cx="1502915" cy="518548"/>
            </a:xfrm>
            <a:prstGeom prst="ellipse">
              <a:avLst/>
            </a:prstGeom>
            <a:solidFill>
              <a:srgbClr val="547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7"/>
            </a:p>
          </p:txBody>
        </p:sp>
        <p:sp>
          <p:nvSpPr>
            <p:cNvPr id="49" name="テキスト ボックス 48">
              <a:extLst>
                <a:ext uri="{FF2B5EF4-FFF2-40B4-BE49-F238E27FC236}">
                  <a16:creationId xmlns:a16="http://schemas.microsoft.com/office/drawing/2014/main" id="{61CC5DB3-781D-72D6-DF69-B2FE101E8296}"/>
                </a:ext>
              </a:extLst>
            </p:cNvPr>
            <p:cNvSpPr txBox="1"/>
            <p:nvPr/>
          </p:nvSpPr>
          <p:spPr>
            <a:xfrm>
              <a:off x="7890542" y="3121474"/>
              <a:ext cx="1422957" cy="656691"/>
            </a:xfrm>
            <a:prstGeom prst="rect">
              <a:avLst/>
            </a:prstGeom>
            <a:noFill/>
            <a:ln>
              <a:noFill/>
            </a:ln>
          </p:spPr>
          <p:txBody>
            <a:bodyPr wrap="square" rtlCol="0">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タイアップ動画制作</a:t>
              </a:r>
              <a:endParaRPr lang="en-US" altLang="ja-JP" sz="1400" b="1" dirty="0">
                <a:solidFill>
                  <a:schemeClr val="bg1"/>
                </a:solidFill>
                <a:latin typeface="Meiryo UI" panose="020B0604030504040204" pitchFamily="34" charset="-128"/>
                <a:ea typeface="Meiryo UI" panose="020B0604030504040204" pitchFamily="34" charset="-128"/>
              </a:endParaRPr>
            </a:p>
          </p:txBody>
        </p:sp>
      </p:grpSp>
      <p:cxnSp>
        <p:nvCxnSpPr>
          <p:cNvPr id="50" name="直線コネクタ 49">
            <a:extLst>
              <a:ext uri="{FF2B5EF4-FFF2-40B4-BE49-F238E27FC236}">
                <a16:creationId xmlns:a16="http://schemas.microsoft.com/office/drawing/2014/main" id="{9EE1BF0E-8543-E765-1ABF-3747E9680307}"/>
              </a:ext>
            </a:extLst>
          </p:cNvPr>
          <p:cNvCxnSpPr>
            <a:cxnSpLocks/>
          </p:cNvCxnSpPr>
          <p:nvPr/>
        </p:nvCxnSpPr>
        <p:spPr>
          <a:xfrm>
            <a:off x="1934269" y="4788657"/>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0B2121EC-F493-1B70-AC7E-27CA74091389}"/>
              </a:ext>
            </a:extLst>
          </p:cNvPr>
          <p:cNvCxnSpPr>
            <a:cxnSpLocks/>
          </p:cNvCxnSpPr>
          <p:nvPr/>
        </p:nvCxnSpPr>
        <p:spPr>
          <a:xfrm>
            <a:off x="1981944" y="2915256"/>
            <a:ext cx="6756400" cy="0"/>
          </a:xfrm>
          <a:prstGeom prst="line">
            <a:avLst/>
          </a:prstGeom>
          <a:ln w="28575">
            <a:solidFill>
              <a:srgbClr val="A88C00"/>
            </a:solidFill>
          </a:ln>
        </p:spPr>
        <p:style>
          <a:lnRef idx="1">
            <a:schemeClr val="accent1"/>
          </a:lnRef>
          <a:fillRef idx="0">
            <a:schemeClr val="accent1"/>
          </a:fillRef>
          <a:effectRef idx="0">
            <a:schemeClr val="accent1"/>
          </a:effectRef>
          <a:fontRef idx="minor">
            <a:schemeClr val="tx1"/>
          </a:fontRef>
        </p:style>
      </p:cxnSp>
      <p:sp>
        <p:nvSpPr>
          <p:cNvPr id="52" name="Google Shape;1825;p102">
            <a:extLst>
              <a:ext uri="{FF2B5EF4-FFF2-40B4-BE49-F238E27FC236}">
                <a16:creationId xmlns:a16="http://schemas.microsoft.com/office/drawing/2014/main" id="{02097B02-6A3D-FB0F-E4F2-1EDD42980ABD}"/>
              </a:ext>
            </a:extLst>
          </p:cNvPr>
          <p:cNvSpPr txBox="1"/>
          <p:nvPr/>
        </p:nvSpPr>
        <p:spPr>
          <a:xfrm>
            <a:off x="2199698" y="1052079"/>
            <a:ext cx="2895192" cy="307736"/>
          </a:xfrm>
          <a:prstGeom prst="rect">
            <a:avLst/>
          </a:prstGeom>
          <a:solidFill>
            <a:srgbClr val="F38B0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rgbClr val="FFFFFF"/>
                </a:solidFill>
                <a:latin typeface="Meiryo UI" panose="020B0604030504040204" pitchFamily="34" charset="-128"/>
                <a:ea typeface="Meiryo UI" panose="020B0604030504040204" pitchFamily="34" charset="-128"/>
                <a:cs typeface="Meiryo"/>
                <a:sym typeface="Meiryo"/>
              </a:rPr>
              <a:t>ブースト（運用型タイアップ誘導</a:t>
            </a:r>
            <a:r>
              <a:rPr lang="en-US"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rPr>
              <a:t>）</a:t>
            </a:r>
            <a:endParaRPr sz="1400" b="1" i="0" u="none" strike="noStrike" cap="none" dirty="0">
              <a:solidFill>
                <a:srgbClr val="FFFFFF"/>
              </a:solidFill>
              <a:latin typeface="Meiryo UI" panose="020B0604030504040204" pitchFamily="34" charset="-128"/>
              <a:ea typeface="Meiryo UI" panose="020B0604030504040204" pitchFamily="34" charset="-128"/>
              <a:cs typeface="Meiryo"/>
              <a:sym typeface="Meiryo"/>
            </a:endParaRPr>
          </a:p>
        </p:txBody>
      </p:sp>
      <p:sp>
        <p:nvSpPr>
          <p:cNvPr id="53" name="テキスト ボックス 52">
            <a:extLst>
              <a:ext uri="{FF2B5EF4-FFF2-40B4-BE49-F238E27FC236}">
                <a16:creationId xmlns:a16="http://schemas.microsoft.com/office/drawing/2014/main" id="{E8555D68-BC46-FDF8-A361-3F21054650FD}"/>
              </a:ext>
            </a:extLst>
          </p:cNvPr>
          <p:cNvSpPr txBox="1"/>
          <p:nvPr/>
        </p:nvSpPr>
        <p:spPr>
          <a:xfrm>
            <a:off x="5126010" y="1007744"/>
            <a:ext cx="1946717" cy="461665"/>
          </a:xfrm>
          <a:prstGeom prst="rect">
            <a:avLst/>
          </a:prstGeom>
          <a:noFill/>
        </p:spPr>
        <p:txBody>
          <a:bodyPr wrap="square">
            <a:spAutoFit/>
          </a:bodyPr>
          <a:lstStyle/>
          <a:p>
            <a:r>
              <a:rPr lang="en-US" altLang="ja-JP" sz="2400" b="1" dirty="0">
                <a:solidFill>
                  <a:srgbClr val="FF0000"/>
                </a:solidFill>
                <a:latin typeface="Meiryo UI" panose="020B0604030504040204" pitchFamily="34" charset="-128"/>
                <a:ea typeface="Meiryo UI" panose="020B0604030504040204" pitchFamily="34" charset="-128"/>
              </a:rPr>
              <a:t>G100</a:t>
            </a:r>
            <a:r>
              <a:rPr lang="ja-JP" altLang="en-US" sz="2400" b="1">
                <a:solidFill>
                  <a:srgbClr val="FF0000"/>
                </a:solidFill>
                <a:latin typeface="Meiryo UI" panose="020B0604030504040204" pitchFamily="34" charset="-128"/>
                <a:ea typeface="Meiryo UI" panose="020B0604030504040204" pitchFamily="34" charset="-128"/>
              </a:rPr>
              <a:t>万円</a:t>
            </a:r>
            <a:endParaRPr lang="ja-JP" altLang="en-US" sz="2400"/>
          </a:p>
        </p:txBody>
      </p:sp>
      <p:grpSp>
        <p:nvGrpSpPr>
          <p:cNvPr id="54" name="グループ化 53">
            <a:extLst>
              <a:ext uri="{FF2B5EF4-FFF2-40B4-BE49-F238E27FC236}">
                <a16:creationId xmlns:a16="http://schemas.microsoft.com/office/drawing/2014/main" id="{A8795257-5F71-2EA4-EAB4-9E8FFC568C1E}"/>
              </a:ext>
            </a:extLst>
          </p:cNvPr>
          <p:cNvGrpSpPr/>
          <p:nvPr/>
        </p:nvGrpSpPr>
        <p:grpSpPr>
          <a:xfrm>
            <a:off x="704052" y="1178712"/>
            <a:ext cx="1149339" cy="1149339"/>
            <a:chOff x="811260" y="841905"/>
            <a:chExt cx="1149339" cy="1149339"/>
          </a:xfrm>
        </p:grpSpPr>
        <p:sp>
          <p:nvSpPr>
            <p:cNvPr id="55" name="円/楕円 54">
              <a:extLst>
                <a:ext uri="{FF2B5EF4-FFF2-40B4-BE49-F238E27FC236}">
                  <a16:creationId xmlns:a16="http://schemas.microsoft.com/office/drawing/2014/main" id="{C7229A32-9023-F942-21AE-D0E50AD532F4}"/>
                </a:ext>
              </a:extLst>
            </p:cNvPr>
            <p:cNvSpPr/>
            <p:nvPr/>
          </p:nvSpPr>
          <p:spPr>
            <a:xfrm>
              <a:off x="811260" y="841905"/>
              <a:ext cx="1149339" cy="1149339"/>
            </a:xfrm>
            <a:prstGeom prst="ellipse">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58FCF92-D52E-44DA-4D42-A20936E386C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40739" y="1143861"/>
              <a:ext cx="529384" cy="529384"/>
            </a:xfrm>
            <a:prstGeom prst="rect">
              <a:avLst/>
            </a:prstGeom>
          </p:spPr>
        </p:pic>
      </p:grpSp>
      <p:sp>
        <p:nvSpPr>
          <p:cNvPr id="57" name="Google Shape;1077;p62">
            <a:extLst>
              <a:ext uri="{FF2B5EF4-FFF2-40B4-BE49-F238E27FC236}">
                <a16:creationId xmlns:a16="http://schemas.microsoft.com/office/drawing/2014/main" id="{75D51BA7-95BC-2C48-B6C2-779CED61B13F}"/>
              </a:ext>
            </a:extLst>
          </p:cNvPr>
          <p:cNvSpPr/>
          <p:nvPr/>
        </p:nvSpPr>
        <p:spPr>
          <a:xfrm>
            <a:off x="2142864" y="5277625"/>
            <a:ext cx="482117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タイアップ記事</a:t>
            </a:r>
            <a:r>
              <a:rPr lang="ja-JP" altLang="en-US" sz="1050" b="1">
                <a:latin typeface="Meiryo UI" panose="020B0604030504040204" pitchFamily="34" charset="-128"/>
                <a:ea typeface="Meiryo UI" panose="020B0604030504040204" pitchFamily="34" charset="-128"/>
                <a:cs typeface="Meiryo"/>
                <a:sym typeface="Meiryo"/>
              </a:rPr>
              <a:t>の素材を利用し</a:t>
            </a:r>
            <a:r>
              <a:rPr lang="en-US" altLang="ja-JP"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Instagram</a:t>
            </a: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上でもプロモーションをするなら・・・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58" name="テキスト ボックス 57">
            <a:extLst>
              <a:ext uri="{FF2B5EF4-FFF2-40B4-BE49-F238E27FC236}">
                <a16:creationId xmlns:a16="http://schemas.microsoft.com/office/drawing/2014/main" id="{C1469C22-008B-D97C-7EAE-52A1ACC97130}"/>
              </a:ext>
            </a:extLst>
          </p:cNvPr>
          <p:cNvSpPr txBox="1"/>
          <p:nvPr/>
        </p:nvSpPr>
        <p:spPr>
          <a:xfrm>
            <a:off x="2204651" y="3354327"/>
            <a:ext cx="4602996" cy="25391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altLang="ja-JP"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rPr>
              <a:t>『BE-PAL』</a:t>
            </a:r>
            <a:r>
              <a:rPr lang="ja-JP" altLang="en-US" sz="1050" b="1" i="0" u="none" strike="noStrike" cap="none">
                <a:solidFill>
                  <a:srgbClr val="000000"/>
                </a:solidFill>
                <a:latin typeface="Meiryo UI" panose="020B0604030504040204" pitchFamily="34" charset="-128"/>
                <a:ea typeface="Meiryo UI" panose="020B0604030504040204" pitchFamily="34" charset="-128"/>
                <a:cs typeface="Meiryo"/>
                <a:sym typeface="Meiryo"/>
              </a:rPr>
              <a:t>の世界観で動画を制作するなら・・・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59" name="テキスト ボックス 58">
            <a:extLst>
              <a:ext uri="{FF2B5EF4-FFF2-40B4-BE49-F238E27FC236}">
                <a16:creationId xmlns:a16="http://schemas.microsoft.com/office/drawing/2014/main" id="{FF51C528-E708-5B51-8529-077ACFDB5C87}"/>
              </a:ext>
            </a:extLst>
          </p:cNvPr>
          <p:cNvSpPr txBox="1"/>
          <p:nvPr/>
        </p:nvSpPr>
        <p:spPr>
          <a:xfrm>
            <a:off x="3647294" y="6642556"/>
            <a:ext cx="2797248" cy="215444"/>
          </a:xfrm>
          <a:prstGeom prst="rect">
            <a:avLst/>
          </a:prstGeom>
          <a:noFill/>
        </p:spPr>
        <p:txBody>
          <a:bodyPr wrap="square">
            <a:spAutoFit/>
          </a:bodyPr>
          <a:lstStyle/>
          <a:p>
            <a:r>
              <a:rPr lang="en" altLang="ja-JP" sz="800" dirty="0">
                <a:latin typeface="Meiryo UI" panose="020B0604030504040204" pitchFamily="34" charset="-128"/>
                <a:ea typeface="Meiryo UI" panose="020B0604030504040204" pitchFamily="34" charset="-128"/>
              </a:rPr>
              <a:t>https://</a:t>
            </a:r>
            <a:r>
              <a:rPr lang="en" altLang="ja-JP" sz="800" dirty="0" err="1">
                <a:latin typeface="Meiryo UI" panose="020B0604030504040204" pitchFamily="34" charset="-128"/>
                <a:ea typeface="Meiryo UI" panose="020B0604030504040204" pitchFamily="34" charset="-128"/>
              </a:rPr>
              <a:t>www.instagram.com</a:t>
            </a:r>
            <a:r>
              <a:rPr lang="en" altLang="ja-JP" sz="800" dirty="0">
                <a:latin typeface="Meiryo UI" panose="020B0604030504040204" pitchFamily="34" charset="-128"/>
                <a:ea typeface="Meiryo UI" panose="020B0604030504040204" pitchFamily="34" charset="-128"/>
              </a:rPr>
              <a:t>/p/C6tBEyFhHXA/</a:t>
            </a:r>
            <a:endParaRPr lang="ja-JP" altLang="en-US" sz="800">
              <a:latin typeface="Meiryo UI" panose="020B0604030504040204" pitchFamily="34" charset="-128"/>
              <a:ea typeface="Meiryo UI" panose="020B0604030504040204" pitchFamily="34" charset="-128"/>
            </a:endParaRPr>
          </a:p>
        </p:txBody>
      </p:sp>
      <p:pic>
        <p:nvPicPr>
          <p:cNvPr id="60" name="図 59">
            <a:extLst>
              <a:ext uri="{FF2B5EF4-FFF2-40B4-BE49-F238E27FC236}">
                <a16:creationId xmlns:a16="http://schemas.microsoft.com/office/drawing/2014/main" id="{859405AE-4CAC-84C2-0268-A66E1497D1C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311505" y="6012227"/>
            <a:ext cx="591131" cy="778323"/>
          </a:xfrm>
          <a:prstGeom prst="rect">
            <a:avLst/>
          </a:prstGeom>
        </p:spPr>
      </p:pic>
      <p:pic>
        <p:nvPicPr>
          <p:cNvPr id="61" name="Google Shape;1827;p102">
            <a:extLst>
              <a:ext uri="{FF2B5EF4-FFF2-40B4-BE49-F238E27FC236}">
                <a16:creationId xmlns:a16="http://schemas.microsoft.com/office/drawing/2014/main" id="{041BA3F5-559E-1E71-0CD0-3CA9C74E5E68}"/>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2265895" y="1635339"/>
            <a:ext cx="565150" cy="563562"/>
          </a:xfrm>
          <a:prstGeom prst="rect">
            <a:avLst/>
          </a:prstGeom>
          <a:noFill/>
          <a:ln>
            <a:noFill/>
          </a:ln>
        </p:spPr>
      </p:pic>
      <p:pic>
        <p:nvPicPr>
          <p:cNvPr id="62" name="Google Shape;1834;p102" descr="アイコン&#10;&#10;自動的に生成された説明">
            <a:extLst>
              <a:ext uri="{FF2B5EF4-FFF2-40B4-BE49-F238E27FC236}">
                <a16:creationId xmlns:a16="http://schemas.microsoft.com/office/drawing/2014/main" id="{A790380E-9364-ED73-A2C6-0B118BAE2241}"/>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105906" y="2073404"/>
            <a:ext cx="892986" cy="892986"/>
          </a:xfrm>
          <a:prstGeom prst="rect">
            <a:avLst/>
          </a:prstGeom>
          <a:noFill/>
          <a:ln>
            <a:noFill/>
          </a:ln>
        </p:spPr>
      </p:pic>
      <p:sp>
        <p:nvSpPr>
          <p:cNvPr id="63" name="テキスト ボックス 62">
            <a:extLst>
              <a:ext uri="{FF2B5EF4-FFF2-40B4-BE49-F238E27FC236}">
                <a16:creationId xmlns:a16="http://schemas.microsoft.com/office/drawing/2014/main" id="{C936DE95-9090-F5DD-28C8-072157FE7577}"/>
              </a:ext>
            </a:extLst>
          </p:cNvPr>
          <p:cNvSpPr txBox="1"/>
          <p:nvPr/>
        </p:nvSpPr>
        <p:spPr>
          <a:xfrm>
            <a:off x="3184193" y="2548506"/>
            <a:ext cx="1030209" cy="230832"/>
          </a:xfrm>
          <a:prstGeom prst="rect">
            <a:avLst/>
          </a:prstGeom>
          <a:noFill/>
        </p:spPr>
        <p:txBody>
          <a:bodyPr wrap="square">
            <a:spAutoFit/>
          </a:bodyPr>
          <a:lstStyle/>
          <a:p>
            <a:pPr algn="ctr"/>
            <a:r>
              <a:rPr lang="ja-JP" altLang="en-US" sz="900" b="1">
                <a:latin typeface="Meiryo UI" panose="020B0604030504040204" pitchFamily="34" charset="-128"/>
                <a:ea typeface="Meiryo UI" panose="020B0604030504040204" pitchFamily="34" charset="-128"/>
              </a:rPr>
              <a:t>選べるプラン</a:t>
            </a:r>
            <a:endParaRPr lang="ja-JP" altLang="en-US" sz="900"/>
          </a:p>
        </p:txBody>
      </p:sp>
      <p:grpSp>
        <p:nvGrpSpPr>
          <p:cNvPr id="64" name="グループ化 63">
            <a:extLst>
              <a:ext uri="{FF2B5EF4-FFF2-40B4-BE49-F238E27FC236}">
                <a16:creationId xmlns:a16="http://schemas.microsoft.com/office/drawing/2014/main" id="{83A01C0F-4BC6-CD40-850F-1D121C3E39DB}"/>
              </a:ext>
            </a:extLst>
          </p:cNvPr>
          <p:cNvGrpSpPr/>
          <p:nvPr/>
        </p:nvGrpSpPr>
        <p:grpSpPr>
          <a:xfrm>
            <a:off x="2492735" y="1772822"/>
            <a:ext cx="2309118" cy="746358"/>
            <a:chOff x="7254529" y="1792651"/>
            <a:chExt cx="2309118" cy="746358"/>
          </a:xfrm>
        </p:grpSpPr>
        <p:sp>
          <p:nvSpPr>
            <p:cNvPr id="65" name="正方形/長方形 23">
              <a:extLst>
                <a:ext uri="{FF2B5EF4-FFF2-40B4-BE49-F238E27FC236}">
                  <a16:creationId xmlns:a16="http://schemas.microsoft.com/office/drawing/2014/main" id="{0826C91A-A507-438A-9C61-F43CE094ECB7}"/>
                </a:ext>
              </a:extLst>
            </p:cNvPr>
            <p:cNvSpPr/>
            <p:nvPr/>
          </p:nvSpPr>
          <p:spPr>
            <a:xfrm>
              <a:off x="7794842" y="1971072"/>
              <a:ext cx="1181354"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66" name="正方形/長方形 23">
              <a:extLst>
                <a:ext uri="{FF2B5EF4-FFF2-40B4-BE49-F238E27FC236}">
                  <a16:creationId xmlns:a16="http://schemas.microsoft.com/office/drawing/2014/main" id="{50F934BF-B4D7-5B31-2C33-1F569A0F6F88}"/>
                </a:ext>
              </a:extLst>
            </p:cNvPr>
            <p:cNvSpPr/>
            <p:nvPr/>
          </p:nvSpPr>
          <p:spPr>
            <a:xfrm>
              <a:off x="7789662" y="2348949"/>
              <a:ext cx="1250501" cy="117631"/>
            </a:xfrm>
            <a:prstGeom prst="rect">
              <a:avLst/>
            </a:prstGeom>
            <a:solidFill>
              <a:srgbClr val="FFFF00">
                <a:alpha val="50000"/>
              </a:srgbClr>
            </a:solidFill>
            <a:ln w="12700">
              <a:miter lim="400000"/>
            </a:ln>
          </p:spPr>
          <p:txBody>
            <a:bodyPr lIns="91571" tIns="91571" rIns="91571" bIns="91571" anchor="ctr"/>
            <a:lstStyle/>
            <a:p>
              <a:pPr algn="ctr">
                <a:defRPr>
                  <a:solidFill>
                    <a:srgbClr val="FFFFFF"/>
                  </a:solidFill>
                </a:defRPr>
              </a:pPr>
              <a:endParaRPr sz="1200" dirty="0">
                <a:latin typeface="Meiryo UI" panose="020B0604030504040204" pitchFamily="34" charset="-128"/>
                <a:ea typeface="Meiryo UI" panose="020B0604030504040204" pitchFamily="34" charset="-128"/>
              </a:endParaRPr>
            </a:p>
          </p:txBody>
        </p:sp>
        <p:sp>
          <p:nvSpPr>
            <p:cNvPr id="67" name="正方形/長方形 66">
              <a:extLst>
                <a:ext uri="{FF2B5EF4-FFF2-40B4-BE49-F238E27FC236}">
                  <a16:creationId xmlns:a16="http://schemas.microsoft.com/office/drawing/2014/main" id="{A71FA858-3E29-B751-76F9-D67666D0ECC6}"/>
                </a:ext>
              </a:extLst>
            </p:cNvPr>
            <p:cNvSpPr/>
            <p:nvPr/>
          </p:nvSpPr>
          <p:spPr>
            <a:xfrm>
              <a:off x="7254529" y="1792651"/>
              <a:ext cx="2309118" cy="746358"/>
            </a:xfrm>
            <a:prstGeom prst="rect">
              <a:avLst/>
            </a:prstGeom>
          </p:spPr>
          <p:txBody>
            <a:bodyPr wrap="square">
              <a:spAutoFit/>
            </a:bodyPr>
            <a:lstStyle/>
            <a:p>
              <a:pPr algn="ctr"/>
              <a:r>
                <a:rPr lang="ja-JP" altLang="en-US" sz="1600" b="1">
                  <a:solidFill>
                    <a:srgbClr val="FF2700"/>
                  </a:solidFill>
                  <a:latin typeface="Meiryo UI" panose="020B0604030504040204" pitchFamily="34" charset="-128"/>
                  <a:ea typeface="Meiryo UI" panose="020B0604030504040204" pitchFamily="34" charset="-128"/>
                </a:rPr>
                <a:t>スマートニュース</a:t>
              </a:r>
              <a:endParaRPr lang="en-US" altLang="ja-JP" sz="1600" b="1" dirty="0">
                <a:solidFill>
                  <a:srgbClr val="FF2700"/>
                </a:solidFill>
                <a:latin typeface="Meiryo UI" panose="020B0604030504040204" pitchFamily="34" charset="-128"/>
                <a:ea typeface="Meiryo UI" panose="020B0604030504040204" pitchFamily="34" charset="-128"/>
              </a:endParaRPr>
            </a:p>
            <a:p>
              <a:pPr algn="ctr"/>
              <a:r>
                <a:rPr lang="en-US" altLang="ja-JP" sz="1050" b="1" dirty="0">
                  <a:solidFill>
                    <a:srgbClr val="FF2700"/>
                  </a:solidFill>
                  <a:latin typeface="Meiryo UI" panose="020B0604030504040204" pitchFamily="34" charset="-128"/>
                  <a:ea typeface="Meiryo UI" panose="020B0604030504040204" pitchFamily="34" charset="-128"/>
                </a:rPr>
                <a:t>or</a:t>
              </a:r>
            </a:p>
            <a:p>
              <a:pPr algn="ctr"/>
              <a:r>
                <a:rPr lang="en-US" altLang="ja-JP" sz="1600" b="1" dirty="0" err="1">
                  <a:solidFill>
                    <a:srgbClr val="FF2700"/>
                  </a:solidFill>
                  <a:latin typeface="Meiryo UI" panose="020B0604030504040204" pitchFamily="34" charset="-128"/>
                  <a:ea typeface="Meiryo UI" panose="020B0604030504040204" pitchFamily="34" charset="-128"/>
                </a:rPr>
                <a:t>Gunosy</a:t>
              </a:r>
              <a:endParaRPr lang="en-US" altLang="ja-JP" sz="1200" b="1" dirty="0">
                <a:solidFill>
                  <a:srgbClr val="FF2700"/>
                </a:solidFill>
                <a:latin typeface="Meiryo UI" panose="020B0604030504040204" pitchFamily="34" charset="-128"/>
                <a:ea typeface="Meiryo UI" panose="020B0604030504040204" pitchFamily="34" charset="-128"/>
              </a:endParaRPr>
            </a:p>
          </p:txBody>
        </p:sp>
      </p:grpSp>
      <p:sp>
        <p:nvSpPr>
          <p:cNvPr id="68" name="テキスト ボックス 67">
            <a:extLst>
              <a:ext uri="{FF2B5EF4-FFF2-40B4-BE49-F238E27FC236}">
                <a16:creationId xmlns:a16="http://schemas.microsoft.com/office/drawing/2014/main" id="{C0E573F5-BA00-D0C6-0E01-648DA8EB3352}"/>
              </a:ext>
            </a:extLst>
          </p:cNvPr>
          <p:cNvSpPr txBox="1"/>
          <p:nvPr/>
        </p:nvSpPr>
        <p:spPr>
          <a:xfrm>
            <a:off x="2234797" y="1403560"/>
            <a:ext cx="4602996" cy="25391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altLang="ja-JP" sz="1050" b="1" dirty="0">
                <a:solidFill>
                  <a:srgbClr val="000000"/>
                </a:solidFill>
                <a:latin typeface="Meiryo UI" panose="020B0604030504040204" pitchFamily="34" charset="-128"/>
                <a:ea typeface="Meiryo UI" panose="020B0604030504040204" pitchFamily="34" charset="-128"/>
                <a:cs typeface="Meiryo"/>
                <a:sym typeface="Meiryo"/>
              </a:rPr>
              <a:t>WEB</a:t>
            </a:r>
            <a:r>
              <a:rPr lang="ja-JP" altLang="en-US" sz="1050" b="1">
                <a:solidFill>
                  <a:srgbClr val="000000"/>
                </a:solidFill>
                <a:latin typeface="Meiryo UI" panose="020B0604030504040204" pitchFamily="34" charset="-128"/>
                <a:ea typeface="Meiryo UI" panose="020B0604030504040204" pitchFamily="34" charset="-128"/>
                <a:cs typeface="Meiryo"/>
                <a:sym typeface="Meiryo"/>
              </a:rPr>
              <a:t>タイアップの保証</a:t>
            </a:r>
            <a:r>
              <a:rPr lang="en-US" altLang="ja-JP" sz="1050" b="1" dirty="0">
                <a:solidFill>
                  <a:srgbClr val="000000"/>
                </a:solidFill>
                <a:latin typeface="Meiryo UI" panose="020B0604030504040204" pitchFamily="34" charset="-128"/>
                <a:ea typeface="Meiryo UI" panose="020B0604030504040204" pitchFamily="34" charset="-128"/>
                <a:cs typeface="Meiryo"/>
                <a:sym typeface="Meiryo"/>
              </a:rPr>
              <a:t>PV</a:t>
            </a:r>
            <a:r>
              <a:rPr lang="ja-JP" altLang="en-US" sz="1050" b="1">
                <a:solidFill>
                  <a:srgbClr val="000000"/>
                </a:solidFill>
                <a:latin typeface="Meiryo UI" panose="020B0604030504040204" pitchFamily="34" charset="-128"/>
                <a:ea typeface="Meiryo UI" panose="020B0604030504040204" pitchFamily="34" charset="-128"/>
                <a:cs typeface="Meiryo"/>
                <a:sym typeface="Meiryo"/>
              </a:rPr>
              <a:t>を上げるなら・・・</a:t>
            </a:r>
            <a:endParaRPr lang="ja-JP" altLang="en-US" sz="1050" b="1"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69" name="テキスト ボックス 68">
            <a:extLst>
              <a:ext uri="{FF2B5EF4-FFF2-40B4-BE49-F238E27FC236}">
                <a16:creationId xmlns:a16="http://schemas.microsoft.com/office/drawing/2014/main" id="{A4B684AE-1ED0-45A8-E137-4435E641FDAB}"/>
              </a:ext>
            </a:extLst>
          </p:cNvPr>
          <p:cNvSpPr txBox="1"/>
          <p:nvPr/>
        </p:nvSpPr>
        <p:spPr>
          <a:xfrm>
            <a:off x="4984283" y="1836329"/>
            <a:ext cx="3558468" cy="584775"/>
          </a:xfrm>
          <a:prstGeom prst="rect">
            <a:avLst/>
          </a:prstGeom>
          <a:noFill/>
        </p:spPr>
        <p:txBody>
          <a:bodyPr wrap="square">
            <a:spAutoFit/>
          </a:bodyPr>
          <a:lstStyle/>
          <a:p>
            <a:r>
              <a:rPr lang="ja-JP" altLang="en-US" sz="3200" b="1">
                <a:solidFill>
                  <a:srgbClr val="FF0000"/>
                </a:solidFill>
                <a:latin typeface="Meiryo UI" panose="020B0604030504040204" pitchFamily="34" charset="-128"/>
                <a:ea typeface="Meiryo UI" panose="020B0604030504040204" pitchFamily="34" charset="-128"/>
              </a:rPr>
              <a:t>＋</a:t>
            </a:r>
            <a:r>
              <a:rPr lang="en-US" altLang="ja-JP" sz="3200" b="1" dirty="0">
                <a:solidFill>
                  <a:srgbClr val="FF0000"/>
                </a:solidFill>
                <a:latin typeface="Meiryo UI" panose="020B0604030504040204" pitchFamily="34" charset="-128"/>
                <a:ea typeface="Meiryo UI" panose="020B0604030504040204" pitchFamily="34" charset="-128"/>
              </a:rPr>
              <a:t>50,000PV</a:t>
            </a:r>
            <a:r>
              <a:rPr lang="ja-JP" altLang="en-US" sz="3200" b="1">
                <a:solidFill>
                  <a:srgbClr val="FF0000"/>
                </a:solidFill>
                <a:latin typeface="Meiryo UI" panose="020B0604030504040204" pitchFamily="34" charset="-128"/>
                <a:ea typeface="Meiryo UI" panose="020B0604030504040204" pitchFamily="34" charset="-128"/>
              </a:rPr>
              <a:t>保証</a:t>
            </a:r>
            <a:endParaRPr lang="ja-JP" altLang="en-US" sz="3200"/>
          </a:p>
        </p:txBody>
      </p:sp>
      <p:sp>
        <p:nvSpPr>
          <p:cNvPr id="73" name="正方形/長方形 72">
            <a:extLst>
              <a:ext uri="{FF2B5EF4-FFF2-40B4-BE49-F238E27FC236}">
                <a16:creationId xmlns:a16="http://schemas.microsoft.com/office/drawing/2014/main" id="{4A5428C8-FD51-0E43-37EC-49E9B2772F1C}"/>
              </a:ext>
            </a:extLst>
          </p:cNvPr>
          <p:cNvSpPr/>
          <p:nvPr/>
        </p:nvSpPr>
        <p:spPr>
          <a:xfrm flipV="1">
            <a:off x="151316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C002EE38-E989-54F8-E92C-51E4E9881CD7}"/>
              </a:ext>
            </a:extLst>
          </p:cNvPr>
          <p:cNvSpPr/>
          <p:nvPr/>
        </p:nvSpPr>
        <p:spPr>
          <a:xfrm flipV="1">
            <a:off x="164720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910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6F0CD2B-9268-493D-0FC7-6E522A80616C}"/>
              </a:ext>
            </a:extLst>
          </p:cNvPr>
          <p:cNvSpPr/>
          <p:nvPr/>
        </p:nvSpPr>
        <p:spPr>
          <a:xfrm>
            <a:off x="2499360" y="0"/>
            <a:ext cx="6644640" cy="6858000"/>
          </a:xfrm>
          <a:prstGeom prst="rect">
            <a:avLst/>
          </a:prstGeom>
          <a:solidFill>
            <a:srgbClr val="D5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4" name="テキスト ボックス 3">
            <a:extLst>
              <a:ext uri="{FF2B5EF4-FFF2-40B4-BE49-F238E27FC236}">
                <a16:creationId xmlns:a16="http://schemas.microsoft.com/office/drawing/2014/main" id="{DA7960F0-25EF-74C4-F7F2-862BE4BFC761}"/>
              </a:ext>
            </a:extLst>
          </p:cNvPr>
          <p:cNvSpPr txBox="1"/>
          <p:nvPr/>
        </p:nvSpPr>
        <p:spPr>
          <a:xfrm>
            <a:off x="656543" y="4944133"/>
            <a:ext cx="7117732" cy="1600438"/>
          </a:xfrm>
          <a:prstGeom prst="rect">
            <a:avLst/>
          </a:prstGeom>
          <a:noFill/>
        </p:spPr>
        <p:txBody>
          <a:bodyPr wrap="square" rtlCol="0">
            <a:spAutoFit/>
          </a:bodyPr>
          <a:lstStyle/>
          <a:p>
            <a:r>
              <a:rPr lang="en-US" altLang="ja-JP" sz="2800" b="1" dirty="0">
                <a:latin typeface="Meiryo UI" panose="020B0604030504040204" pitchFamily="34" charset="-128"/>
                <a:ea typeface="Meiryo UI" panose="020B0604030504040204" pitchFamily="34" charset="-128"/>
              </a:rPr>
              <a:t>BE-PAL </a:t>
            </a:r>
            <a:r>
              <a:rPr lang="ja-JP" altLang="en-US" sz="2800" b="1" dirty="0">
                <a:latin typeface="Meiryo UI" panose="020B0604030504040204" pitchFamily="34" charset="-128"/>
                <a:ea typeface="Meiryo UI" panose="020B0604030504040204" pitchFamily="34" charset="-128"/>
              </a:rPr>
              <a:t>アウトドア博覧会 </a:t>
            </a:r>
            <a:r>
              <a:rPr lang="en-US" altLang="ja-JP" sz="2800" b="1" dirty="0">
                <a:latin typeface="Meiryo UI" panose="020B0604030504040204" pitchFamily="34" charset="-128"/>
                <a:ea typeface="Meiryo UI" panose="020B0604030504040204" pitchFamily="34" charset="-128"/>
              </a:rPr>
              <a:t>2025 </a:t>
            </a:r>
          </a:p>
          <a:p>
            <a:r>
              <a:rPr lang="en-US" altLang="ja-JP" sz="2800" b="1" dirty="0">
                <a:latin typeface="Meiryo UI" panose="020B0604030504040204" pitchFamily="34" charset="-128"/>
                <a:ea typeface="Meiryo UI" panose="020B0604030504040204" pitchFamily="34" charset="-128"/>
              </a:rPr>
              <a:t>supported by snow peak</a:t>
            </a:r>
          </a:p>
          <a:p>
            <a:endParaRPr lang="en-US" altLang="ja-JP" b="1" dirty="0">
              <a:latin typeface="Meiryo UI" panose="020B0604030504040204" pitchFamily="34" charset="-128"/>
              <a:ea typeface="Meiryo UI" panose="020B0604030504040204" pitchFamily="34" charset="-128"/>
            </a:endParaRPr>
          </a:p>
          <a:p>
            <a:r>
              <a:rPr lang="ja-JP" altLang="en-US" sz="2400" b="1" dirty="0">
                <a:latin typeface="Segoe UI" panose="020B0502040204020203" pitchFamily="34" charset="0"/>
                <a:ea typeface="Meiryo UI" panose="020B0604030504040204" pitchFamily="50" charset="-128"/>
              </a:rPr>
              <a:t>企画概要</a:t>
            </a:r>
          </a:p>
        </p:txBody>
      </p:sp>
      <p:pic>
        <p:nvPicPr>
          <p:cNvPr id="16386" name="Picture 2" descr="スノーピーク鹿沼キャンプフィールド4月13日(土)グランドオープン">
            <a:extLst>
              <a:ext uri="{FF2B5EF4-FFF2-40B4-BE49-F238E27FC236}">
                <a16:creationId xmlns:a16="http://schemas.microsoft.com/office/drawing/2014/main" id="{82F411C8-9D93-6118-0C06-14315D7F524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2347" y="372547"/>
            <a:ext cx="4185193" cy="235417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水の中にあるプールと建物&#10;&#10;中程度の精度で自動的に生成された説明">
            <a:extLst>
              <a:ext uri="{FF2B5EF4-FFF2-40B4-BE49-F238E27FC236}">
                <a16:creationId xmlns:a16="http://schemas.microsoft.com/office/drawing/2014/main" id="{BE6ABB78-80B0-012B-6C94-77EABD40CF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0479" y="2903949"/>
            <a:ext cx="2919905" cy="1946603"/>
          </a:xfrm>
          <a:prstGeom prst="rect">
            <a:avLst/>
          </a:prstGeom>
        </p:spPr>
      </p:pic>
      <p:pic>
        <p:nvPicPr>
          <p:cNvPr id="16394" name="Picture 10">
            <a:extLst>
              <a:ext uri="{FF2B5EF4-FFF2-40B4-BE49-F238E27FC236}">
                <a16:creationId xmlns:a16="http://schemas.microsoft.com/office/drawing/2014/main" id="{B9DBC52D-EEC9-B80C-935E-F2CED94ACEB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55456" y="2903949"/>
            <a:ext cx="2919907" cy="194660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0E29939B-2658-7050-5BD1-BF71804AD84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6810526" y="764910"/>
            <a:ext cx="2354171" cy="156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24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8501F7-FB9D-B7D1-61D5-67B09E0197E9}"/>
              </a:ext>
            </a:extLst>
          </p:cNvPr>
          <p:cNvSpPr/>
          <p:nvPr/>
        </p:nvSpPr>
        <p:spPr>
          <a:xfrm>
            <a:off x="0" y="1197140"/>
            <a:ext cx="9144000" cy="940263"/>
          </a:xfrm>
          <a:prstGeom prst="rect">
            <a:avLst/>
          </a:prstGeom>
          <a:solidFill>
            <a:srgbClr val="547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52A19D9-3E4E-84E6-0AB4-D37A4CE54453}"/>
              </a:ext>
            </a:extLst>
          </p:cNvPr>
          <p:cNvSpPr txBox="1"/>
          <p:nvPr/>
        </p:nvSpPr>
        <p:spPr>
          <a:xfrm>
            <a:off x="589877" y="1414885"/>
            <a:ext cx="8359049" cy="523220"/>
          </a:xfrm>
          <a:prstGeom prst="rect">
            <a:avLst/>
          </a:prstGeom>
          <a:noFill/>
        </p:spPr>
        <p:txBody>
          <a:bodyPr wrap="square" rtlCol="0">
            <a:spAutoFit/>
          </a:bodyPr>
          <a:lstStyle/>
          <a:p>
            <a:r>
              <a:rPr lang="ja-JP" altLang="en-US" sz="2400" b="1" dirty="0">
                <a:solidFill>
                  <a:schemeClr val="bg1"/>
                </a:solidFill>
                <a:latin typeface="Meiryo UI" panose="020B0604030504040204" pitchFamily="34" charset="-128"/>
                <a:ea typeface="Meiryo UI" panose="020B0604030504040204" pitchFamily="34" charset="-128"/>
              </a:rPr>
              <a:t>協賛お申し込み〆切り　　　　　</a:t>
            </a:r>
            <a:r>
              <a:rPr lang="en-US" altLang="ja-JP" sz="2800" b="1" dirty="0">
                <a:solidFill>
                  <a:schemeClr val="bg1"/>
                </a:solidFill>
                <a:latin typeface="Meiryo UI" panose="020B0604030504040204" pitchFamily="34" charset="-128"/>
                <a:ea typeface="Meiryo UI" panose="020B0604030504040204" pitchFamily="34" charset="-128"/>
              </a:rPr>
              <a:t>2025</a:t>
            </a:r>
            <a:r>
              <a:rPr lang="ja-JP" altLang="en-US" sz="2800" b="1" dirty="0">
                <a:solidFill>
                  <a:schemeClr val="bg1"/>
                </a:solidFill>
                <a:latin typeface="Meiryo UI" panose="020B0604030504040204" pitchFamily="34" charset="-128"/>
                <a:ea typeface="Meiryo UI" panose="020B0604030504040204" pitchFamily="34" charset="-128"/>
              </a:rPr>
              <a:t>年</a:t>
            </a:r>
            <a:r>
              <a:rPr lang="en-US" altLang="ja-JP" sz="2800" b="1" dirty="0">
                <a:solidFill>
                  <a:schemeClr val="bg1"/>
                </a:solidFill>
                <a:latin typeface="Meiryo UI" panose="020B0604030504040204" pitchFamily="34" charset="-128"/>
                <a:ea typeface="Meiryo UI" panose="020B0604030504040204" pitchFamily="34" charset="-128"/>
              </a:rPr>
              <a:t>8</a:t>
            </a:r>
            <a:r>
              <a:rPr lang="ja-JP" altLang="en-US" sz="2800" b="1" dirty="0">
                <a:solidFill>
                  <a:schemeClr val="bg1"/>
                </a:solidFill>
                <a:latin typeface="Meiryo UI" panose="020B0604030504040204" pitchFamily="34" charset="-128"/>
                <a:ea typeface="Meiryo UI" panose="020B0604030504040204" pitchFamily="34" charset="-128"/>
              </a:rPr>
              <a:t>月</a:t>
            </a:r>
            <a:r>
              <a:rPr lang="en-US" altLang="ja-JP" sz="2800" b="1" dirty="0">
                <a:solidFill>
                  <a:schemeClr val="bg1"/>
                </a:solidFill>
                <a:latin typeface="Meiryo UI" panose="020B0604030504040204" pitchFamily="34" charset="-128"/>
                <a:ea typeface="Meiryo UI" panose="020B0604030504040204" pitchFamily="34" charset="-128"/>
              </a:rPr>
              <a:t>8</a:t>
            </a:r>
            <a:r>
              <a:rPr lang="ja-JP" altLang="en-US" sz="2800" b="1" dirty="0">
                <a:solidFill>
                  <a:schemeClr val="bg1"/>
                </a:solidFill>
                <a:latin typeface="Meiryo UI" panose="020B0604030504040204" pitchFamily="34" charset="-128"/>
                <a:ea typeface="Meiryo UI" panose="020B0604030504040204" pitchFamily="34" charset="-128"/>
              </a:rPr>
              <a:t>日（金）</a:t>
            </a:r>
            <a:endParaRPr kumimoji="1" lang="ja-JP" altLang="en-US" sz="2800" b="1" dirty="0">
              <a:solidFill>
                <a:schemeClr val="bg1"/>
              </a:solidFill>
            </a:endParaRPr>
          </a:p>
        </p:txBody>
      </p:sp>
      <p:sp>
        <p:nvSpPr>
          <p:cNvPr id="7" name="タイトル 1">
            <a:extLst>
              <a:ext uri="{FF2B5EF4-FFF2-40B4-BE49-F238E27FC236}">
                <a16:creationId xmlns:a16="http://schemas.microsoft.com/office/drawing/2014/main" id="{9F3DE9F0-FE4F-A301-68EA-6BCEDC2604FB}"/>
              </a:ext>
            </a:extLst>
          </p:cNvPr>
          <p:cNvSpPr txBox="1">
            <a:spLocks/>
          </p:cNvSpPr>
          <p:nvPr/>
        </p:nvSpPr>
        <p:spPr>
          <a:xfrm>
            <a:off x="961241" y="230190"/>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latin typeface="Meiryo UI" panose="020B0604030504040204" pitchFamily="34" charset="-128"/>
                <a:ea typeface="Meiryo UI" panose="020B0604030504040204" pitchFamily="34" charset="-128"/>
              </a:rPr>
              <a:t>スケジュール＜予定＞</a:t>
            </a:r>
          </a:p>
        </p:txBody>
      </p:sp>
      <p:grpSp>
        <p:nvGrpSpPr>
          <p:cNvPr id="8" name="グループ化 7">
            <a:extLst>
              <a:ext uri="{FF2B5EF4-FFF2-40B4-BE49-F238E27FC236}">
                <a16:creationId xmlns:a16="http://schemas.microsoft.com/office/drawing/2014/main" id="{32C40A82-4AFA-AEDE-5084-2133CC58DE6F}"/>
              </a:ext>
            </a:extLst>
          </p:cNvPr>
          <p:cNvGrpSpPr/>
          <p:nvPr/>
        </p:nvGrpSpPr>
        <p:grpSpPr>
          <a:xfrm>
            <a:off x="589877" y="2422332"/>
            <a:ext cx="8582415" cy="4287740"/>
            <a:chOff x="810743" y="2086160"/>
            <a:chExt cx="8582415" cy="4647897"/>
          </a:xfrm>
        </p:grpSpPr>
        <p:sp>
          <p:nvSpPr>
            <p:cNvPr id="9" name="正方形/長方形 8">
              <a:extLst>
                <a:ext uri="{FF2B5EF4-FFF2-40B4-BE49-F238E27FC236}">
                  <a16:creationId xmlns:a16="http://schemas.microsoft.com/office/drawing/2014/main" id="{DDDD1A4D-8BFB-60AF-D712-564997773141}"/>
                </a:ext>
              </a:extLst>
            </p:cNvPr>
            <p:cNvSpPr/>
            <p:nvPr/>
          </p:nvSpPr>
          <p:spPr>
            <a:xfrm>
              <a:off x="1934787" y="2478781"/>
              <a:ext cx="181345" cy="404666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456;p71">
              <a:extLst>
                <a:ext uri="{FF2B5EF4-FFF2-40B4-BE49-F238E27FC236}">
                  <a16:creationId xmlns:a16="http://schemas.microsoft.com/office/drawing/2014/main" id="{70F32271-3F74-0217-3B71-D8E26EBAA020}"/>
                </a:ext>
              </a:extLst>
            </p:cNvPr>
            <p:cNvSpPr/>
            <p:nvPr/>
          </p:nvSpPr>
          <p:spPr>
            <a:xfrm>
              <a:off x="898293" y="6066338"/>
              <a:ext cx="2256735" cy="667719"/>
            </a:xfrm>
            <a:prstGeom prst="flowChartOffpageConnector">
              <a:avLst/>
            </a:prstGeom>
            <a:solidFill>
              <a:srgbClr val="EFDD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1" name="Google Shape;1456;p71">
              <a:extLst>
                <a:ext uri="{FF2B5EF4-FFF2-40B4-BE49-F238E27FC236}">
                  <a16:creationId xmlns:a16="http://schemas.microsoft.com/office/drawing/2014/main" id="{F5716A02-55A6-D709-2381-C358DDCDAC25}"/>
                </a:ext>
              </a:extLst>
            </p:cNvPr>
            <p:cNvSpPr/>
            <p:nvPr/>
          </p:nvSpPr>
          <p:spPr>
            <a:xfrm>
              <a:off x="898293" y="5072173"/>
              <a:ext cx="2256735" cy="667719"/>
            </a:xfrm>
            <a:prstGeom prst="flowChartOffpageConnector">
              <a:avLst/>
            </a:prstGeom>
            <a:solidFill>
              <a:srgbClr val="EFDD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2" name="Google Shape;1456;p71">
              <a:extLst>
                <a:ext uri="{FF2B5EF4-FFF2-40B4-BE49-F238E27FC236}">
                  <a16:creationId xmlns:a16="http://schemas.microsoft.com/office/drawing/2014/main" id="{D4453C44-E056-1777-004A-1B0BAF3AEF50}"/>
                </a:ext>
              </a:extLst>
            </p:cNvPr>
            <p:cNvSpPr/>
            <p:nvPr/>
          </p:nvSpPr>
          <p:spPr>
            <a:xfrm>
              <a:off x="898293" y="4078008"/>
              <a:ext cx="2256735" cy="667719"/>
            </a:xfrm>
            <a:prstGeom prst="flowChartOffpageConnector">
              <a:avLst/>
            </a:prstGeom>
            <a:solidFill>
              <a:srgbClr val="EFDD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3" name="Google Shape;1456;p71">
              <a:extLst>
                <a:ext uri="{FF2B5EF4-FFF2-40B4-BE49-F238E27FC236}">
                  <a16:creationId xmlns:a16="http://schemas.microsoft.com/office/drawing/2014/main" id="{229611A4-9DA9-F2CB-8749-6EAE2803D38B}"/>
                </a:ext>
              </a:extLst>
            </p:cNvPr>
            <p:cNvSpPr/>
            <p:nvPr/>
          </p:nvSpPr>
          <p:spPr>
            <a:xfrm>
              <a:off x="898293" y="3083843"/>
              <a:ext cx="2256735" cy="667719"/>
            </a:xfrm>
            <a:prstGeom prst="flowChartOffpageConnector">
              <a:avLst/>
            </a:prstGeom>
            <a:solidFill>
              <a:srgbClr val="EFDD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4" name="Google Shape;1456;p71">
              <a:extLst>
                <a:ext uri="{FF2B5EF4-FFF2-40B4-BE49-F238E27FC236}">
                  <a16:creationId xmlns:a16="http://schemas.microsoft.com/office/drawing/2014/main" id="{2ABBD5AD-1F71-ABDD-4E8B-BEC889EAE52C}"/>
                </a:ext>
              </a:extLst>
            </p:cNvPr>
            <p:cNvSpPr/>
            <p:nvPr/>
          </p:nvSpPr>
          <p:spPr>
            <a:xfrm>
              <a:off x="898292" y="2086160"/>
              <a:ext cx="2256735" cy="667719"/>
            </a:xfrm>
            <a:prstGeom prst="flowChartOffpageConnector">
              <a:avLst/>
            </a:prstGeom>
            <a:solidFill>
              <a:srgbClr val="EFDD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Meiryo UI" panose="020B0604030504040204" pitchFamily="34" charset="-128"/>
                <a:ea typeface="Meiryo UI" panose="020B0604030504040204" pitchFamily="34" charset="-128"/>
                <a:cs typeface="Meiryo"/>
                <a:sym typeface="Meiryo"/>
              </a:endParaRPr>
            </a:p>
          </p:txBody>
        </p:sp>
        <p:sp>
          <p:nvSpPr>
            <p:cNvPr id="15" name="テキスト ボックス 14">
              <a:extLst>
                <a:ext uri="{FF2B5EF4-FFF2-40B4-BE49-F238E27FC236}">
                  <a16:creationId xmlns:a16="http://schemas.microsoft.com/office/drawing/2014/main" id="{13976FC6-0FEC-84D1-6CFF-6B4F5B021238}"/>
                </a:ext>
              </a:extLst>
            </p:cNvPr>
            <p:cNvSpPr txBox="1"/>
            <p:nvPr/>
          </p:nvSpPr>
          <p:spPr>
            <a:xfrm>
              <a:off x="1620666" y="6165817"/>
              <a:ext cx="809596" cy="378097"/>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搬出　　　</a:t>
              </a:r>
              <a:endParaRPr lang="ja-JP" altLang="en-US" b="1">
                <a:latin typeface="Meiryo UI" panose="020B0604030504040204" pitchFamily="34" charset="-128"/>
                <a:ea typeface="Meiryo UI" panose="020B0604030504040204" pitchFamily="34" charset="-128"/>
              </a:endParaRPr>
            </a:p>
          </p:txBody>
        </p:sp>
        <p:sp>
          <p:nvSpPr>
            <p:cNvPr id="16" name="テキスト ボックス 15">
              <a:extLst>
                <a:ext uri="{FF2B5EF4-FFF2-40B4-BE49-F238E27FC236}">
                  <a16:creationId xmlns:a16="http://schemas.microsoft.com/office/drawing/2014/main" id="{48E5B4B0-A32C-17DD-1E9D-B18F57590477}"/>
                </a:ext>
              </a:extLst>
            </p:cNvPr>
            <p:cNvSpPr txBox="1"/>
            <p:nvPr/>
          </p:nvSpPr>
          <p:spPr>
            <a:xfrm>
              <a:off x="3973879" y="2235353"/>
              <a:ext cx="2584235" cy="400355"/>
            </a:xfrm>
            <a:prstGeom prst="rect">
              <a:avLst/>
            </a:prstGeom>
            <a:noFill/>
          </p:spPr>
          <p:txBody>
            <a:bodyPr wrap="square">
              <a:spAutoFit/>
            </a:bodyPr>
            <a:lstStyle/>
            <a:p>
              <a:r>
                <a:rPr lang="en-US" altLang="ja-JP" sz="1800" dirty="0">
                  <a:latin typeface="Meiryo UI" panose="020B0604030504040204" pitchFamily="34" charset="-128"/>
                  <a:ea typeface="Meiryo UI" panose="020B0604030504040204" pitchFamily="34" charset="-128"/>
                </a:rPr>
                <a:t>2025</a:t>
              </a:r>
              <a:r>
                <a:rPr lang="ja-JP" altLang="en-US" sz="1800" dirty="0">
                  <a:latin typeface="Meiryo UI" panose="020B0604030504040204" pitchFamily="34" charset="-128"/>
                  <a:ea typeface="Meiryo UI" panose="020B0604030504040204" pitchFamily="34" charset="-128"/>
                </a:rPr>
                <a:t>年</a:t>
              </a:r>
              <a:r>
                <a:rPr lang="en-US" altLang="ja-JP" sz="1800" dirty="0">
                  <a:latin typeface="Meiryo UI" panose="020B0604030504040204" pitchFamily="34" charset="-128"/>
                  <a:ea typeface="Meiryo UI" panose="020B0604030504040204" pitchFamily="34" charset="-128"/>
                </a:rPr>
                <a:t>8</a:t>
              </a:r>
              <a:r>
                <a:rPr lang="ja-JP" altLang="en-US" sz="1800" dirty="0">
                  <a:latin typeface="Meiryo UI" panose="020B0604030504040204" pitchFamily="34" charset="-128"/>
                  <a:ea typeface="Meiryo UI" panose="020B0604030504040204" pitchFamily="34" charset="-128"/>
                </a:rPr>
                <a:t>月</a:t>
              </a:r>
              <a:r>
                <a:rPr lang="en-US" altLang="ja-JP" sz="1800" dirty="0">
                  <a:latin typeface="Meiryo UI" panose="020B0604030504040204" pitchFamily="34" charset="-128"/>
                  <a:ea typeface="Meiryo UI" panose="020B0604030504040204" pitchFamily="34" charset="-128"/>
                </a:rPr>
                <a:t>18</a:t>
              </a:r>
              <a:r>
                <a:rPr lang="ja-JP" altLang="en-US" sz="1800" dirty="0">
                  <a:latin typeface="Meiryo UI" panose="020B0604030504040204" pitchFamily="34" charset="-128"/>
                  <a:ea typeface="Meiryo UI" panose="020B0604030504040204" pitchFamily="34" charset="-128"/>
                </a:rPr>
                <a:t>日（月）</a:t>
              </a:r>
              <a:endParaRPr lang="en-US" altLang="ja-JP" sz="1800" dirty="0">
                <a:latin typeface="Meiryo UI" panose="020B0604030504040204" pitchFamily="34" charset="-128"/>
                <a:ea typeface="Meiryo UI" panose="020B0604030504040204" pitchFamily="34" charset="-128"/>
              </a:endParaRPr>
            </a:p>
          </p:txBody>
        </p:sp>
        <p:sp>
          <p:nvSpPr>
            <p:cNvPr id="17" name="テキスト ボックス 16">
              <a:extLst>
                <a:ext uri="{FF2B5EF4-FFF2-40B4-BE49-F238E27FC236}">
                  <a16:creationId xmlns:a16="http://schemas.microsoft.com/office/drawing/2014/main" id="{6263CCCD-92C5-1B61-86C3-BB8B1E7527BB}"/>
                </a:ext>
              </a:extLst>
            </p:cNvPr>
            <p:cNvSpPr txBox="1"/>
            <p:nvPr/>
          </p:nvSpPr>
          <p:spPr>
            <a:xfrm>
              <a:off x="3967206" y="3233336"/>
              <a:ext cx="1821332" cy="400355"/>
            </a:xfrm>
            <a:prstGeom prst="rect">
              <a:avLst/>
            </a:prstGeom>
            <a:noFill/>
          </p:spPr>
          <p:txBody>
            <a:bodyPr wrap="none" rtlCol="0">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sz="1800" dirty="0">
                  <a:latin typeface="Meiryo UI" panose="020B0604030504040204" pitchFamily="34" charset="-128"/>
                  <a:ea typeface="Meiryo UI" panose="020B0604030504040204" pitchFamily="34" charset="-128"/>
                </a:rPr>
                <a:t>9</a:t>
              </a:r>
              <a:r>
                <a:rPr kumimoji="1" lang="ja-JP" altLang="en-US" sz="1800" dirty="0">
                  <a:latin typeface="Meiryo UI" panose="020B0604030504040204" pitchFamily="34" charset="-128"/>
                  <a:ea typeface="Meiryo UI" panose="020B0604030504040204" pitchFamily="34" charset="-128"/>
                </a:rPr>
                <a:t>月上旬</a:t>
              </a:r>
              <a:endParaRPr kumimoji="1" lang="en-US" altLang="ja-JP" sz="1800" dirty="0">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7A181E84-240B-A97D-50F4-62553F931365}"/>
                </a:ext>
              </a:extLst>
            </p:cNvPr>
            <p:cNvSpPr txBox="1"/>
            <p:nvPr/>
          </p:nvSpPr>
          <p:spPr>
            <a:xfrm>
              <a:off x="3967205" y="4227201"/>
              <a:ext cx="5425953" cy="400355"/>
            </a:xfrm>
            <a:prstGeom prst="rect">
              <a:avLst/>
            </a:prstGeom>
            <a:noFill/>
          </p:spPr>
          <p:txBody>
            <a:bodyPr wrap="square">
              <a:spAutoFit/>
            </a:bodyPr>
            <a:lstStyle/>
            <a:p>
              <a:r>
                <a:rPr kumimoji="1" lang="en-US" altLang="ja-JP" dirty="0">
                  <a:latin typeface="Meiryo UI" panose="020B0604030504040204" pitchFamily="34" charset="-128"/>
                  <a:ea typeface="Meiryo UI" panose="020B0604030504040204" pitchFamily="34" charset="-128"/>
                </a:rPr>
                <a:t>2025</a:t>
              </a:r>
              <a:r>
                <a:rPr kumimoji="1" lang="ja-JP" altLang="en-US" dirty="0">
                  <a:latin typeface="Meiryo UI" panose="020B0604030504040204" pitchFamily="34" charset="-128"/>
                  <a:ea typeface="Meiryo UI" panose="020B0604030504040204" pitchFamily="34" charset="-128"/>
                </a:rPr>
                <a:t>年</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月</a:t>
              </a:r>
              <a:r>
                <a:rPr kumimoji="1" lang="en-US" altLang="ja-JP" sz="1800" dirty="0">
                  <a:latin typeface="Meiryo UI" panose="020B0604030504040204" pitchFamily="34" charset="-128"/>
                  <a:ea typeface="Meiryo UI" panose="020B0604030504040204" pitchFamily="34" charset="-128"/>
                </a:rPr>
                <a:t>2</a:t>
              </a:r>
              <a:r>
                <a:rPr kumimoji="1" lang="ja-JP" altLang="en-US" sz="1800" dirty="0">
                  <a:latin typeface="Meiryo UI" panose="020B0604030504040204" pitchFamily="34" charset="-128"/>
                  <a:ea typeface="Meiryo UI" panose="020B0604030504040204" pitchFamily="34" charset="-128"/>
                </a:rPr>
                <a:t>日</a:t>
              </a:r>
              <a:r>
                <a:rPr kumimoji="1" lang="en-US" altLang="ja-JP" dirty="0">
                  <a:latin typeface="Meiryo UI" panose="020B0604030504040204" pitchFamily="34" charset="-128"/>
                  <a:ea typeface="Meiryo UI" panose="020B0604030504040204" pitchFamily="34" charset="-128"/>
                </a:rPr>
                <a:t>(</a:t>
              </a:r>
              <a:r>
                <a:rPr kumimoji="1" lang="ja-JP" altLang="en-US" dirty="0">
                  <a:latin typeface="Meiryo UI" panose="020B0604030504040204" pitchFamily="34" charset="-128"/>
                  <a:ea typeface="Meiryo UI" panose="020B0604030504040204" pitchFamily="34" charset="-128"/>
                </a:rPr>
                <a:t>木</a:t>
              </a:r>
              <a:r>
                <a:rPr kumimoji="1" lang="en-US" altLang="ja-JP" dirty="0">
                  <a:latin typeface="Meiryo UI" panose="020B0604030504040204" pitchFamily="34" charset="-128"/>
                  <a:ea typeface="Meiryo UI" panose="020B0604030504040204" pitchFamily="34" charset="-128"/>
                </a:rPr>
                <a:t>) 13:00</a:t>
              </a:r>
              <a:r>
                <a:rPr kumimoji="1" lang="ja-JP" altLang="en-US" dirty="0">
                  <a:latin typeface="Meiryo UI" panose="020B0604030504040204" pitchFamily="34" charset="-128"/>
                  <a:ea typeface="Meiryo UI" panose="020B0604030504040204" pitchFamily="34" charset="-128"/>
                </a:rPr>
                <a:t>～</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月</a:t>
              </a:r>
              <a:r>
                <a:rPr kumimoji="1" lang="en-US" altLang="ja-JP" sz="1800" dirty="0">
                  <a:latin typeface="Meiryo UI" panose="020B0604030504040204" pitchFamily="34" charset="-128"/>
                  <a:ea typeface="Meiryo UI" panose="020B0604030504040204" pitchFamily="34" charset="-128"/>
                </a:rPr>
                <a:t>3</a:t>
              </a:r>
              <a:r>
                <a:rPr kumimoji="1" lang="ja-JP" altLang="en-US" sz="1800" dirty="0">
                  <a:latin typeface="Meiryo UI" panose="020B0604030504040204" pitchFamily="34" charset="-128"/>
                  <a:ea typeface="Meiryo UI" panose="020B0604030504040204" pitchFamily="34" charset="-128"/>
                </a:rPr>
                <a:t>日</a:t>
              </a:r>
              <a:r>
                <a:rPr kumimoji="1" lang="en-US" altLang="ja-JP" dirty="0">
                  <a:latin typeface="Meiryo UI" panose="020B0604030504040204" pitchFamily="34" charset="-128"/>
                  <a:ea typeface="Meiryo UI" panose="020B0604030504040204" pitchFamily="34" charset="-128"/>
                </a:rPr>
                <a:t>(</a:t>
              </a:r>
              <a:r>
                <a:rPr kumimoji="1" lang="ja-JP" altLang="en-US" dirty="0">
                  <a:latin typeface="Meiryo UI" panose="020B0604030504040204" pitchFamily="34" charset="-128"/>
                  <a:ea typeface="Meiryo UI" panose="020B0604030504040204" pitchFamily="34" charset="-128"/>
                </a:rPr>
                <a:t>金</a:t>
              </a:r>
              <a:r>
                <a:rPr kumimoji="1" lang="en-US" altLang="ja-JP" dirty="0">
                  <a:latin typeface="Meiryo UI" panose="020B0604030504040204" pitchFamily="34" charset="-128"/>
                  <a:ea typeface="Meiryo UI" panose="020B0604030504040204" pitchFamily="34" charset="-128"/>
                </a:rPr>
                <a:t>)17:00</a:t>
              </a:r>
            </a:p>
          </p:txBody>
        </p:sp>
        <p:sp>
          <p:nvSpPr>
            <p:cNvPr id="19" name="テキスト ボックス 18">
              <a:extLst>
                <a:ext uri="{FF2B5EF4-FFF2-40B4-BE49-F238E27FC236}">
                  <a16:creationId xmlns:a16="http://schemas.microsoft.com/office/drawing/2014/main" id="{E5012CF5-A8FE-90CA-9F50-7F15A20B8727}"/>
                </a:ext>
              </a:extLst>
            </p:cNvPr>
            <p:cNvSpPr txBox="1"/>
            <p:nvPr/>
          </p:nvSpPr>
          <p:spPr>
            <a:xfrm>
              <a:off x="3967206" y="5072173"/>
              <a:ext cx="4589584" cy="700621"/>
            </a:xfrm>
            <a:prstGeom prst="rect">
              <a:avLst/>
            </a:prstGeom>
            <a:noFill/>
          </p:spPr>
          <p:txBody>
            <a:bodyPr wrap="square">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月</a:t>
              </a:r>
              <a:r>
                <a:rPr kumimoji="1" lang="en-US" altLang="ja-JP" sz="1800" dirty="0">
                  <a:latin typeface="Meiryo UI" panose="020B0604030504040204" pitchFamily="34" charset="-128"/>
                  <a:ea typeface="Meiryo UI" panose="020B0604030504040204" pitchFamily="34" charset="-128"/>
                </a:rPr>
                <a:t>4</a:t>
              </a:r>
              <a:r>
                <a:rPr kumimoji="1" lang="ja-JP" altLang="en-US" sz="1800" dirty="0">
                  <a:latin typeface="Meiryo UI" panose="020B0604030504040204" pitchFamily="34" charset="-128"/>
                  <a:ea typeface="Meiryo UI" panose="020B0604030504040204" pitchFamily="34" charset="-128"/>
                </a:rPr>
                <a:t>日（土）　</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時～</a:t>
              </a:r>
              <a:endParaRPr kumimoji="1" lang="en-US" altLang="ja-JP" sz="1800" dirty="0">
                <a:latin typeface="Meiryo UI" panose="020B0604030504040204" pitchFamily="34" charset="-128"/>
                <a:ea typeface="Meiryo UI" panose="020B0604030504040204" pitchFamily="34" charset="-128"/>
              </a:endParaRPr>
            </a:p>
            <a:p>
              <a:r>
                <a:rPr kumimoji="1" lang="en-US" altLang="ja-JP" sz="1800" dirty="0">
                  <a:latin typeface="Meiryo UI" panose="020B0604030504040204" pitchFamily="34" charset="-128"/>
                  <a:ea typeface="Meiryo UI" panose="020B0604030504040204" pitchFamily="34" charset="-128"/>
                </a:rPr>
                <a:t>2025</a:t>
              </a:r>
              <a:r>
                <a:rPr kumimoji="1" lang="ja-JP" altLang="en-US" sz="1800" dirty="0">
                  <a:latin typeface="Meiryo UI" panose="020B0604030504040204" pitchFamily="34" charset="-128"/>
                  <a:ea typeface="Meiryo UI" panose="020B0604030504040204" pitchFamily="34" charset="-128"/>
                </a:rPr>
                <a:t>年</a:t>
              </a:r>
              <a:r>
                <a:rPr kumimoji="1" lang="en-US" altLang="ja-JP" sz="1800" dirty="0">
                  <a:latin typeface="Meiryo UI" panose="020B0604030504040204" pitchFamily="34" charset="-128"/>
                  <a:ea typeface="Meiryo UI" panose="020B0604030504040204" pitchFamily="34" charset="-128"/>
                </a:rPr>
                <a:t>10</a:t>
              </a:r>
              <a:r>
                <a:rPr kumimoji="1" lang="ja-JP" altLang="en-US" sz="1800" dirty="0">
                  <a:latin typeface="Meiryo UI" panose="020B0604030504040204" pitchFamily="34" charset="-128"/>
                  <a:ea typeface="Meiryo UI" panose="020B0604030504040204" pitchFamily="34" charset="-128"/>
                </a:rPr>
                <a:t>月</a:t>
              </a:r>
              <a:r>
                <a:rPr kumimoji="1" lang="en-US" altLang="ja-JP" sz="1800" dirty="0">
                  <a:latin typeface="Meiryo UI" panose="020B0604030504040204" pitchFamily="34" charset="-128"/>
                  <a:ea typeface="Meiryo UI" panose="020B0604030504040204" pitchFamily="34" charset="-128"/>
                </a:rPr>
                <a:t>5</a:t>
              </a:r>
              <a:r>
                <a:rPr kumimoji="1" lang="ja-JP" altLang="en-US" sz="1800" dirty="0">
                  <a:latin typeface="Meiryo UI" panose="020B0604030504040204" pitchFamily="34" charset="-128"/>
                  <a:ea typeface="Meiryo UI" panose="020B0604030504040204" pitchFamily="34" charset="-128"/>
                </a:rPr>
                <a:t>日（日）　</a:t>
              </a:r>
              <a:r>
                <a:rPr kumimoji="1" lang="en-US" altLang="ja-JP" sz="1800" dirty="0">
                  <a:latin typeface="Meiryo UI" panose="020B0604030504040204" pitchFamily="34" charset="-128"/>
                  <a:ea typeface="Meiryo UI" panose="020B0604030504040204" pitchFamily="34" charset="-128"/>
                </a:rPr>
                <a:t>12</a:t>
              </a:r>
              <a:r>
                <a:rPr kumimoji="1" lang="ja-JP" altLang="en-US" sz="1800" dirty="0">
                  <a:latin typeface="Meiryo UI" panose="020B0604030504040204" pitchFamily="34" charset="-128"/>
                  <a:ea typeface="Meiryo UI" panose="020B0604030504040204" pitchFamily="34" charset="-128"/>
                </a:rPr>
                <a:t>時終了</a:t>
              </a:r>
              <a:endParaRPr kumimoji="1" lang="en-US" altLang="ja-JP" sz="1800" dirty="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B02C6714-5B2F-B8AC-29A8-69904FAAB277}"/>
                </a:ext>
              </a:extLst>
            </p:cNvPr>
            <p:cNvSpPr txBox="1"/>
            <p:nvPr/>
          </p:nvSpPr>
          <p:spPr>
            <a:xfrm>
              <a:off x="3967206" y="6156113"/>
              <a:ext cx="4589584" cy="369332"/>
            </a:xfrm>
            <a:prstGeom prst="rect">
              <a:avLst/>
            </a:prstGeom>
            <a:noFill/>
          </p:spPr>
          <p:txBody>
            <a:bodyPr wrap="square">
              <a:spAutoFit/>
            </a:bodyPr>
            <a:lstStyle/>
            <a:p>
              <a:r>
                <a:rPr kumimoji="1" lang="en-US" altLang="ja-JP" sz="1800" dirty="0">
                  <a:latin typeface="Meiryo UI" panose="020B0604030504040204" pitchFamily="34" charset="-128"/>
                  <a:ea typeface="Meiryo UI" panose="020B0604030504040204" pitchFamily="34" charset="-128"/>
                </a:rPr>
                <a:t>2025</a:t>
              </a:r>
              <a:r>
                <a:rPr kumimoji="1" lang="ja-JP" altLang="en-US" sz="1800">
                  <a:latin typeface="Meiryo UI" panose="020B0604030504040204" pitchFamily="34" charset="-128"/>
                  <a:ea typeface="Meiryo UI" panose="020B0604030504040204" pitchFamily="34" charset="-128"/>
                </a:rPr>
                <a:t>年</a:t>
              </a:r>
              <a:r>
                <a:rPr kumimoji="1" lang="en-US" altLang="ja-JP" sz="1800" dirty="0">
                  <a:latin typeface="Meiryo UI" panose="020B0604030504040204" pitchFamily="34" charset="-128"/>
                  <a:ea typeface="Meiryo UI" panose="020B0604030504040204" pitchFamily="34" charset="-128"/>
                </a:rPr>
                <a:t>10</a:t>
              </a:r>
              <a:r>
                <a:rPr kumimoji="1" lang="ja-JP" altLang="en-US" sz="1800">
                  <a:latin typeface="Meiryo UI" panose="020B0604030504040204" pitchFamily="34" charset="-128"/>
                  <a:ea typeface="Meiryo UI" panose="020B0604030504040204" pitchFamily="34" charset="-128"/>
                </a:rPr>
                <a:t>月</a:t>
              </a:r>
              <a:r>
                <a:rPr kumimoji="1" lang="en-US" altLang="ja-JP" sz="1800" dirty="0">
                  <a:latin typeface="Meiryo UI" panose="020B0604030504040204" pitchFamily="34" charset="-128"/>
                  <a:ea typeface="Meiryo UI" panose="020B0604030504040204" pitchFamily="34" charset="-128"/>
                </a:rPr>
                <a:t>5</a:t>
              </a:r>
              <a:r>
                <a:rPr kumimoji="1" lang="ja-JP" altLang="en-US" sz="1800">
                  <a:latin typeface="Meiryo UI" panose="020B0604030504040204" pitchFamily="34" charset="-128"/>
                  <a:ea typeface="Meiryo UI" panose="020B0604030504040204" pitchFamily="34" charset="-128"/>
                </a:rPr>
                <a:t>日（日）　　</a:t>
              </a:r>
              <a:r>
                <a:rPr kumimoji="1" lang="en-US" altLang="ja-JP" sz="1800" dirty="0">
                  <a:latin typeface="Meiryo UI" panose="020B0604030504040204" pitchFamily="34" charset="-128"/>
                  <a:ea typeface="Meiryo UI" panose="020B0604030504040204" pitchFamily="34" charset="-128"/>
                </a:rPr>
                <a:t>12</a:t>
              </a:r>
              <a:r>
                <a:rPr kumimoji="1" lang="ja-JP" altLang="en-US" sz="1800">
                  <a:latin typeface="Meiryo UI" panose="020B0604030504040204" pitchFamily="34" charset="-128"/>
                  <a:ea typeface="Meiryo UI" panose="020B0604030504040204" pitchFamily="34" charset="-128"/>
                </a:rPr>
                <a:t>時～</a:t>
              </a:r>
              <a:endParaRPr lang="ja-JP" altLang="en-US"/>
            </a:p>
          </p:txBody>
        </p:sp>
        <p:sp>
          <p:nvSpPr>
            <p:cNvPr id="21" name="テキスト ボックス 20">
              <a:extLst>
                <a:ext uri="{FF2B5EF4-FFF2-40B4-BE49-F238E27FC236}">
                  <a16:creationId xmlns:a16="http://schemas.microsoft.com/office/drawing/2014/main" id="{0C729A21-66B6-EFF5-2EE7-8348B3F9B52D}"/>
                </a:ext>
              </a:extLst>
            </p:cNvPr>
            <p:cNvSpPr txBox="1"/>
            <p:nvPr/>
          </p:nvSpPr>
          <p:spPr>
            <a:xfrm>
              <a:off x="1492498" y="5184655"/>
              <a:ext cx="1065927"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イベント　　　</a:t>
              </a:r>
              <a:endParaRPr lang="ja-JP" altLang="en-US" b="1">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31C9B18E-75F3-7C15-E461-C30E2F2C6FD7}"/>
                </a:ext>
              </a:extLst>
            </p:cNvPr>
            <p:cNvSpPr txBox="1"/>
            <p:nvPr/>
          </p:nvSpPr>
          <p:spPr>
            <a:xfrm>
              <a:off x="1519707" y="4190490"/>
              <a:ext cx="1065927"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搬入　　</a:t>
              </a:r>
              <a:endParaRPr lang="ja-JP" altLang="en-US" b="1">
                <a:latin typeface="Meiryo UI" panose="020B0604030504040204" pitchFamily="34" charset="-128"/>
                <a:ea typeface="Meiryo UI" panose="020B0604030504040204" pitchFamily="34" charset="-128"/>
              </a:endParaRPr>
            </a:p>
          </p:txBody>
        </p:sp>
        <p:sp>
          <p:nvSpPr>
            <p:cNvPr id="23" name="テキスト ボックス 22">
              <a:extLst>
                <a:ext uri="{FF2B5EF4-FFF2-40B4-BE49-F238E27FC236}">
                  <a16:creationId xmlns:a16="http://schemas.microsoft.com/office/drawing/2014/main" id="{D8B7D38F-31BD-E53B-2234-B27640043667}"/>
                </a:ext>
              </a:extLst>
            </p:cNvPr>
            <p:cNvSpPr txBox="1"/>
            <p:nvPr/>
          </p:nvSpPr>
          <p:spPr>
            <a:xfrm>
              <a:off x="961241" y="3196325"/>
              <a:ext cx="2128440"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特設サイト</a:t>
              </a:r>
              <a:r>
                <a:rPr kumimoji="1" lang="ja-JP" altLang="en-US" b="1">
                  <a:latin typeface="Meiryo UI" panose="020B0604030504040204" pitchFamily="34" charset="-128"/>
                  <a:ea typeface="Meiryo UI" panose="020B0604030504040204" pitchFamily="34" charset="-128"/>
                </a:rPr>
                <a:t>オープン</a:t>
              </a:r>
              <a:r>
                <a:rPr kumimoji="1" lang="ja-JP" altLang="en-US" sz="1800" b="1">
                  <a:latin typeface="Meiryo UI" panose="020B0604030504040204" pitchFamily="34" charset="-128"/>
                  <a:ea typeface="Meiryo UI" panose="020B0604030504040204" pitchFamily="34" charset="-128"/>
                </a:rPr>
                <a:t>　　</a:t>
              </a:r>
              <a:endParaRPr lang="ja-JP" altLang="en-US" b="1">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F2E3F201-48E2-22C0-E935-D7E537BC66C4}"/>
                </a:ext>
              </a:extLst>
            </p:cNvPr>
            <p:cNvSpPr txBox="1"/>
            <p:nvPr/>
          </p:nvSpPr>
          <p:spPr>
            <a:xfrm>
              <a:off x="810743" y="2199968"/>
              <a:ext cx="2429435" cy="369332"/>
            </a:xfrm>
            <a:prstGeom prst="rect">
              <a:avLst/>
            </a:prstGeom>
            <a:noFill/>
          </p:spPr>
          <p:txBody>
            <a:bodyPr wrap="square">
              <a:spAutoFit/>
            </a:bodyPr>
            <a:lstStyle/>
            <a:p>
              <a:pPr algn="ctr"/>
              <a:r>
                <a:rPr kumimoji="1" lang="ja-JP" altLang="en-US" sz="1800" b="1">
                  <a:latin typeface="Meiryo UI" panose="020B0604030504040204" pitchFamily="34" charset="-128"/>
                  <a:ea typeface="Meiryo UI" panose="020B0604030504040204" pitchFamily="34" charset="-128"/>
                </a:rPr>
                <a:t>サイト販売開始　　</a:t>
              </a:r>
              <a:endParaRPr lang="ja-JP" altLang="en-US" b="1">
                <a:latin typeface="Meiryo UI" panose="020B0604030504040204" pitchFamily="34" charset="-128"/>
                <a:ea typeface="Meiryo UI" panose="020B0604030504040204" pitchFamily="34" charset="-128"/>
              </a:endParaRPr>
            </a:p>
          </p:txBody>
        </p:sp>
      </p:grpSp>
      <p:sp>
        <p:nvSpPr>
          <p:cNvPr id="25" name="正方形/長方形 24">
            <a:extLst>
              <a:ext uri="{FF2B5EF4-FFF2-40B4-BE49-F238E27FC236}">
                <a16:creationId xmlns:a16="http://schemas.microsoft.com/office/drawing/2014/main" id="{AED86749-0500-F322-4AF7-A68711BE2C19}"/>
              </a:ext>
            </a:extLst>
          </p:cNvPr>
          <p:cNvSpPr/>
          <p:nvPr/>
        </p:nvSpPr>
        <p:spPr>
          <a:xfrm flipV="1">
            <a:off x="542322"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B3895D7-CA25-1022-AE10-9E38CFAD5E81}"/>
              </a:ext>
            </a:extLst>
          </p:cNvPr>
          <p:cNvSpPr/>
          <p:nvPr/>
        </p:nvSpPr>
        <p:spPr>
          <a:xfrm flipV="1">
            <a:off x="676358"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2656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8A10E11-EFA6-D73A-0822-7000420B0D0B}"/>
              </a:ext>
            </a:extLst>
          </p:cNvPr>
          <p:cNvSpPr txBox="1"/>
          <p:nvPr/>
        </p:nvSpPr>
        <p:spPr>
          <a:xfrm>
            <a:off x="314935" y="6347013"/>
            <a:ext cx="8514127" cy="315792"/>
          </a:xfrm>
          <a:prstGeom prst="rect">
            <a:avLst/>
          </a:prstGeom>
          <a:noFill/>
        </p:spPr>
        <p:txBody>
          <a:bodyPr wrap="square" rtlCol="0">
            <a:spAutoFit/>
          </a:bodyPr>
          <a:lstStyle/>
          <a:p>
            <a:pPr algn="ctr"/>
            <a:r>
              <a:rPr kumimoji="1" lang="ja-JP" altLang="en-US" sz="1452" b="1" u="sng" dirty="0">
                <a:latin typeface="Meiryo UI" panose="020B0604030504040204" pitchFamily="34" charset="-128"/>
                <a:ea typeface="Meiryo UI" panose="020B0604030504040204" pitchFamily="34" charset="-128"/>
              </a:rPr>
              <a:t>★イベントの制作スケジュール等詳細につきましては、</a:t>
            </a:r>
            <a:r>
              <a:rPr kumimoji="1" lang="en-US" altLang="ja-JP" sz="1452" b="1" u="sng" dirty="0">
                <a:latin typeface="Meiryo UI" panose="020B0604030504040204" pitchFamily="34" charset="-128"/>
                <a:ea typeface="Meiryo UI" panose="020B0604030504040204" pitchFamily="34" charset="-128"/>
              </a:rPr>
              <a:t>8</a:t>
            </a:r>
            <a:r>
              <a:rPr kumimoji="1" lang="ja-JP" altLang="en-US" sz="1452" b="1" u="sng" dirty="0">
                <a:latin typeface="Meiryo UI" panose="020B0604030504040204" pitchFamily="34" charset="-128"/>
                <a:ea typeface="Meiryo UI" panose="020B0604030504040204" pitchFamily="34" charset="-128"/>
              </a:rPr>
              <a:t>月下旬に協賛社の皆様にご案内させていただきます</a:t>
            </a:r>
          </a:p>
        </p:txBody>
      </p:sp>
      <p:sp>
        <p:nvSpPr>
          <p:cNvPr id="3" name="正方形/長方形 2">
            <a:extLst>
              <a:ext uri="{FF2B5EF4-FFF2-40B4-BE49-F238E27FC236}">
                <a16:creationId xmlns:a16="http://schemas.microsoft.com/office/drawing/2014/main" id="{81991DBC-377D-1DC3-0C93-A0EA5C155E90}"/>
              </a:ext>
            </a:extLst>
          </p:cNvPr>
          <p:cNvSpPr/>
          <p:nvPr/>
        </p:nvSpPr>
        <p:spPr>
          <a:xfrm>
            <a:off x="690079" y="2647055"/>
            <a:ext cx="1965198" cy="438411"/>
          </a:xfrm>
          <a:prstGeom prst="rect">
            <a:avLst/>
          </a:prstGeom>
          <a:solidFill>
            <a:srgbClr val="547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 name="正方形/長方形 3">
            <a:extLst>
              <a:ext uri="{FF2B5EF4-FFF2-40B4-BE49-F238E27FC236}">
                <a16:creationId xmlns:a16="http://schemas.microsoft.com/office/drawing/2014/main" id="{AAC89BC3-78EA-1A00-FADC-CFB045D8FE44}"/>
              </a:ext>
            </a:extLst>
          </p:cNvPr>
          <p:cNvSpPr/>
          <p:nvPr/>
        </p:nvSpPr>
        <p:spPr>
          <a:xfrm>
            <a:off x="690079" y="3588595"/>
            <a:ext cx="1965198" cy="438411"/>
          </a:xfrm>
          <a:prstGeom prst="rect">
            <a:avLst/>
          </a:prstGeom>
          <a:solidFill>
            <a:srgbClr val="547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 name="正方形/長方形 4">
            <a:extLst>
              <a:ext uri="{FF2B5EF4-FFF2-40B4-BE49-F238E27FC236}">
                <a16:creationId xmlns:a16="http://schemas.microsoft.com/office/drawing/2014/main" id="{EDC8A581-82EB-B3E0-D757-DF8CD3D138DB}"/>
              </a:ext>
            </a:extLst>
          </p:cNvPr>
          <p:cNvSpPr/>
          <p:nvPr/>
        </p:nvSpPr>
        <p:spPr>
          <a:xfrm>
            <a:off x="690079" y="4530135"/>
            <a:ext cx="1965198" cy="438411"/>
          </a:xfrm>
          <a:prstGeom prst="rect">
            <a:avLst/>
          </a:prstGeom>
          <a:solidFill>
            <a:srgbClr val="547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正方形/長方形 5">
            <a:extLst>
              <a:ext uri="{FF2B5EF4-FFF2-40B4-BE49-F238E27FC236}">
                <a16:creationId xmlns:a16="http://schemas.microsoft.com/office/drawing/2014/main" id="{0805BA2B-C0D2-2120-80EE-1DE7373393D7}"/>
              </a:ext>
            </a:extLst>
          </p:cNvPr>
          <p:cNvSpPr/>
          <p:nvPr/>
        </p:nvSpPr>
        <p:spPr>
          <a:xfrm>
            <a:off x="690079" y="5471675"/>
            <a:ext cx="1965198" cy="438411"/>
          </a:xfrm>
          <a:prstGeom prst="rect">
            <a:avLst/>
          </a:prstGeom>
          <a:solidFill>
            <a:srgbClr val="547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7" name="直線コネクタ 6">
            <a:extLst>
              <a:ext uri="{FF2B5EF4-FFF2-40B4-BE49-F238E27FC236}">
                <a16:creationId xmlns:a16="http://schemas.microsoft.com/office/drawing/2014/main" id="{A22BBFB3-7CFB-EB16-77FA-2E2ED950FD86}"/>
              </a:ext>
            </a:extLst>
          </p:cNvPr>
          <p:cNvCxnSpPr>
            <a:cxnSpLocks/>
          </p:cNvCxnSpPr>
          <p:nvPr/>
        </p:nvCxnSpPr>
        <p:spPr>
          <a:xfrm>
            <a:off x="713434" y="3339118"/>
            <a:ext cx="7717132" cy="0"/>
          </a:xfrm>
          <a:prstGeom prst="line">
            <a:avLst/>
          </a:prstGeom>
          <a:ln w="28575">
            <a:solidFill>
              <a:srgbClr val="EFDDAE"/>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6274BB1-8773-A8AA-FD8E-505FE033D7EB}"/>
              </a:ext>
            </a:extLst>
          </p:cNvPr>
          <p:cNvCxnSpPr>
            <a:cxnSpLocks/>
          </p:cNvCxnSpPr>
          <p:nvPr/>
        </p:nvCxnSpPr>
        <p:spPr>
          <a:xfrm>
            <a:off x="690079" y="4280658"/>
            <a:ext cx="7717132" cy="0"/>
          </a:xfrm>
          <a:prstGeom prst="line">
            <a:avLst/>
          </a:prstGeom>
          <a:ln w="28575">
            <a:solidFill>
              <a:srgbClr val="EFDDAE"/>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14F0B24-F116-C806-F5B1-8EB2A41CE6E3}"/>
              </a:ext>
            </a:extLst>
          </p:cNvPr>
          <p:cNvCxnSpPr>
            <a:cxnSpLocks/>
          </p:cNvCxnSpPr>
          <p:nvPr/>
        </p:nvCxnSpPr>
        <p:spPr>
          <a:xfrm>
            <a:off x="690079" y="5234724"/>
            <a:ext cx="7717132" cy="0"/>
          </a:xfrm>
          <a:prstGeom prst="line">
            <a:avLst/>
          </a:prstGeom>
          <a:ln w="28575">
            <a:solidFill>
              <a:srgbClr val="EFDDAE"/>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BAA3316-7F7E-17D5-146A-9162647C7DCB}"/>
              </a:ext>
            </a:extLst>
          </p:cNvPr>
          <p:cNvSpPr txBox="1"/>
          <p:nvPr/>
        </p:nvSpPr>
        <p:spPr>
          <a:xfrm>
            <a:off x="678265" y="2696983"/>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お申し込み〆切り</a:t>
            </a:r>
            <a:endParaRPr lang="ja-JP" altLang="en-US" sz="1600">
              <a:solidFill>
                <a:schemeClr val="bg1"/>
              </a:solidFill>
            </a:endParaRPr>
          </a:p>
        </p:txBody>
      </p:sp>
      <p:sp>
        <p:nvSpPr>
          <p:cNvPr id="11" name="テキスト ボックス 10">
            <a:extLst>
              <a:ext uri="{FF2B5EF4-FFF2-40B4-BE49-F238E27FC236}">
                <a16:creationId xmlns:a16="http://schemas.microsoft.com/office/drawing/2014/main" id="{7056A561-EF6E-464D-942D-C52C9D639578}"/>
              </a:ext>
            </a:extLst>
          </p:cNvPr>
          <p:cNvSpPr txBox="1"/>
          <p:nvPr/>
        </p:nvSpPr>
        <p:spPr>
          <a:xfrm>
            <a:off x="678265" y="3638523"/>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タイアップについて</a:t>
            </a:r>
            <a:endParaRPr lang="ja-JP" altLang="en-US" sz="1600">
              <a:solidFill>
                <a:schemeClr val="bg1"/>
              </a:solidFill>
            </a:endParaRPr>
          </a:p>
        </p:txBody>
      </p:sp>
      <p:sp>
        <p:nvSpPr>
          <p:cNvPr id="12" name="テキスト ボックス 11">
            <a:extLst>
              <a:ext uri="{FF2B5EF4-FFF2-40B4-BE49-F238E27FC236}">
                <a16:creationId xmlns:a16="http://schemas.microsoft.com/office/drawing/2014/main" id="{F77D9041-CF31-A079-95B4-AEE695CF1169}"/>
              </a:ext>
            </a:extLst>
          </p:cNvPr>
          <p:cNvSpPr txBox="1"/>
          <p:nvPr/>
        </p:nvSpPr>
        <p:spPr>
          <a:xfrm>
            <a:off x="678265" y="4581120"/>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イベントレポート記事</a:t>
            </a:r>
            <a:endParaRPr lang="ja-JP" altLang="en-US" sz="1600">
              <a:solidFill>
                <a:schemeClr val="bg1"/>
              </a:solidFill>
            </a:endParaRPr>
          </a:p>
        </p:txBody>
      </p:sp>
      <p:sp>
        <p:nvSpPr>
          <p:cNvPr id="13" name="テキスト ボックス 12">
            <a:extLst>
              <a:ext uri="{FF2B5EF4-FFF2-40B4-BE49-F238E27FC236}">
                <a16:creationId xmlns:a16="http://schemas.microsoft.com/office/drawing/2014/main" id="{DB90D287-8144-2F94-E8AF-C6846191808A}"/>
              </a:ext>
            </a:extLst>
          </p:cNvPr>
          <p:cNvSpPr txBox="1"/>
          <p:nvPr/>
        </p:nvSpPr>
        <p:spPr>
          <a:xfrm>
            <a:off x="678265" y="5519673"/>
            <a:ext cx="1965198" cy="338554"/>
          </a:xfrm>
          <a:prstGeom prst="rect">
            <a:avLst/>
          </a:prstGeom>
          <a:noFill/>
        </p:spPr>
        <p:txBody>
          <a:bodyPr wrap="square">
            <a:spAutoFit/>
          </a:bodyPr>
          <a:lstStyle/>
          <a:p>
            <a:pPr algn="ctr"/>
            <a:r>
              <a:rPr lang="ja-JP" altLang="en-US" sz="1600" b="1">
                <a:solidFill>
                  <a:schemeClr val="bg1"/>
                </a:solidFill>
                <a:latin typeface="Meiryo UI" panose="020B0604030504040204" pitchFamily="34" charset="-128"/>
                <a:ea typeface="Meiryo UI" panose="020B0604030504040204" pitchFamily="34" charset="-128"/>
              </a:rPr>
              <a:t>セールスについて</a:t>
            </a:r>
            <a:endParaRPr lang="ja-JP" altLang="en-US" sz="1600">
              <a:solidFill>
                <a:schemeClr val="bg1"/>
              </a:solidFill>
            </a:endParaRPr>
          </a:p>
        </p:txBody>
      </p:sp>
      <p:sp>
        <p:nvSpPr>
          <p:cNvPr id="14" name="テキスト ボックス 13">
            <a:extLst>
              <a:ext uri="{FF2B5EF4-FFF2-40B4-BE49-F238E27FC236}">
                <a16:creationId xmlns:a16="http://schemas.microsoft.com/office/drawing/2014/main" id="{4CD65061-58BB-6F3F-8BFA-E1ACFBBEFC53}"/>
              </a:ext>
            </a:extLst>
          </p:cNvPr>
          <p:cNvSpPr txBox="1"/>
          <p:nvPr/>
        </p:nvSpPr>
        <p:spPr>
          <a:xfrm>
            <a:off x="2787191" y="2691166"/>
            <a:ext cx="5790099" cy="400110"/>
          </a:xfrm>
          <a:prstGeom prst="rect">
            <a:avLst/>
          </a:prstGeom>
          <a:noFill/>
        </p:spPr>
        <p:txBody>
          <a:bodyPr wrap="square" rtlCol="0">
            <a:spAutoFit/>
          </a:bodyPr>
          <a:lstStyle/>
          <a:p>
            <a:r>
              <a:rPr lang="en-US" altLang="ja-JP" sz="2000" b="1" dirty="0">
                <a:latin typeface="Meiryo UI" panose="020B0604030504040204" pitchFamily="34" charset="-128"/>
                <a:ea typeface="Meiryo UI" panose="020B0604030504040204" pitchFamily="34" charset="-128"/>
              </a:rPr>
              <a:t>2025</a:t>
            </a:r>
            <a:r>
              <a:rPr lang="ja-JP" altLang="en-US" sz="2000" b="1" dirty="0">
                <a:latin typeface="Meiryo UI" panose="020B0604030504040204" pitchFamily="34" charset="-128"/>
                <a:ea typeface="Meiryo UI" panose="020B0604030504040204" pitchFamily="34" charset="-128"/>
              </a:rPr>
              <a:t>年</a:t>
            </a:r>
            <a:r>
              <a:rPr lang="en-US" altLang="ja-JP" sz="2000" b="1" dirty="0">
                <a:latin typeface="Meiryo UI" panose="020B0604030504040204" pitchFamily="34" charset="-128"/>
                <a:ea typeface="Meiryo UI" panose="020B0604030504040204" pitchFamily="34" charset="-128"/>
              </a:rPr>
              <a:t>8</a:t>
            </a:r>
            <a:r>
              <a:rPr lang="ja-JP" altLang="en-US" sz="2000" b="1" dirty="0">
                <a:latin typeface="Meiryo UI" panose="020B0604030504040204" pitchFamily="34" charset="-128"/>
                <a:ea typeface="Meiryo UI" panose="020B0604030504040204" pitchFamily="34" charset="-128"/>
              </a:rPr>
              <a:t>月</a:t>
            </a:r>
            <a:r>
              <a:rPr lang="en-US" altLang="ja-JP" sz="2000" b="1" dirty="0">
                <a:latin typeface="Meiryo UI" panose="020B0604030504040204" pitchFamily="34" charset="-128"/>
                <a:ea typeface="Meiryo UI" panose="020B0604030504040204" pitchFamily="34" charset="-128"/>
              </a:rPr>
              <a:t>8</a:t>
            </a:r>
            <a:r>
              <a:rPr lang="ja-JP" altLang="en-US" sz="2000" b="1" dirty="0">
                <a:latin typeface="Meiryo UI" panose="020B0604030504040204" pitchFamily="34" charset="-128"/>
                <a:ea typeface="Meiryo UI" panose="020B0604030504040204" pitchFamily="34" charset="-128"/>
              </a:rPr>
              <a:t>日（金）</a:t>
            </a:r>
            <a:r>
              <a:rPr lang="en-US" altLang="ja-JP" sz="1400" b="1" dirty="0">
                <a:solidFill>
                  <a:srgbClr val="FF0000"/>
                </a:solidFill>
                <a:latin typeface="Meiryo UI" panose="020B0604030504040204" pitchFamily="34" charset="-128"/>
                <a:ea typeface="Meiryo UI" panose="020B0604030504040204" pitchFamily="34" charset="-128"/>
              </a:rPr>
              <a:t>※</a:t>
            </a:r>
            <a:r>
              <a:rPr lang="ja-JP" altLang="en-US" sz="1400" b="1" dirty="0">
                <a:solidFill>
                  <a:srgbClr val="FF0000"/>
                </a:solidFill>
                <a:latin typeface="Meiryo UI" panose="020B0604030504040204" pitchFamily="34" charset="-128"/>
                <a:ea typeface="Meiryo UI" panose="020B0604030504040204" pitchFamily="34" charset="-128"/>
              </a:rPr>
              <a:t>イベントプログラムの制作上</a:t>
            </a:r>
            <a:endParaRPr lang="ja-JP" altLang="en-US" sz="1600" b="1" dirty="0">
              <a:solidFill>
                <a:srgbClr val="FF0000"/>
              </a:solidFill>
              <a:latin typeface="Meiryo UI" panose="020B0604030504040204" pitchFamily="34" charset="-128"/>
              <a:ea typeface="Meiryo UI" panose="020B0604030504040204" pitchFamily="34" charset="-128"/>
            </a:endParaRPr>
          </a:p>
        </p:txBody>
      </p:sp>
      <p:sp>
        <p:nvSpPr>
          <p:cNvPr id="15" name="テキスト ボックス 14">
            <a:extLst>
              <a:ext uri="{FF2B5EF4-FFF2-40B4-BE49-F238E27FC236}">
                <a16:creationId xmlns:a16="http://schemas.microsoft.com/office/drawing/2014/main" id="{E7C89F92-EA98-58B8-A037-D0509C03F46C}"/>
              </a:ext>
            </a:extLst>
          </p:cNvPr>
          <p:cNvSpPr txBox="1"/>
          <p:nvPr/>
        </p:nvSpPr>
        <p:spPr>
          <a:xfrm>
            <a:off x="2787191" y="3597300"/>
            <a:ext cx="5790099" cy="646331"/>
          </a:xfrm>
          <a:prstGeom prst="rect">
            <a:avLst/>
          </a:prstGeom>
          <a:noFill/>
        </p:spPr>
        <p:txBody>
          <a:bodyPr wrap="square" rtlCol="0">
            <a:spAutoFit/>
          </a:bodyPr>
          <a:lstStyle/>
          <a:p>
            <a:r>
              <a:rPr lang="ja-JP" altLang="en-US" sz="2000" dirty="0">
                <a:latin typeface="Meiryo UI" panose="020B0604030504040204" pitchFamily="34" charset="-128"/>
                <a:ea typeface="Meiryo UI" panose="020B0604030504040204" pitchFamily="34" charset="-128"/>
              </a:rPr>
              <a:t>本誌・</a:t>
            </a:r>
            <a:r>
              <a:rPr lang="en-US" altLang="ja-JP" sz="2000" dirty="0">
                <a:latin typeface="Meiryo UI" panose="020B0604030504040204" pitchFamily="34" charset="-128"/>
                <a:ea typeface="Meiryo UI" panose="020B0604030504040204" pitchFamily="34" charset="-128"/>
              </a:rPr>
              <a:t>WEB</a:t>
            </a:r>
            <a:r>
              <a:rPr lang="ja-JP" altLang="en-US" sz="2000" dirty="0">
                <a:latin typeface="Meiryo UI" panose="020B0604030504040204" pitchFamily="34" charset="-128"/>
                <a:ea typeface="Meiryo UI" panose="020B0604030504040204" pitchFamily="34" charset="-128"/>
              </a:rPr>
              <a:t>ともに掲載号、掲載月はご相談ください</a:t>
            </a:r>
            <a:endParaRPr lang="en-US" altLang="ja-JP" sz="2000" dirty="0">
              <a:latin typeface="Meiryo UI" panose="020B0604030504040204" pitchFamily="34" charset="-128"/>
              <a:ea typeface="Meiryo UI" panose="020B0604030504040204" pitchFamily="34" charset="-128"/>
            </a:endParaRPr>
          </a:p>
          <a:p>
            <a:r>
              <a:rPr lang="ja-JP" altLang="en-US" sz="1600" dirty="0">
                <a:latin typeface="Meiryo UI" panose="020B0604030504040204" pitchFamily="34" charset="-128"/>
                <a:ea typeface="Meiryo UI" panose="020B0604030504040204" pitchFamily="34" charset="-128"/>
              </a:rPr>
              <a:t>（</a:t>
            </a:r>
            <a:r>
              <a:rPr lang="en-US" altLang="ja-JP" sz="1600" dirty="0">
                <a:latin typeface="Meiryo UI" panose="020B0604030504040204" pitchFamily="34" charset="-128"/>
                <a:ea typeface="Meiryo UI" panose="020B0604030504040204" pitchFamily="34" charset="-128"/>
              </a:rPr>
              <a:t>2025</a:t>
            </a:r>
            <a:r>
              <a:rPr lang="ja-JP" altLang="en-US" sz="1600" dirty="0">
                <a:latin typeface="Meiryo UI" panose="020B0604030504040204" pitchFamily="34" charset="-128"/>
                <a:ea typeface="Meiryo UI" panose="020B0604030504040204" pitchFamily="34" charset="-128"/>
              </a:rPr>
              <a:t>年</a:t>
            </a:r>
            <a:r>
              <a:rPr lang="en-US" altLang="ja-JP" sz="1600" dirty="0">
                <a:latin typeface="Meiryo UI" panose="020B0604030504040204" pitchFamily="34" charset="-128"/>
                <a:ea typeface="Meiryo UI" panose="020B0604030504040204" pitchFamily="34" charset="-128"/>
              </a:rPr>
              <a:t>9</a:t>
            </a:r>
            <a:r>
              <a:rPr lang="ja-JP" altLang="en-US" sz="1600" dirty="0">
                <a:latin typeface="Meiryo UI" panose="020B0604030504040204" pitchFamily="34" charset="-128"/>
                <a:ea typeface="Meiryo UI" panose="020B0604030504040204" pitchFamily="34" charset="-128"/>
              </a:rPr>
              <a:t>月～</a:t>
            </a:r>
            <a:r>
              <a:rPr lang="en-US" altLang="ja-JP" sz="1600" dirty="0">
                <a:latin typeface="Meiryo UI" panose="020B0604030504040204" pitchFamily="34" charset="-128"/>
                <a:ea typeface="Meiryo UI" panose="020B0604030504040204" pitchFamily="34" charset="-128"/>
              </a:rPr>
              <a:t>2026</a:t>
            </a:r>
            <a:r>
              <a:rPr lang="ja-JP" altLang="en-US" sz="1600" dirty="0">
                <a:latin typeface="Meiryo UI" panose="020B0604030504040204" pitchFamily="34" charset="-128"/>
                <a:ea typeface="Meiryo UI" panose="020B0604030504040204" pitchFamily="34" charset="-128"/>
              </a:rPr>
              <a:t>年</a:t>
            </a:r>
            <a:r>
              <a:rPr lang="en-US" altLang="ja-JP" sz="1600" dirty="0">
                <a:latin typeface="Meiryo UI" panose="020B0604030504040204" pitchFamily="34" charset="-128"/>
                <a:ea typeface="Meiryo UI" panose="020B0604030504040204" pitchFamily="34" charset="-128"/>
              </a:rPr>
              <a:t>2</a:t>
            </a:r>
            <a:r>
              <a:rPr lang="ja-JP" altLang="en-US" sz="1600" dirty="0">
                <a:latin typeface="Meiryo UI" panose="020B0604030504040204" pitchFamily="34" charset="-128"/>
                <a:ea typeface="Meiryo UI" panose="020B0604030504040204" pitchFamily="34" charset="-128"/>
              </a:rPr>
              <a:t>月）</a:t>
            </a:r>
          </a:p>
        </p:txBody>
      </p:sp>
      <p:sp>
        <p:nvSpPr>
          <p:cNvPr id="16" name="テキスト ボックス 15">
            <a:extLst>
              <a:ext uri="{FF2B5EF4-FFF2-40B4-BE49-F238E27FC236}">
                <a16:creationId xmlns:a16="http://schemas.microsoft.com/office/drawing/2014/main" id="{BA24F924-6F21-2F8F-7511-3E72CE199692}"/>
              </a:ext>
            </a:extLst>
          </p:cNvPr>
          <p:cNvSpPr txBox="1"/>
          <p:nvPr/>
        </p:nvSpPr>
        <p:spPr>
          <a:xfrm>
            <a:off x="2787191" y="4549285"/>
            <a:ext cx="5790099" cy="400110"/>
          </a:xfrm>
          <a:prstGeom prst="rect">
            <a:avLst/>
          </a:prstGeom>
          <a:noFill/>
        </p:spPr>
        <p:txBody>
          <a:bodyPr wrap="square" rtlCol="0">
            <a:spAutoFit/>
          </a:bodyPr>
          <a:lstStyle/>
          <a:p>
            <a:r>
              <a:rPr lang="en-US" altLang="ja-JP" sz="2000" dirty="0">
                <a:latin typeface="Meiryo UI" panose="020B0604030504040204" pitchFamily="34" charset="-128"/>
                <a:ea typeface="Meiryo UI" panose="020B0604030504040204" pitchFamily="34" charset="-128"/>
              </a:rPr>
              <a:t>2025</a:t>
            </a:r>
            <a:r>
              <a:rPr lang="ja-JP" altLang="en-US" sz="2000" dirty="0">
                <a:latin typeface="Meiryo UI" panose="020B0604030504040204" pitchFamily="34" charset="-128"/>
                <a:ea typeface="Meiryo UI" panose="020B0604030504040204" pitchFamily="34" charset="-128"/>
              </a:rPr>
              <a:t>年</a:t>
            </a:r>
            <a:r>
              <a:rPr lang="en-US" altLang="ja-JP" sz="2000" dirty="0">
                <a:latin typeface="Meiryo UI" panose="020B0604030504040204" pitchFamily="34" charset="-128"/>
                <a:ea typeface="Meiryo UI" panose="020B0604030504040204" pitchFamily="34" charset="-128"/>
              </a:rPr>
              <a:t>12</a:t>
            </a:r>
            <a:r>
              <a:rPr lang="ja-JP" altLang="en-US" sz="2000" dirty="0">
                <a:latin typeface="Meiryo UI" panose="020B0604030504040204" pitchFamily="34" charset="-128"/>
                <a:ea typeface="Meiryo UI" panose="020B0604030504040204" pitchFamily="34" charset="-128"/>
              </a:rPr>
              <a:t>月</a:t>
            </a:r>
            <a:r>
              <a:rPr lang="en-US" altLang="ja-JP" sz="2000" dirty="0">
                <a:latin typeface="Meiryo UI" panose="020B0604030504040204" pitchFamily="34" charset="-128"/>
                <a:ea typeface="Meiryo UI" panose="020B0604030504040204" pitchFamily="34" charset="-128"/>
              </a:rPr>
              <a:t>9</a:t>
            </a:r>
            <a:r>
              <a:rPr lang="ja-JP" altLang="en-US" sz="2000" dirty="0">
                <a:latin typeface="Meiryo UI" panose="020B0604030504040204" pitchFamily="34" charset="-128"/>
                <a:ea typeface="Meiryo UI" panose="020B0604030504040204" pitchFamily="34" charset="-128"/>
              </a:rPr>
              <a:t>日（火）</a:t>
            </a:r>
            <a:r>
              <a:rPr lang="en-US" altLang="ja-JP" sz="2000" dirty="0">
                <a:latin typeface="Meiryo UI" panose="020B0604030504040204" pitchFamily="34" charset="-128"/>
                <a:ea typeface="Meiryo UI" panose="020B0604030504040204" pitchFamily="34" charset="-128"/>
              </a:rPr>
              <a:t>2025</a:t>
            </a:r>
            <a:r>
              <a:rPr lang="ja-JP" altLang="en-US" sz="2000" dirty="0">
                <a:latin typeface="Meiryo UI" panose="020B0604030504040204" pitchFamily="34" charset="-128"/>
                <a:ea typeface="Meiryo UI" panose="020B0604030504040204" pitchFamily="34" charset="-128"/>
              </a:rPr>
              <a:t>年</a:t>
            </a:r>
            <a:r>
              <a:rPr lang="en-US" altLang="ja-JP" sz="2000" dirty="0">
                <a:latin typeface="Meiryo UI" panose="020B0604030504040204" pitchFamily="34" charset="-128"/>
                <a:ea typeface="Meiryo UI" panose="020B0604030504040204" pitchFamily="34" charset="-128"/>
              </a:rPr>
              <a:t>1</a:t>
            </a:r>
            <a:r>
              <a:rPr lang="ja-JP" altLang="en-US" sz="2000" dirty="0">
                <a:latin typeface="Meiryo UI" panose="020B0604030504040204" pitchFamily="34" charset="-128"/>
                <a:ea typeface="Meiryo UI" panose="020B0604030504040204" pitchFamily="34" charset="-128"/>
              </a:rPr>
              <a:t>月号掲載予定</a:t>
            </a:r>
          </a:p>
        </p:txBody>
      </p:sp>
      <p:sp>
        <p:nvSpPr>
          <p:cNvPr id="17" name="テキスト ボックス 16">
            <a:extLst>
              <a:ext uri="{FF2B5EF4-FFF2-40B4-BE49-F238E27FC236}">
                <a16:creationId xmlns:a16="http://schemas.microsoft.com/office/drawing/2014/main" id="{5C71C1F1-9364-6C10-C909-F205EE2676C8}"/>
              </a:ext>
            </a:extLst>
          </p:cNvPr>
          <p:cNvSpPr txBox="1"/>
          <p:nvPr/>
        </p:nvSpPr>
        <p:spPr>
          <a:xfrm>
            <a:off x="2787191" y="5500903"/>
            <a:ext cx="5790099" cy="615553"/>
          </a:xfrm>
          <a:prstGeom prst="rect">
            <a:avLst/>
          </a:prstGeom>
          <a:noFill/>
        </p:spPr>
        <p:txBody>
          <a:bodyPr wrap="square" rtlCol="0">
            <a:spAutoFit/>
          </a:bodyPr>
          <a:lstStyle/>
          <a:p>
            <a:r>
              <a:rPr lang="ja-JP" altLang="en-US" sz="2000" b="1" dirty="0">
                <a:latin typeface="Meiryo UI" panose="020B0604030504040204" pitchFamily="34" charset="-128"/>
                <a:ea typeface="Meiryo UI" panose="020B0604030504040204" pitchFamily="34" charset="-128"/>
              </a:rPr>
              <a:t>競合排除は致しませんので、予め</a:t>
            </a:r>
            <a:r>
              <a:rPr lang="ja-JP" altLang="en-US" sz="2000" b="1">
                <a:latin typeface="Meiryo UI" panose="020B0604030504040204" pitchFamily="34" charset="-128"/>
                <a:ea typeface="Meiryo UI" panose="020B0604030504040204" pitchFamily="34" charset="-128"/>
              </a:rPr>
              <a:t>ご了承ください</a:t>
            </a:r>
            <a:endParaRPr lang="en-US" altLang="ja-JP" sz="2000" b="1" dirty="0">
              <a:latin typeface="Meiryo UI" panose="020B0604030504040204" pitchFamily="34" charset="-128"/>
              <a:ea typeface="Meiryo UI" panose="020B0604030504040204" pitchFamily="34" charset="-128"/>
            </a:endParaRPr>
          </a:p>
          <a:p>
            <a:r>
              <a:rPr lang="en-US" altLang="ja-JP" sz="1400" b="1" dirty="0">
                <a:solidFill>
                  <a:srgbClr val="FF0000"/>
                </a:solidFill>
                <a:latin typeface="Meiryo UI" panose="020B0604030504040204" pitchFamily="34" charset="-128"/>
                <a:ea typeface="Meiryo UI" panose="020B0604030504040204" pitchFamily="34" charset="-128"/>
              </a:rPr>
              <a:t>※</a:t>
            </a:r>
            <a:r>
              <a:rPr lang="ja-JP" altLang="en-US" sz="1400" b="1" dirty="0">
                <a:solidFill>
                  <a:srgbClr val="FF0000"/>
                </a:solidFill>
                <a:latin typeface="Meiryo UI" panose="020B0604030504040204" pitchFamily="34" charset="-128"/>
                <a:ea typeface="Meiryo UI" panose="020B0604030504040204" pitchFamily="34" charset="-128"/>
              </a:rPr>
              <a:t>期日前でも枠が埋まり次第締め切らせて頂きます</a:t>
            </a:r>
            <a:endParaRPr lang="en-US" altLang="ja-JP" sz="1400" b="1" dirty="0">
              <a:solidFill>
                <a:srgbClr val="FF0000"/>
              </a:solidFill>
              <a:latin typeface="Meiryo UI" panose="020B0604030504040204" pitchFamily="34" charset="-128"/>
              <a:ea typeface="Meiryo UI" panose="020B0604030504040204" pitchFamily="34" charset="-128"/>
            </a:endParaRPr>
          </a:p>
        </p:txBody>
      </p:sp>
      <p:sp>
        <p:nvSpPr>
          <p:cNvPr id="18" name="正方形/長方形 17">
            <a:extLst>
              <a:ext uri="{FF2B5EF4-FFF2-40B4-BE49-F238E27FC236}">
                <a16:creationId xmlns:a16="http://schemas.microsoft.com/office/drawing/2014/main" id="{7D5C7261-B3C6-5662-7E67-045F3CD4BE9B}"/>
              </a:ext>
            </a:extLst>
          </p:cNvPr>
          <p:cNvSpPr/>
          <p:nvPr/>
        </p:nvSpPr>
        <p:spPr>
          <a:xfrm>
            <a:off x="0" y="1130279"/>
            <a:ext cx="9144000" cy="1230729"/>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7137326-87F3-D1EB-39DF-D572DCE00E46}"/>
              </a:ext>
            </a:extLst>
          </p:cNvPr>
          <p:cNvSpPr txBox="1"/>
          <p:nvPr/>
        </p:nvSpPr>
        <p:spPr>
          <a:xfrm>
            <a:off x="566709" y="1283978"/>
            <a:ext cx="8010581" cy="923330"/>
          </a:xfrm>
          <a:prstGeom prst="rect">
            <a:avLst/>
          </a:prstGeom>
          <a:noFill/>
        </p:spPr>
        <p:txBody>
          <a:bodyPr wrap="square" rtlCol="0">
            <a:spAutoFit/>
          </a:bodyPr>
          <a:lstStyle/>
          <a:p>
            <a:pPr algn="ctr"/>
            <a:r>
              <a:rPr lang="ja-JP" altLang="en-US" b="1" dirty="0">
                <a:latin typeface="Meiryo UI" panose="020B0604030504040204" pitchFamily="34" charset="-128"/>
                <a:ea typeface="Meiryo UI" panose="020B0604030504040204" pitchFamily="34" charset="-128"/>
              </a:rPr>
              <a:t>協賛メニューに限らず、お客様のご要望に応じて企画をご提案させていただきますので、</a:t>
            </a:r>
            <a:endParaRPr lang="en-US" altLang="ja-JP" b="1" dirty="0">
              <a:latin typeface="Meiryo UI" panose="020B0604030504040204" pitchFamily="34" charset="-128"/>
              <a:ea typeface="Meiryo UI" panose="020B0604030504040204" pitchFamily="34" charset="-128"/>
            </a:endParaRPr>
          </a:p>
          <a:p>
            <a:pPr algn="ctr"/>
            <a:endParaRPr lang="en-US" altLang="ja-JP" b="1" dirty="0">
              <a:latin typeface="Meiryo UI" panose="020B0604030504040204" pitchFamily="34" charset="-128"/>
              <a:ea typeface="Meiryo UI" panose="020B0604030504040204" pitchFamily="34" charset="-128"/>
            </a:endParaRPr>
          </a:p>
          <a:p>
            <a:pPr algn="ctr"/>
            <a:r>
              <a:rPr lang="ja-JP" altLang="en-US" b="1" dirty="0">
                <a:latin typeface="Meiryo UI" panose="020B0604030504040204" pitchFamily="34" charset="-128"/>
                <a:ea typeface="Meiryo UI" panose="020B0604030504040204" pitchFamily="34" charset="-128"/>
              </a:rPr>
              <a:t>この機会にお気軽にご相談下さい！</a:t>
            </a:r>
            <a:endParaRPr lang="en-US" altLang="ja-JP" b="1" dirty="0">
              <a:latin typeface="Meiryo UI" panose="020B0604030504040204" pitchFamily="34" charset="-128"/>
              <a:ea typeface="Meiryo UI" panose="020B0604030504040204" pitchFamily="34" charset="-128"/>
            </a:endParaRPr>
          </a:p>
        </p:txBody>
      </p:sp>
      <p:sp>
        <p:nvSpPr>
          <p:cNvPr id="20" name="タイトル 1">
            <a:extLst>
              <a:ext uri="{FF2B5EF4-FFF2-40B4-BE49-F238E27FC236}">
                <a16:creationId xmlns:a16="http://schemas.microsoft.com/office/drawing/2014/main" id="{34BCE0C6-851F-C36E-CE56-49850D02AB8F}"/>
              </a:ext>
            </a:extLst>
          </p:cNvPr>
          <p:cNvSpPr txBox="1">
            <a:spLocks/>
          </p:cNvSpPr>
          <p:nvPr/>
        </p:nvSpPr>
        <p:spPr>
          <a:xfrm>
            <a:off x="696502" y="142041"/>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注意事項（１）</a:t>
            </a:r>
            <a:endParaRPr lang="en-US" altLang="ja-JP" sz="3200" b="1" dirty="0">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BB2D2FC8-283E-E8D3-2827-1D88D8063F4C}"/>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FFCA9E30-17D9-D8F1-7AE5-A5730F9A9620}"/>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9786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DF641EE-9DB1-B911-FC11-7BA017FE95FD}"/>
              </a:ext>
            </a:extLst>
          </p:cNvPr>
          <p:cNvSpPr/>
          <p:nvPr/>
        </p:nvSpPr>
        <p:spPr>
          <a:xfrm>
            <a:off x="0" y="2169995"/>
            <a:ext cx="9144000" cy="2886328"/>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a:extLst>
              <a:ext uri="{FF2B5EF4-FFF2-40B4-BE49-F238E27FC236}">
                <a16:creationId xmlns:a16="http://schemas.microsoft.com/office/drawing/2014/main" id="{DD1A7C0C-230A-6329-54E0-55102A37A2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0409" y="5661936"/>
            <a:ext cx="1934118" cy="10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3D915C32-7AAA-789B-5DAC-7618B5AC1133}"/>
              </a:ext>
            </a:extLst>
          </p:cNvPr>
          <p:cNvSpPr txBox="1"/>
          <p:nvPr/>
        </p:nvSpPr>
        <p:spPr>
          <a:xfrm>
            <a:off x="1309359" y="2705218"/>
            <a:ext cx="7016170" cy="1815882"/>
          </a:xfrm>
          <a:prstGeom prst="rect">
            <a:avLst/>
          </a:prstGeom>
          <a:noFill/>
        </p:spPr>
        <p:txBody>
          <a:bodyPr wrap="square" rtlCol="0">
            <a:spAutoFit/>
          </a:bodyPr>
          <a:lstStyle/>
          <a:p>
            <a:r>
              <a:rPr lang="ja-JP" altLang="en-US" sz="2800" b="1" dirty="0">
                <a:solidFill>
                  <a:schemeClr val="bg1"/>
                </a:solidFill>
                <a:latin typeface="Meiryo UI" panose="020B0604030504040204" pitchFamily="34" charset="-128"/>
                <a:ea typeface="Meiryo UI" panose="020B0604030504040204" pitchFamily="34" charset="-128"/>
              </a:rPr>
              <a:t>小学館　広告局　第一企画営業室</a:t>
            </a:r>
            <a:endParaRPr lang="en-US" altLang="zh-TW" sz="2800" b="1" dirty="0">
              <a:solidFill>
                <a:schemeClr val="bg1"/>
              </a:solidFill>
              <a:latin typeface="Meiryo UI" panose="020B0604030504040204" pitchFamily="34" charset="-128"/>
              <a:ea typeface="Meiryo UI" panose="020B0604030504040204" pitchFamily="34" charset="-128"/>
            </a:endParaRPr>
          </a:p>
          <a:p>
            <a:endParaRPr lang="en-US" altLang="zh-TW" sz="2800" b="1" dirty="0">
              <a:solidFill>
                <a:schemeClr val="bg1"/>
              </a:solidFill>
              <a:latin typeface="Meiryo UI" panose="020B0604030504040204" pitchFamily="34" charset="-128"/>
              <a:ea typeface="Meiryo UI" panose="020B0604030504040204" pitchFamily="34" charset="-128"/>
            </a:endParaRPr>
          </a:p>
          <a:p>
            <a:r>
              <a:rPr lang="en-US" altLang="ja-JP" sz="2800" b="1" dirty="0">
                <a:solidFill>
                  <a:schemeClr val="bg1"/>
                </a:solidFill>
                <a:latin typeface="Meiryo UI" panose="020B0604030504040204" pitchFamily="34" charset="-128"/>
                <a:ea typeface="Meiryo UI" panose="020B0604030504040204" pitchFamily="34" charset="-128"/>
              </a:rPr>
              <a:t>SHINYA SAKURADA</a:t>
            </a:r>
            <a:r>
              <a:rPr lang="ja-JP" altLang="en-US" sz="2800" b="1" dirty="0">
                <a:solidFill>
                  <a:schemeClr val="bg1"/>
                </a:solidFill>
                <a:latin typeface="Meiryo UI" panose="020B0604030504040204" pitchFamily="34" charset="-128"/>
                <a:ea typeface="Meiryo UI" panose="020B0604030504040204" pitchFamily="34" charset="-128"/>
              </a:rPr>
              <a:t>（さくらだ　しんや）</a:t>
            </a:r>
            <a:r>
              <a:rPr lang="zh-TW" altLang="en-US" sz="2800" b="1" dirty="0">
                <a:solidFill>
                  <a:schemeClr val="bg1"/>
                </a:solidFill>
                <a:latin typeface="Meiryo UI" panose="020B0604030504040204" pitchFamily="34" charset="-128"/>
                <a:ea typeface="Meiryo UI" panose="020B0604030504040204" pitchFamily="34" charset="-128"/>
              </a:rPr>
              <a:t>   </a:t>
            </a:r>
            <a:r>
              <a:rPr lang="en-US" altLang="zh-TW" sz="2800" b="1" dirty="0">
                <a:solidFill>
                  <a:schemeClr val="bg1"/>
                </a:solidFill>
                <a:latin typeface="Meiryo UI" panose="020B0604030504040204" pitchFamily="34" charset="-128"/>
                <a:ea typeface="Meiryo UI" panose="020B0604030504040204" pitchFamily="34" charset="-128"/>
                <a:hlinkClick r:id="rId3">
                  <a:extLst>
                    <a:ext uri="{A12FA001-AC4F-418D-AE19-62706E023703}">
                      <ahyp:hlinkClr xmlns:ahyp="http://schemas.microsoft.com/office/drawing/2018/hyperlinkcolor" val="tx"/>
                    </a:ext>
                  </a:extLst>
                </a:hlinkClick>
              </a:rPr>
              <a:t>sakurada@mail.shogakukan.co.jp</a:t>
            </a:r>
            <a:endParaRPr lang="en-US" altLang="zh-TW" sz="2800" b="1" dirty="0">
              <a:solidFill>
                <a:schemeClr val="bg1"/>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FD773487-C5EA-2368-E25D-982CE9292195}"/>
              </a:ext>
            </a:extLst>
          </p:cNvPr>
          <p:cNvSpPr txBox="1"/>
          <p:nvPr/>
        </p:nvSpPr>
        <p:spPr>
          <a:xfrm>
            <a:off x="2531444" y="5229768"/>
            <a:ext cx="4572000" cy="369332"/>
          </a:xfrm>
          <a:prstGeom prst="rect">
            <a:avLst/>
          </a:prstGeom>
          <a:noFill/>
        </p:spPr>
        <p:txBody>
          <a:bodyPr wrap="square">
            <a:spAutoFit/>
          </a:bodyPr>
          <a:lstStyle/>
          <a:p>
            <a:r>
              <a:rPr lang="zh-TW" altLang="en-US" sz="1800" b="1" dirty="0">
                <a:latin typeface="Meiryo UI" panose="020B0604030504040204" pitchFamily="34" charset="-128"/>
                <a:ea typeface="Meiryo UI" panose="020B0604030504040204" pitchFamily="34" charset="-128"/>
              </a:rPr>
              <a:t>もしくは各営業担当までお問合せください。</a:t>
            </a:r>
            <a:endParaRPr lang="en-US" altLang="ja-JP" sz="1800" b="1" dirty="0">
              <a:latin typeface="Meiryo UI" panose="020B0604030504040204" pitchFamily="34" charset="-128"/>
              <a:ea typeface="Meiryo UI" panose="020B0604030504040204" pitchFamily="34" charset="-128"/>
            </a:endParaRPr>
          </a:p>
        </p:txBody>
      </p:sp>
      <p:sp>
        <p:nvSpPr>
          <p:cNvPr id="15" name="タイトル 1">
            <a:extLst>
              <a:ext uri="{FF2B5EF4-FFF2-40B4-BE49-F238E27FC236}">
                <a16:creationId xmlns:a16="http://schemas.microsoft.com/office/drawing/2014/main" id="{070232C2-C8CA-A608-ED09-5E46BFB8A7DA}"/>
              </a:ext>
            </a:extLst>
          </p:cNvPr>
          <p:cNvSpPr txBox="1">
            <a:spLocks/>
          </p:cNvSpPr>
          <p:nvPr/>
        </p:nvSpPr>
        <p:spPr>
          <a:xfrm>
            <a:off x="666152" y="197637"/>
            <a:ext cx="7151316"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お問い合わせ</a:t>
            </a:r>
          </a:p>
        </p:txBody>
      </p:sp>
      <p:sp>
        <p:nvSpPr>
          <p:cNvPr id="5" name="正方形/長方形 4">
            <a:extLst>
              <a:ext uri="{FF2B5EF4-FFF2-40B4-BE49-F238E27FC236}">
                <a16:creationId xmlns:a16="http://schemas.microsoft.com/office/drawing/2014/main" id="{F55F1190-B4C1-5D4F-D2BB-D8C9A35367FF}"/>
              </a:ext>
            </a:extLst>
          </p:cNvPr>
          <p:cNvSpPr/>
          <p:nvPr/>
        </p:nvSpPr>
        <p:spPr>
          <a:xfrm flipV="1">
            <a:off x="282675" y="122922"/>
            <a:ext cx="200025" cy="896144"/>
          </a:xfrm>
          <a:prstGeom prst="rect">
            <a:avLst/>
          </a:prstGeom>
          <a:solidFill>
            <a:srgbClr val="EFD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F4F18B9-0694-D57B-589B-4331704F330E}"/>
              </a:ext>
            </a:extLst>
          </p:cNvPr>
          <p:cNvSpPr/>
          <p:nvPr/>
        </p:nvSpPr>
        <p:spPr>
          <a:xfrm flipV="1">
            <a:off x="416711" y="43464"/>
            <a:ext cx="200025" cy="896144"/>
          </a:xfrm>
          <a:prstGeom prst="rect">
            <a:avLst/>
          </a:prstGeom>
          <a:solidFill>
            <a:srgbClr val="F38B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89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9FA4E15-4BF0-BC6E-AC72-4F0B353D05BC}"/>
              </a:ext>
            </a:extLst>
          </p:cNvPr>
          <p:cNvGrpSpPr/>
          <p:nvPr/>
        </p:nvGrpSpPr>
        <p:grpSpPr>
          <a:xfrm>
            <a:off x="417811" y="1284618"/>
            <a:ext cx="8308379" cy="5367772"/>
            <a:chOff x="800100" y="1490226"/>
            <a:chExt cx="7486650" cy="4836880"/>
          </a:xfrm>
        </p:grpSpPr>
        <p:sp>
          <p:nvSpPr>
            <p:cNvPr id="3" name="正方形/長方形 2">
              <a:extLst>
                <a:ext uri="{FF2B5EF4-FFF2-40B4-BE49-F238E27FC236}">
                  <a16:creationId xmlns:a16="http://schemas.microsoft.com/office/drawing/2014/main" id="{2B7AFCC9-CAD1-EB71-6C99-5A166221EC9A}"/>
                </a:ext>
              </a:extLst>
            </p:cNvPr>
            <p:cNvSpPr/>
            <p:nvPr/>
          </p:nvSpPr>
          <p:spPr>
            <a:xfrm>
              <a:off x="800100" y="1490226"/>
              <a:ext cx="7486650" cy="4836880"/>
            </a:xfrm>
            <a:prstGeom prst="rect">
              <a:avLst/>
            </a:prstGeom>
            <a:solidFill>
              <a:srgbClr val="A8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51FBE1E-3454-3636-C372-390745461D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14413" y="1700212"/>
              <a:ext cx="7072312" cy="4400551"/>
            </a:xfrm>
            <a:prstGeom prst="rect">
              <a:avLst/>
            </a:prstGeom>
          </p:spPr>
        </p:pic>
      </p:grpSp>
      <p:sp>
        <p:nvSpPr>
          <p:cNvPr id="5" name="正方形/長方形 4">
            <a:extLst>
              <a:ext uri="{FF2B5EF4-FFF2-40B4-BE49-F238E27FC236}">
                <a16:creationId xmlns:a16="http://schemas.microsoft.com/office/drawing/2014/main" id="{05434316-ABFD-1BBC-8A71-786D45B0F481}"/>
              </a:ext>
            </a:extLst>
          </p:cNvPr>
          <p:cNvSpPr/>
          <p:nvPr/>
        </p:nvSpPr>
        <p:spPr>
          <a:xfrm>
            <a:off x="0" y="0"/>
            <a:ext cx="9144000" cy="1045029"/>
          </a:xfrm>
          <a:prstGeom prst="rect">
            <a:avLst/>
          </a:prstGeom>
          <a:solidFill>
            <a:srgbClr val="00A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6" name="タイトル 1">
            <a:extLst>
              <a:ext uri="{FF2B5EF4-FFF2-40B4-BE49-F238E27FC236}">
                <a16:creationId xmlns:a16="http://schemas.microsoft.com/office/drawing/2014/main" id="{2E95E974-381A-314C-A835-2BEB92ABD3E4}"/>
              </a:ext>
            </a:extLst>
          </p:cNvPr>
          <p:cNvSpPr txBox="1">
            <a:spLocks/>
          </p:cNvSpPr>
          <p:nvPr/>
        </p:nvSpPr>
        <p:spPr>
          <a:xfrm>
            <a:off x="628651" y="190941"/>
            <a:ext cx="7886700" cy="67990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chemeClr val="bg1"/>
                </a:solidFill>
                <a:latin typeface="Meiryo UI" panose="020B0604030504040204" pitchFamily="34" charset="-128"/>
                <a:ea typeface="Meiryo UI" panose="020B0604030504040204" pitchFamily="34" charset="-128"/>
              </a:rPr>
              <a:t>BE-PAL </a:t>
            </a:r>
            <a:r>
              <a:rPr lang="ja-JP" altLang="en-US" sz="2800" b="1" dirty="0">
                <a:solidFill>
                  <a:schemeClr val="bg1"/>
                </a:solidFill>
                <a:latin typeface="Meiryo UI" panose="020B0604030504040204" pitchFamily="34" charset="-128"/>
                <a:ea typeface="Meiryo UI" panose="020B0604030504040204" pitchFamily="34" charset="-128"/>
              </a:rPr>
              <a:t>アウトドア博覧会 </a:t>
            </a:r>
            <a:r>
              <a:rPr lang="en-US" altLang="ja-JP" sz="2200" b="1" dirty="0">
                <a:solidFill>
                  <a:schemeClr val="bg1"/>
                </a:solidFill>
                <a:latin typeface="Meiryo UI" panose="020B0604030504040204" pitchFamily="34" charset="-128"/>
                <a:ea typeface="Meiryo UI" panose="020B0604030504040204" pitchFamily="34" charset="-128"/>
              </a:rPr>
              <a:t>supported by snow peak</a:t>
            </a:r>
            <a:r>
              <a:rPr lang="ja-JP" altLang="en-US" sz="2200" b="1" dirty="0">
                <a:solidFill>
                  <a:schemeClr val="bg1"/>
                </a:solidFill>
                <a:latin typeface="Meiryo UI" panose="020B0604030504040204" pitchFamily="34" charset="-128"/>
                <a:ea typeface="Meiryo UI" panose="020B0604030504040204" pitchFamily="34" charset="-128"/>
              </a:rPr>
              <a:t> 　</a:t>
            </a:r>
            <a:endParaRPr lang="ja-JP" altLang="en-US" sz="2800" b="1" dirty="0">
              <a:solidFill>
                <a:schemeClr val="bg1"/>
              </a:solidFill>
              <a:latin typeface="Meiryo UI" panose="020B0604030504040204" pitchFamily="34" charset="-128"/>
              <a:ea typeface="Meiryo UI" panose="020B0604030504040204" pitchFamily="34" charset="-128"/>
            </a:endParaRPr>
          </a:p>
        </p:txBody>
      </p:sp>
      <p:pic>
        <p:nvPicPr>
          <p:cNvPr id="7" name="Picture 2" descr="葉っぱのフレーム">
            <a:extLst>
              <a:ext uri="{FF2B5EF4-FFF2-40B4-BE49-F238E27FC236}">
                <a16:creationId xmlns:a16="http://schemas.microsoft.com/office/drawing/2014/main" id="{07CBC7F8-DC16-2095-9018-0BD0A53B251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5580836" y="3260619"/>
            <a:ext cx="5790629" cy="133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17102B7-7FA6-719E-6AB6-7195E9C12B4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900000">
            <a:off x="5246137" y="1021121"/>
            <a:ext cx="4009009" cy="16773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葉っぱのフレーム">
            <a:extLst>
              <a:ext uri="{FF2B5EF4-FFF2-40B4-BE49-F238E27FC236}">
                <a16:creationId xmlns:a16="http://schemas.microsoft.com/office/drawing/2014/main" id="{92C26AEB-6190-2B9A-2A50-B38F76878BB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2255525" y="3291578"/>
            <a:ext cx="5790629" cy="13356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01FF673-5FE9-9795-BD0F-E0D0A5C5E36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21058562">
            <a:off x="-69118" y="834916"/>
            <a:ext cx="4009009" cy="167730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A8425AF-D847-0D22-012E-8D8E47BE7732}"/>
              </a:ext>
            </a:extLst>
          </p:cNvPr>
          <p:cNvSpPr/>
          <p:nvPr/>
        </p:nvSpPr>
        <p:spPr>
          <a:xfrm flipV="1">
            <a:off x="394671" y="82820"/>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100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a:extLst>
              <a:ext uri="{FF2B5EF4-FFF2-40B4-BE49-F238E27FC236}">
                <a16:creationId xmlns:a16="http://schemas.microsoft.com/office/drawing/2014/main" id="{F47B474B-43DC-EC97-839E-C2EAAF706EF0}"/>
              </a:ext>
            </a:extLst>
          </p:cNvPr>
          <p:cNvPicPr>
            <a:picLocks noChangeAspect="1"/>
          </p:cNvPicPr>
          <p:nvPr/>
        </p:nvPicPr>
        <p:blipFill>
          <a:blip r:embed="rId2"/>
          <a:stretch>
            <a:fillRect/>
          </a:stretch>
        </p:blipFill>
        <p:spPr>
          <a:xfrm>
            <a:off x="2522" y="1501064"/>
            <a:ext cx="4586997" cy="3063834"/>
          </a:xfrm>
          <a:prstGeom prst="rect">
            <a:avLst/>
          </a:prstGeom>
        </p:spPr>
      </p:pic>
      <p:pic>
        <p:nvPicPr>
          <p:cNvPr id="59" name="図 58">
            <a:extLst>
              <a:ext uri="{FF2B5EF4-FFF2-40B4-BE49-F238E27FC236}">
                <a16:creationId xmlns:a16="http://schemas.microsoft.com/office/drawing/2014/main" id="{433339A7-1E9A-BC45-C3C4-17E5A5F3D6F4}"/>
              </a:ext>
            </a:extLst>
          </p:cNvPr>
          <p:cNvPicPr>
            <a:picLocks noChangeAspect="1"/>
          </p:cNvPicPr>
          <p:nvPr/>
        </p:nvPicPr>
        <p:blipFill>
          <a:blip r:embed="rId3"/>
          <a:stretch>
            <a:fillRect/>
          </a:stretch>
        </p:blipFill>
        <p:spPr>
          <a:xfrm>
            <a:off x="4580759" y="0"/>
            <a:ext cx="4572000" cy="6858000"/>
          </a:xfrm>
          <a:prstGeom prst="rect">
            <a:avLst/>
          </a:prstGeom>
        </p:spPr>
      </p:pic>
      <p:sp>
        <p:nvSpPr>
          <p:cNvPr id="53" name="正方形/長方形 52">
            <a:extLst>
              <a:ext uri="{FF2B5EF4-FFF2-40B4-BE49-F238E27FC236}">
                <a16:creationId xmlns:a16="http://schemas.microsoft.com/office/drawing/2014/main" id="{5DFB90CB-4884-B517-62C2-2CE2DAD125AA}"/>
              </a:ext>
            </a:extLst>
          </p:cNvPr>
          <p:cNvSpPr/>
          <p:nvPr/>
        </p:nvSpPr>
        <p:spPr>
          <a:xfrm>
            <a:off x="1882531" y="2707575"/>
            <a:ext cx="7291448" cy="3063834"/>
          </a:xfrm>
          <a:prstGeom prst="rect">
            <a:avLst/>
          </a:prstGeom>
          <a:solidFill>
            <a:srgbClr val="D5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タイトル 1">
            <a:extLst>
              <a:ext uri="{FF2B5EF4-FFF2-40B4-BE49-F238E27FC236}">
                <a16:creationId xmlns:a16="http://schemas.microsoft.com/office/drawing/2014/main" id="{E7FE9931-6AE7-345D-0575-4E90D2AB0B4A}"/>
              </a:ext>
            </a:extLst>
          </p:cNvPr>
          <p:cNvSpPr>
            <a:spLocks noGrp="1"/>
          </p:cNvSpPr>
          <p:nvPr>
            <p:ph type="title" idx="4294967295"/>
          </p:nvPr>
        </p:nvSpPr>
        <p:spPr>
          <a:xfrm>
            <a:off x="648910" y="249419"/>
            <a:ext cx="7151316" cy="679903"/>
          </a:xfrm>
        </p:spPr>
        <p:txBody>
          <a:bodyPr>
            <a:normAutofit/>
          </a:bodyPr>
          <a:lstStyle/>
          <a:p>
            <a:r>
              <a:rPr kumimoji="1" lang="ja-JP" altLang="en-US" sz="3200" b="1">
                <a:latin typeface="Meiryo UI" panose="020B0604030504040204" pitchFamily="34" charset="-128"/>
                <a:ea typeface="Meiryo UI" panose="020B0604030504040204" pitchFamily="34" charset="-128"/>
              </a:rPr>
              <a:t>コンセプト</a:t>
            </a:r>
          </a:p>
        </p:txBody>
      </p:sp>
      <p:sp>
        <p:nvSpPr>
          <p:cNvPr id="17" name="テキスト ボックス 16">
            <a:extLst>
              <a:ext uri="{FF2B5EF4-FFF2-40B4-BE49-F238E27FC236}">
                <a16:creationId xmlns:a16="http://schemas.microsoft.com/office/drawing/2014/main" id="{93F0DACC-3C5D-C488-E8F3-4161A0060974}"/>
              </a:ext>
            </a:extLst>
          </p:cNvPr>
          <p:cNvSpPr txBox="1"/>
          <p:nvPr/>
        </p:nvSpPr>
        <p:spPr>
          <a:xfrm>
            <a:off x="2062848" y="3008385"/>
            <a:ext cx="6918190" cy="2462213"/>
          </a:xfrm>
          <a:prstGeom prst="rect">
            <a:avLst/>
          </a:prstGeom>
          <a:noFill/>
        </p:spPr>
        <p:txBody>
          <a:bodyPr wrap="square">
            <a:spAutoFit/>
          </a:bodyPr>
          <a:lstStyle/>
          <a:p>
            <a:r>
              <a:rPr lang="ja-JP" altLang="en-US" sz="1400" dirty="0">
                <a:latin typeface="Meiryo UI" panose="020B0604030504040204" pitchFamily="34" charset="-128"/>
                <a:ea typeface="Meiryo UI" panose="020B0604030504040204" pitchFamily="34" charset="-128"/>
              </a:rPr>
              <a:t>2014年に産声を上げた「BE-PAL FOREST CAMP」も11年目となりました。</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そこで、新たな10年に向かって、場所を栃木県の鹿沼に変えて新しい形のイベントを開始します。</a:t>
            </a:r>
            <a:endParaRPr lang="en-US" altLang="ja-JP" sz="1400" dirty="0">
              <a:latin typeface="Meiryo UI" panose="020B0604030504040204" pitchFamily="34" charset="-128"/>
              <a:ea typeface="Meiryo UI" panose="020B0604030504040204" pitchFamily="34" charset="-128"/>
            </a:endParaRPr>
          </a:p>
          <a:p>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いつも</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BE-PAL</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を愛読してくれている読者の皆さんはもちろん、温泉やショップを訪れた人も、</a:t>
            </a:r>
            <a:endParaRPr lang="en-US" altLang="ja-JP" sz="1400" dirty="0">
              <a:latin typeface="Meiryo UI" panose="020B0604030504040204" pitchFamily="34" charset="-128"/>
              <a:ea typeface="Meiryo UI" panose="020B0604030504040204" pitchFamily="34" charset="-128"/>
            </a:endParaRPr>
          </a:p>
          <a:p>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BE-PAL</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の、アウトドアの仲間に入ってもらおう。そのためのコンテンツを、初心に戻って、いちから作り込んでいます。最初にテントを立てるときの難しさやできたときの喜び、焚き火をおこして火の</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暖かさを実感したとき。アウトドアには色んな発見や楽しさが詰まっています。そのことを、編集部員も素直に感じながら、皆さんと一緒に盛り上げていこうと思っています。</a:t>
            </a:r>
            <a:endParaRPr lang="en-US" altLang="ja-JP" sz="1400" dirty="0">
              <a:latin typeface="Meiryo UI" panose="020B0604030504040204" pitchFamily="34" charset="-128"/>
              <a:ea typeface="Meiryo UI" panose="020B0604030504040204" pitchFamily="34" charset="-128"/>
            </a:endParaRPr>
          </a:p>
          <a:p>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2025年春、イベントを一新し「アウトドア博覧会」と銘打って新たなスタートをはかります！　</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ぜひ、ご期待ください！</a:t>
            </a:r>
          </a:p>
        </p:txBody>
      </p:sp>
      <p:sp>
        <p:nvSpPr>
          <p:cNvPr id="21" name="正方形/長方形 20">
            <a:extLst>
              <a:ext uri="{FF2B5EF4-FFF2-40B4-BE49-F238E27FC236}">
                <a16:creationId xmlns:a16="http://schemas.microsoft.com/office/drawing/2014/main" id="{43F3A3A9-8BBD-F12E-C636-25AE1EEE885E}"/>
              </a:ext>
            </a:extLst>
          </p:cNvPr>
          <p:cNvSpPr/>
          <p:nvPr/>
        </p:nvSpPr>
        <p:spPr>
          <a:xfrm flipV="1">
            <a:off x="314849" y="220757"/>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631C2136-9023-40A5-E079-1444EBEEC761}"/>
              </a:ext>
            </a:extLst>
          </p:cNvPr>
          <p:cNvSpPr/>
          <p:nvPr/>
        </p:nvSpPr>
        <p:spPr>
          <a:xfrm flipV="1">
            <a:off x="448885" y="141299"/>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267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411FFFE-9D9E-EF0D-E828-4B082A706813}"/>
              </a:ext>
            </a:extLst>
          </p:cNvPr>
          <p:cNvSpPr/>
          <p:nvPr/>
        </p:nvSpPr>
        <p:spPr>
          <a:xfrm>
            <a:off x="0" y="3285"/>
            <a:ext cx="2004164" cy="6858000"/>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869C38E6-6F72-3681-24FA-20A208A07DF0}"/>
              </a:ext>
            </a:extLst>
          </p:cNvPr>
          <p:cNvSpPr txBox="1">
            <a:spLocks/>
          </p:cNvSpPr>
          <p:nvPr/>
        </p:nvSpPr>
        <p:spPr>
          <a:xfrm>
            <a:off x="2390625" y="248536"/>
            <a:ext cx="2345197" cy="679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latin typeface="Meiryo UI" panose="020B0604030504040204" pitchFamily="34" charset="-128"/>
                <a:ea typeface="Meiryo UI" panose="020B0604030504040204" pitchFamily="34" charset="-128"/>
              </a:rPr>
              <a:t>開催概要</a:t>
            </a:r>
          </a:p>
        </p:txBody>
      </p:sp>
      <p:sp>
        <p:nvSpPr>
          <p:cNvPr id="7" name="テキスト ボックス 6">
            <a:extLst>
              <a:ext uri="{FF2B5EF4-FFF2-40B4-BE49-F238E27FC236}">
                <a16:creationId xmlns:a16="http://schemas.microsoft.com/office/drawing/2014/main" id="{36B3BCD0-BAF8-DE82-6AA8-9938B33F996A}"/>
              </a:ext>
            </a:extLst>
          </p:cNvPr>
          <p:cNvSpPr txBox="1"/>
          <p:nvPr/>
        </p:nvSpPr>
        <p:spPr>
          <a:xfrm>
            <a:off x="2822134" y="891339"/>
            <a:ext cx="6321866" cy="1015663"/>
          </a:xfrm>
          <a:prstGeom prst="rect">
            <a:avLst/>
          </a:prstGeom>
          <a:noFill/>
        </p:spPr>
        <p:txBody>
          <a:bodyPr wrap="square">
            <a:spAutoFit/>
          </a:bodyPr>
          <a:lstStyle/>
          <a:p>
            <a:pPr marL="0" indent="0">
              <a:buFont typeface="Arial" panose="020B0604020202020204" pitchFamily="34" charset="0"/>
              <a:buNone/>
            </a:pPr>
            <a:r>
              <a:rPr lang="en-US" altLang="ja-JP" sz="3600" b="1" dirty="0">
                <a:latin typeface="Meiryo UI" panose="020B0604030504040204" pitchFamily="34" charset="-128"/>
                <a:ea typeface="Meiryo UI" panose="020B0604030504040204" pitchFamily="34" charset="-128"/>
              </a:rPr>
              <a:t>BE-PAL</a:t>
            </a:r>
            <a:r>
              <a:rPr lang="ja-JP" altLang="en-US" sz="3600" b="1" dirty="0">
                <a:latin typeface="Meiryo UI" panose="020B0604030504040204" pitchFamily="34" charset="-128"/>
                <a:ea typeface="Meiryo UI" panose="020B0604030504040204" pitchFamily="34" charset="-128"/>
              </a:rPr>
              <a:t>アウトドア博覧会 </a:t>
            </a:r>
            <a:endParaRPr lang="en-US" altLang="ja-JP" sz="3600" b="1"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2400" dirty="0">
                <a:latin typeface="Meiryo UI" panose="020B0604030504040204" pitchFamily="34" charset="-128"/>
                <a:ea typeface="Meiryo UI" panose="020B0604030504040204" pitchFamily="34" charset="-128"/>
              </a:rPr>
              <a:t>　　　　　　　　</a:t>
            </a:r>
            <a:r>
              <a:rPr lang="en-US" altLang="ja-JP" sz="2400" b="1" dirty="0">
                <a:latin typeface="Meiryo UI" panose="020B0604030504040204" pitchFamily="34" charset="-128"/>
                <a:ea typeface="Meiryo UI" panose="020B0604030504040204" pitchFamily="34" charset="-128"/>
              </a:rPr>
              <a:t>supported by snow peak</a:t>
            </a:r>
            <a:endParaRPr lang="en-US" altLang="ja-JP" b="1" dirty="0">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1A3AB633-6812-F760-1598-7F43984F2B85}"/>
              </a:ext>
            </a:extLst>
          </p:cNvPr>
          <p:cNvSpPr txBox="1"/>
          <p:nvPr/>
        </p:nvSpPr>
        <p:spPr>
          <a:xfrm>
            <a:off x="3637125" y="2045191"/>
            <a:ext cx="5506875" cy="3277820"/>
          </a:xfrm>
          <a:prstGeom prst="rect">
            <a:avLst/>
          </a:prstGeom>
          <a:noFill/>
        </p:spPr>
        <p:txBody>
          <a:bodyPr wrap="square">
            <a:spAutoFit/>
          </a:bodyPr>
          <a:lstStyle/>
          <a:p>
            <a:pPr marL="0" indent="0">
              <a:buFont typeface="Arial" panose="020B0604020202020204" pitchFamily="34" charset="0"/>
              <a:buNone/>
            </a:pPr>
            <a:r>
              <a:rPr lang="ja-JP" altLang="en-US" sz="1400" b="1" dirty="0">
                <a:latin typeface="Meiryo UI" panose="020B0604030504040204" pitchFamily="34" charset="-128"/>
                <a:ea typeface="Meiryo UI" panose="020B0604030504040204" pitchFamily="34" charset="-128"/>
              </a:rPr>
              <a:t>日時　　　　　　</a:t>
            </a:r>
            <a:r>
              <a:rPr lang="en-US" altLang="ja-JP" sz="1400" dirty="0">
                <a:latin typeface="Meiryo UI" panose="020B0604030504040204" pitchFamily="34" charset="-128"/>
                <a:ea typeface="Meiryo UI" panose="020B0604030504040204" pitchFamily="34" charset="-128"/>
              </a:rPr>
              <a:t>5</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31</a:t>
            </a:r>
            <a:r>
              <a:rPr lang="ja-JP" altLang="en-US" sz="1400" dirty="0">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土</a:t>
            </a:r>
            <a:r>
              <a:rPr lang="en-US" altLang="ja-JP" sz="1400" dirty="0">
                <a:latin typeface="Meiryo UI" panose="020B0604030504040204" pitchFamily="34" charset="-128"/>
                <a:ea typeface="Meiryo UI" panose="020B0604030504040204" pitchFamily="34" charset="-128"/>
              </a:rPr>
              <a:t>)10:00~6</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1</a:t>
            </a:r>
            <a:r>
              <a:rPr lang="ja-JP" altLang="en-US" sz="1400" dirty="0">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日</a:t>
            </a:r>
            <a:r>
              <a:rPr lang="en-US" altLang="ja-JP" sz="1400" dirty="0">
                <a:latin typeface="Meiryo UI" panose="020B0604030504040204" pitchFamily="34" charset="-128"/>
                <a:ea typeface="Meiryo UI" panose="020B0604030504040204" pitchFamily="34" charset="-128"/>
              </a:rPr>
              <a:t>)15:00</a:t>
            </a:r>
            <a:r>
              <a:rPr lang="ja-JP" altLang="en-US" sz="1400" dirty="0">
                <a:latin typeface="Meiryo UI" panose="020B0604030504040204" pitchFamily="34" charset="-128"/>
                <a:ea typeface="Meiryo UI" panose="020B0604030504040204" pitchFamily="34" charset="-128"/>
              </a:rPr>
              <a:t>＜予定＞</a:t>
            </a:r>
            <a:endParaRPr lang="en-US" altLang="ja-JP" sz="1400"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1400" dirty="0">
                <a:latin typeface="Meiryo UI" panose="020B0604030504040204" pitchFamily="34" charset="-128"/>
                <a:ea typeface="Meiryo UI" panose="020B0604030504040204" pitchFamily="34" charset="-128"/>
              </a:rPr>
              <a:t>　　　　　　　　　</a:t>
            </a:r>
            <a:r>
              <a:rPr lang="ja-JP" altLang="en-US" sz="1100" dirty="0">
                <a:latin typeface="Meiryo UI" panose="020B0604030504040204" pitchFamily="34" charset="-128"/>
                <a:ea typeface="Meiryo UI" panose="020B0604030504040204" pitchFamily="34" charset="-128"/>
              </a:rPr>
              <a:t>★キャンプ参加者クロージング</a:t>
            </a:r>
            <a:r>
              <a:rPr lang="en-US" altLang="ja-JP" sz="1100" dirty="0">
                <a:latin typeface="Meiryo UI" panose="020B0604030504040204" pitchFamily="34" charset="-128"/>
                <a:ea typeface="Meiryo UI" panose="020B0604030504040204" pitchFamily="34" charset="-128"/>
              </a:rPr>
              <a:t>10:00~11:00</a:t>
            </a:r>
            <a:r>
              <a:rPr lang="ja-JP" altLang="en-US" sz="1100" dirty="0">
                <a:latin typeface="Meiryo UI" panose="020B0604030504040204" pitchFamily="34" charset="-128"/>
                <a:ea typeface="Meiryo UI" panose="020B0604030504040204" pitchFamily="34" charset="-128"/>
              </a:rPr>
              <a:t>想定</a:t>
            </a:r>
            <a:endParaRPr lang="en-US" altLang="ja-JP" sz="1100"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1100" dirty="0">
                <a:latin typeface="Meiryo UI" panose="020B0604030504040204" pitchFamily="34" charset="-128"/>
                <a:ea typeface="Meiryo UI" panose="020B0604030504040204" pitchFamily="34" charset="-128"/>
              </a:rPr>
              <a:t>　　　　　　　　　　　 ★住箱</a:t>
            </a:r>
            <a:r>
              <a:rPr lang="en-US" altLang="ja-JP" sz="1100" dirty="0">
                <a:latin typeface="Meiryo UI" panose="020B0604030504040204" pitchFamily="34" charset="-128"/>
                <a:ea typeface="Meiryo UI" panose="020B0604030504040204" pitchFamily="34" charset="-128"/>
              </a:rPr>
              <a:t>10:00</a:t>
            </a:r>
            <a:r>
              <a:rPr lang="ja-JP" altLang="en-US" sz="1100" dirty="0">
                <a:latin typeface="Meiryo UI" panose="020B0604030504040204" pitchFamily="34" charset="-128"/>
                <a:ea typeface="Meiryo UI" panose="020B0604030504040204" pitchFamily="34" charset="-128"/>
              </a:rPr>
              <a:t>、キャンプサイト</a:t>
            </a:r>
            <a:r>
              <a:rPr lang="en-US" altLang="ja-JP" sz="1100" dirty="0">
                <a:latin typeface="Meiryo UI" panose="020B0604030504040204" pitchFamily="34" charset="-128"/>
                <a:ea typeface="Meiryo UI" panose="020B0604030504040204" pitchFamily="34" charset="-128"/>
              </a:rPr>
              <a:t>12:00</a:t>
            </a:r>
            <a:r>
              <a:rPr lang="ja-JP" altLang="en-US" sz="1100" dirty="0">
                <a:latin typeface="Meiryo UI" panose="020B0604030504040204" pitchFamily="34" charset="-128"/>
                <a:ea typeface="Meiryo UI" panose="020B0604030504040204" pitchFamily="34" charset="-128"/>
              </a:rPr>
              <a:t>チェックアウト</a:t>
            </a:r>
            <a:endParaRPr lang="en-US" altLang="ja-JP" sz="1100"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endParaRPr lang="en-US" altLang="ja-JP" sz="1400"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場所　　　　　　</a:t>
            </a:r>
            <a:r>
              <a:rPr lang="ja-JP" altLang="en-US" sz="1400" dirty="0">
                <a:latin typeface="Meiryo UI" panose="020B0604030504040204" pitchFamily="34" charset="-128"/>
                <a:ea typeface="Meiryo UI" panose="020B0604030504040204" pitchFamily="34" charset="-128"/>
              </a:rPr>
              <a:t>スノーピーク鹿沼キャンプフィールド＆スパ</a:t>
            </a:r>
            <a:endParaRPr lang="ja-JP" altLang="en-US" sz="1400" b="1"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endParaRPr lang="en-US" altLang="ja-JP" sz="1400"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1400" b="1" dirty="0">
                <a:latin typeface="Meiryo UI" panose="020B0604030504040204" pitchFamily="34" charset="-128"/>
                <a:ea typeface="Meiryo UI" panose="020B0604030504040204" pitchFamily="34" charset="-128"/>
              </a:rPr>
              <a:t>参加者　</a:t>
            </a:r>
            <a:r>
              <a:rPr lang="en-US" altLang="ja-JP" sz="1400" b="1" dirty="0">
                <a:latin typeface="Meiryo UI" panose="020B0604030504040204" pitchFamily="34" charset="-128"/>
                <a:ea typeface="Meiryo UI" panose="020B0604030504040204" pitchFamily="34" charset="-128"/>
              </a:rPr>
              <a:t> </a:t>
            </a:r>
            <a:r>
              <a:rPr lang="ja-JP" altLang="en-US" sz="1400" b="1" dirty="0">
                <a:latin typeface="Meiryo UI" panose="020B0604030504040204" pitchFamily="34" charset="-128"/>
                <a:ea typeface="Meiryo UI" panose="020B0604030504040204" pitchFamily="34" charset="-128"/>
              </a:rPr>
              <a:t>　　　</a:t>
            </a:r>
            <a:r>
              <a:rPr lang="ja-JP" altLang="en-US" sz="1400" dirty="0">
                <a:latin typeface="Meiryo UI" panose="020B0604030504040204" pitchFamily="34" charset="-128"/>
                <a:ea typeface="Meiryo UI" panose="020B0604030504040204" pitchFamily="34" charset="-128"/>
              </a:rPr>
              <a:t>キャンプ参加者　　</a:t>
            </a:r>
            <a:r>
              <a:rPr lang="en-US" altLang="ja-JP" sz="1400" dirty="0">
                <a:latin typeface="Meiryo UI" panose="020B0604030504040204" pitchFamily="34" charset="-128"/>
                <a:ea typeface="Meiryo UI" panose="020B0604030504040204" pitchFamily="34" charset="-128"/>
              </a:rPr>
              <a:t>78</a:t>
            </a:r>
            <a:r>
              <a:rPr lang="ja-JP" altLang="en-US" sz="1400" dirty="0">
                <a:latin typeface="Meiryo UI" panose="020B0604030504040204" pitchFamily="34" charset="-128"/>
                <a:ea typeface="Meiryo UI" panose="020B0604030504040204" pitchFamily="34" charset="-128"/>
              </a:rPr>
              <a:t>組</a:t>
            </a:r>
            <a:r>
              <a:rPr lang="en-US" altLang="ja-JP" sz="1400" dirty="0">
                <a:latin typeface="Meiryo UI" panose="020B0604030504040204" pitchFamily="34" charset="-128"/>
                <a:ea typeface="Meiryo UI" panose="020B0604030504040204" pitchFamily="34" charset="-128"/>
              </a:rPr>
              <a:t>200</a:t>
            </a:r>
            <a:r>
              <a:rPr lang="ja-JP" altLang="en-US" sz="1400" dirty="0">
                <a:latin typeface="Meiryo UI" panose="020B0604030504040204" pitchFamily="34" charset="-128"/>
                <a:ea typeface="Meiryo UI" panose="020B0604030504040204" pitchFamily="34" charset="-128"/>
              </a:rPr>
              <a:t>名前後想定</a:t>
            </a:r>
            <a:endParaRPr lang="en-US" altLang="ja-JP" sz="1400" dirty="0">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   </a:t>
            </a:r>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 </a:t>
            </a:r>
            <a:r>
              <a:rPr lang="ja-JP" altLang="en-US" sz="1400" dirty="0">
                <a:latin typeface="Meiryo UI" panose="020B0604030504040204" pitchFamily="34" charset="-128"/>
                <a:ea typeface="Meiryo UI" panose="020B0604030504040204" pitchFamily="34" charset="-128"/>
              </a:rPr>
              <a:t>多目的広場来場者　</a:t>
            </a:r>
            <a:r>
              <a:rPr lang="en-US" altLang="ja-JP" sz="1400" dirty="0">
                <a:latin typeface="Meiryo UI" panose="020B0604030504040204" pitchFamily="34" charset="-128"/>
                <a:ea typeface="Meiryo UI" panose="020B0604030504040204" pitchFamily="34" charset="-128"/>
              </a:rPr>
              <a:t>800~1000</a:t>
            </a:r>
            <a:r>
              <a:rPr lang="ja-JP" altLang="en-US" sz="1400" dirty="0">
                <a:latin typeface="Meiryo UI" panose="020B0604030504040204" pitchFamily="34" charset="-128"/>
                <a:ea typeface="Meiryo UI" panose="020B0604030504040204" pitchFamily="34" charset="-128"/>
              </a:rPr>
              <a:t>名想定</a:t>
            </a:r>
            <a:r>
              <a:rPr lang="ja-JP" altLang="en-US" sz="1400" dirty="0">
                <a:solidFill>
                  <a:srgbClr val="FF0000"/>
                </a:solidFill>
                <a:latin typeface="Meiryo UI" panose="020B0604030504040204" pitchFamily="34" charset="-128"/>
                <a:ea typeface="Meiryo UI" panose="020B0604030504040204" pitchFamily="34" charset="-128"/>
              </a:rPr>
              <a:t>（</a:t>
            </a:r>
            <a:r>
              <a:rPr lang="en-US" altLang="ja-JP" sz="1400" dirty="0">
                <a:solidFill>
                  <a:srgbClr val="FF0000"/>
                </a:solidFill>
                <a:latin typeface="Meiryo UI" panose="020B0604030504040204" pitchFamily="34" charset="-128"/>
                <a:ea typeface="Meiryo UI" panose="020B0604030504040204" pitchFamily="34" charset="-128"/>
              </a:rPr>
              <a:t>※</a:t>
            </a:r>
            <a:r>
              <a:rPr lang="ja-JP" altLang="en-US" sz="1400" dirty="0">
                <a:solidFill>
                  <a:srgbClr val="FF0000"/>
                </a:solidFill>
                <a:latin typeface="Meiryo UI" panose="020B0604030504040204" pitchFamily="34" charset="-128"/>
                <a:ea typeface="Meiryo UI" panose="020B0604030504040204" pitchFamily="34" charset="-128"/>
              </a:rPr>
              <a:t>）</a:t>
            </a:r>
            <a:endParaRPr lang="en-US" altLang="ja-JP" sz="1400" dirty="0">
              <a:solidFill>
                <a:srgbClr val="FF0000"/>
              </a:solidFill>
              <a:latin typeface="Meiryo UI" panose="020B0604030504040204" pitchFamily="34" charset="-128"/>
              <a:ea typeface="Meiryo UI" panose="020B0604030504040204" pitchFamily="34" charset="-128"/>
            </a:endParaRPr>
          </a:p>
          <a:p>
            <a:pPr marL="0" indent="0">
              <a:buFont typeface="Arial" panose="020B0604020202020204" pitchFamily="34" charset="0"/>
              <a:buNone/>
            </a:pPr>
            <a:r>
              <a:rPr lang="ja-JP" altLang="en-US" sz="1400" dirty="0">
                <a:latin typeface="Meiryo UI" panose="020B0604030504040204" pitchFamily="34" charset="-128"/>
                <a:ea typeface="Meiryo UI" panose="020B0604030504040204" pitchFamily="34" charset="-128"/>
              </a:rPr>
              <a:t>　　　　　　　　　</a:t>
            </a:r>
            <a:endParaRPr lang="en-US" altLang="ja-JP" sz="1400"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入場料　　</a:t>
            </a:r>
            <a:r>
              <a:rPr lang="en-US" altLang="ja-JP" sz="1400" b="1" dirty="0">
                <a:latin typeface="Meiryo UI" panose="020B0604030504040204" pitchFamily="34" charset="-128"/>
                <a:ea typeface="Meiryo UI" panose="020B0604030504040204" pitchFamily="34" charset="-128"/>
              </a:rPr>
              <a:t> </a:t>
            </a:r>
            <a:r>
              <a:rPr lang="ja-JP" altLang="en-US" sz="1400" b="1" dirty="0">
                <a:latin typeface="Meiryo UI" panose="020B0604030504040204" pitchFamily="34" charset="-128"/>
                <a:ea typeface="Meiryo UI" panose="020B0604030504040204" pitchFamily="34" charset="-128"/>
              </a:rPr>
              <a:t>　　</a:t>
            </a:r>
            <a:r>
              <a:rPr lang="ja-JP" altLang="en-US" sz="1400" dirty="0">
                <a:latin typeface="Meiryo UI" panose="020B0604030504040204" pitchFamily="34" charset="-128"/>
                <a:ea typeface="Meiryo UI" panose="020B0604030504040204" pitchFamily="34" charset="-128"/>
              </a:rPr>
              <a:t>多目的広場は無料。キャンプ参加者は有料</a:t>
            </a:r>
            <a:endParaRPr lang="en-US" altLang="ja-JP" sz="1400" dirty="0">
              <a:latin typeface="Meiryo UI" panose="020B0604030504040204" pitchFamily="34" charset="-128"/>
              <a:ea typeface="Meiryo UI" panose="020B0604030504040204" pitchFamily="34" charset="-128"/>
            </a:endParaRPr>
          </a:p>
          <a:p>
            <a:endParaRPr lang="en-US" altLang="ja-JP" sz="1400" b="1"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告知　　　　　　</a:t>
            </a:r>
            <a:r>
              <a:rPr lang="en-US" altLang="ja-JP" sz="1400" dirty="0">
                <a:latin typeface="Meiryo UI" panose="020B0604030504040204" pitchFamily="34" charset="-128"/>
                <a:ea typeface="Meiryo UI" panose="020B0604030504040204" pitchFamily="34" charset="-128"/>
              </a:rPr>
              <a:t>BE-PAL3</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7</a:t>
            </a:r>
            <a:r>
              <a:rPr lang="ja-JP" altLang="en-US" sz="1400" dirty="0">
                <a:latin typeface="Meiryo UI" panose="020B0604030504040204" pitchFamily="34" charset="-128"/>
                <a:ea typeface="Meiryo UI" panose="020B0604030504040204" pitchFamily="34" charset="-128"/>
              </a:rPr>
              <a:t>日売り、</a:t>
            </a:r>
            <a:r>
              <a:rPr lang="en-US" altLang="ja-JP" sz="1400" dirty="0">
                <a:latin typeface="Meiryo UI" panose="020B0604030504040204" pitchFamily="34" charset="-128"/>
                <a:ea typeface="Meiryo UI" panose="020B0604030504040204" pitchFamily="34" charset="-128"/>
              </a:rPr>
              <a:t>4</a:t>
            </a:r>
            <a:r>
              <a:rPr lang="ja-JP" altLang="en-US" sz="1400" dirty="0">
                <a:latin typeface="Meiryo UI" panose="020B0604030504040204" pitchFamily="34" charset="-128"/>
                <a:ea typeface="Meiryo UI" panose="020B0604030504040204" pitchFamily="34" charset="-128"/>
              </a:rPr>
              <a:t>月</a:t>
            </a:r>
            <a:r>
              <a:rPr lang="en-US" altLang="ja-JP" sz="1400" dirty="0">
                <a:latin typeface="Meiryo UI" panose="020B0604030504040204" pitchFamily="34" charset="-128"/>
                <a:ea typeface="Meiryo UI" panose="020B0604030504040204" pitchFamily="34" charset="-128"/>
              </a:rPr>
              <a:t>9</a:t>
            </a:r>
            <a:r>
              <a:rPr lang="ja-JP" altLang="en-US" sz="1400" dirty="0">
                <a:latin typeface="Meiryo UI" panose="020B0604030504040204" pitchFamily="34" charset="-128"/>
                <a:ea typeface="Meiryo UI" panose="020B0604030504040204" pitchFamily="34" charset="-128"/>
              </a:rPr>
              <a:t>日売り本誌</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　　　　　　　　　</a:t>
            </a:r>
            <a:r>
              <a:rPr lang="en-US" altLang="ja-JP" sz="1400" dirty="0">
                <a:latin typeface="Meiryo UI" panose="020B0604030504040204" pitchFamily="34" charset="-128"/>
                <a:ea typeface="Meiryo UI" panose="020B0604030504040204" pitchFamily="34" charset="-128"/>
              </a:rPr>
              <a:t>BE-PAL.NET</a:t>
            </a:r>
            <a:r>
              <a:rPr lang="ja-JP" altLang="en-US" sz="1400" dirty="0">
                <a:latin typeface="Meiryo UI" panose="020B0604030504040204" pitchFamily="34" charset="-128"/>
                <a:ea typeface="Meiryo UI" panose="020B0604030504040204" pitchFamily="34" charset="-128"/>
              </a:rPr>
              <a:t>、公式</a:t>
            </a:r>
            <a:r>
              <a:rPr lang="en-US" altLang="ja-JP" sz="1400" dirty="0">
                <a:latin typeface="Meiryo UI" panose="020B0604030504040204" pitchFamily="34" charset="-128"/>
                <a:ea typeface="Meiryo UI" panose="020B0604030504040204" pitchFamily="34" charset="-128"/>
              </a:rPr>
              <a:t>SNS</a:t>
            </a:r>
            <a:r>
              <a:rPr lang="ja-JP" altLang="en-US" sz="1400" dirty="0">
                <a:latin typeface="Meiryo UI" panose="020B0604030504040204" pitchFamily="34" charset="-128"/>
                <a:ea typeface="Meiryo UI" panose="020B0604030504040204" pitchFamily="34" charset="-128"/>
              </a:rPr>
              <a:t>など</a:t>
            </a:r>
            <a:endParaRPr lang="ja-JP" altLang="en-US" sz="1400" b="1" dirty="0">
              <a:latin typeface="Meiryo UI" panose="020B0604030504040204" pitchFamily="34" charset="-128"/>
              <a:ea typeface="Meiryo UI" panose="020B0604030504040204" pitchFamily="34" charset="-128"/>
            </a:endParaRPr>
          </a:p>
          <a:p>
            <a:endParaRPr lang="en-US" altLang="ja-JP" sz="1400" b="1" dirty="0">
              <a:latin typeface="Meiryo UI" panose="020B0604030504040204" pitchFamily="34" charset="-128"/>
              <a:ea typeface="Meiryo UI" panose="020B0604030504040204" pitchFamily="34" charset="-128"/>
            </a:endParaRPr>
          </a:p>
          <a:p>
            <a:r>
              <a:rPr lang="ja-JP" altLang="en-US" sz="1400" b="1" dirty="0">
                <a:latin typeface="Meiryo UI" panose="020B0604030504040204" pitchFamily="34" charset="-128"/>
                <a:ea typeface="Meiryo UI" panose="020B0604030504040204" pitchFamily="34" charset="-128"/>
              </a:rPr>
              <a:t>企画制作　　　</a:t>
            </a:r>
            <a:r>
              <a:rPr lang="en-US" altLang="ja-JP" sz="1400" dirty="0">
                <a:latin typeface="Meiryo UI" panose="020B0604030504040204" pitchFamily="34" charset="-128"/>
                <a:ea typeface="Meiryo UI" panose="020B0604030504040204" pitchFamily="34" charset="-128"/>
              </a:rPr>
              <a:t>BE-PAL</a:t>
            </a:r>
            <a:r>
              <a:rPr lang="ja-JP" altLang="en-US" sz="1400" dirty="0">
                <a:latin typeface="Meiryo UI" panose="020B0604030504040204" pitchFamily="34" charset="-128"/>
                <a:ea typeface="Meiryo UI" panose="020B0604030504040204" pitchFamily="34" charset="-128"/>
              </a:rPr>
              <a:t>編集部</a:t>
            </a:r>
            <a:r>
              <a:rPr lang="en-US" altLang="ja-JP" sz="1400" dirty="0">
                <a:latin typeface="Meiryo UI" panose="020B0604030504040204" pitchFamily="34" charset="-128"/>
                <a:ea typeface="Meiryo UI" panose="020B0604030504040204" pitchFamily="34" charset="-128"/>
              </a:rPr>
              <a:t>/</a:t>
            </a:r>
            <a:r>
              <a:rPr lang="ja-JP" altLang="en-US" sz="1400" dirty="0">
                <a:latin typeface="Meiryo UI" panose="020B0604030504040204" pitchFamily="34" charset="-128"/>
                <a:ea typeface="Meiryo UI" panose="020B0604030504040204" pitchFamily="34" charset="-128"/>
              </a:rPr>
              <a:t>広告局</a:t>
            </a:r>
            <a:r>
              <a:rPr lang="en-US" altLang="ja-JP" sz="1400" dirty="0">
                <a:latin typeface="Meiryo UI" panose="020B0604030504040204" pitchFamily="34" charset="-128"/>
                <a:ea typeface="Meiryo UI" panose="020B0604030504040204" pitchFamily="34" charset="-128"/>
              </a:rPr>
              <a:t>/snow peak/BEACON</a:t>
            </a:r>
            <a:r>
              <a:rPr lang="ja-JP" altLang="en-US" sz="1400" dirty="0">
                <a:latin typeface="Meiryo UI" panose="020B0604030504040204" pitchFamily="34" charset="-128"/>
                <a:ea typeface="Meiryo UI" panose="020B0604030504040204" pitchFamily="34" charset="-128"/>
              </a:rPr>
              <a:t>　</a:t>
            </a:r>
            <a:endParaRPr lang="ja-JP" altLang="en-US" sz="1400" b="1" dirty="0">
              <a:latin typeface="Meiryo UI" panose="020B0604030504040204" pitchFamily="34" charset="-128"/>
              <a:ea typeface="Meiryo UI" panose="020B0604030504040204" pitchFamily="34" charset="-128"/>
            </a:endParaRPr>
          </a:p>
        </p:txBody>
      </p:sp>
      <p:pic>
        <p:nvPicPr>
          <p:cNvPr id="49" name="図 48">
            <a:extLst>
              <a:ext uri="{FF2B5EF4-FFF2-40B4-BE49-F238E27FC236}">
                <a16:creationId xmlns:a16="http://schemas.microsoft.com/office/drawing/2014/main" id="{7CEFCFFA-96B7-8FDB-9E2E-471EB2BB2997}"/>
              </a:ext>
            </a:extLst>
          </p:cNvPr>
          <p:cNvPicPr>
            <a:picLocks noChangeAspect="1"/>
          </p:cNvPicPr>
          <p:nvPr/>
        </p:nvPicPr>
        <p:blipFill>
          <a:blip r:embed="rId2"/>
          <a:stretch>
            <a:fillRect/>
          </a:stretch>
        </p:blipFill>
        <p:spPr>
          <a:xfrm>
            <a:off x="830267" y="4364108"/>
            <a:ext cx="2339027" cy="613704"/>
          </a:xfrm>
          <a:prstGeom prst="rect">
            <a:avLst/>
          </a:prstGeom>
        </p:spPr>
      </p:pic>
      <p:pic>
        <p:nvPicPr>
          <p:cNvPr id="44" name="図 43" descr="草, 屋外, フェンス, 建物 が含まれている画像&#10;&#10;自動的に生成された説明">
            <a:extLst>
              <a:ext uri="{FF2B5EF4-FFF2-40B4-BE49-F238E27FC236}">
                <a16:creationId xmlns:a16="http://schemas.microsoft.com/office/drawing/2014/main" id="{2AA5AD4B-65DA-1CD1-01D5-5DC738FE5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795" y="1853593"/>
            <a:ext cx="3381150" cy="2532014"/>
          </a:xfrm>
          <a:prstGeom prst="rect">
            <a:avLst/>
          </a:prstGeom>
          <a:solidFill>
            <a:srgbClr val="D5EDE8"/>
          </a:solidFill>
        </p:spPr>
      </p:pic>
      <p:sp>
        <p:nvSpPr>
          <p:cNvPr id="3" name="テキスト ボックス 2">
            <a:extLst>
              <a:ext uri="{FF2B5EF4-FFF2-40B4-BE49-F238E27FC236}">
                <a16:creationId xmlns:a16="http://schemas.microsoft.com/office/drawing/2014/main" id="{9345A177-4790-9ED0-47FC-0C49918BDEAE}"/>
              </a:ext>
            </a:extLst>
          </p:cNvPr>
          <p:cNvSpPr txBox="1"/>
          <p:nvPr/>
        </p:nvSpPr>
        <p:spPr>
          <a:xfrm>
            <a:off x="3609945" y="5676644"/>
            <a:ext cx="4636206" cy="577081"/>
          </a:xfrm>
          <a:prstGeom prst="rect">
            <a:avLst/>
          </a:prstGeom>
          <a:noFill/>
        </p:spPr>
        <p:txBody>
          <a:bodyPr wrap="none" rtlCol="0">
            <a:spAutoFit/>
          </a:bodyPr>
          <a:lstStyle/>
          <a:p>
            <a:r>
              <a:rPr kumimoji="1" lang="en-US" altLang="ja-JP" sz="1050" dirty="0">
                <a:solidFill>
                  <a:srgbClr val="FF0000"/>
                </a:solidFill>
                <a:latin typeface="Meiryo UI" panose="020B0604030504040204" pitchFamily="34" charset="-128"/>
                <a:ea typeface="Meiryo UI" panose="020B0604030504040204" pitchFamily="34" charset="-128"/>
              </a:rPr>
              <a:t>※</a:t>
            </a:r>
            <a:r>
              <a:rPr kumimoji="1" lang="ja-JP" altLang="en-US" sz="1050" dirty="0">
                <a:solidFill>
                  <a:srgbClr val="FF0000"/>
                </a:solidFill>
                <a:latin typeface="Meiryo UI" panose="020B0604030504040204" pitchFamily="34" charset="-128"/>
                <a:ea typeface="Meiryo UI" panose="020B0604030504040204" pitchFamily="34" charset="-128"/>
              </a:rPr>
              <a:t>キャンプ場利用者も含めた想定人数です。</a:t>
            </a:r>
            <a:endParaRPr kumimoji="1" lang="en-US" altLang="ja-JP" sz="1050" dirty="0">
              <a:solidFill>
                <a:srgbClr val="FF0000"/>
              </a:solidFill>
              <a:latin typeface="Meiryo UI" panose="020B0604030504040204" pitchFamily="34" charset="-128"/>
              <a:ea typeface="Meiryo UI" panose="020B0604030504040204" pitchFamily="34" charset="-128"/>
            </a:endParaRPr>
          </a:p>
          <a:p>
            <a:r>
              <a:rPr kumimoji="1" lang="ja-JP" altLang="en-US" sz="1050" dirty="0">
                <a:solidFill>
                  <a:srgbClr val="FF0000"/>
                </a:solidFill>
                <a:latin typeface="Meiryo UI" panose="020B0604030504040204" pitchFamily="34" charset="-128"/>
                <a:ea typeface="Meiryo UI" panose="020B0604030504040204" pitchFamily="34" charset="-128"/>
              </a:rPr>
              <a:t>　　開催実績がないため、あくまでも想定人数となります。来場者数をお約束するもの</a:t>
            </a:r>
            <a:endParaRPr kumimoji="1" lang="en-US" altLang="ja-JP" sz="1050" dirty="0">
              <a:solidFill>
                <a:srgbClr val="FF0000"/>
              </a:solidFill>
              <a:latin typeface="Meiryo UI" panose="020B0604030504040204" pitchFamily="34" charset="-128"/>
              <a:ea typeface="Meiryo UI" panose="020B0604030504040204" pitchFamily="34" charset="-128"/>
            </a:endParaRPr>
          </a:p>
          <a:p>
            <a:r>
              <a:rPr kumimoji="1" lang="ja-JP" altLang="en-US" sz="1050" dirty="0">
                <a:solidFill>
                  <a:srgbClr val="FF0000"/>
                </a:solidFill>
                <a:latin typeface="Meiryo UI" panose="020B0604030504040204" pitchFamily="34" charset="-128"/>
                <a:ea typeface="Meiryo UI" panose="020B0604030504040204" pitchFamily="34" charset="-128"/>
              </a:rPr>
              <a:t>　　ではございませんので、予めご了承ください。</a:t>
            </a:r>
          </a:p>
        </p:txBody>
      </p:sp>
      <p:sp>
        <p:nvSpPr>
          <p:cNvPr id="10" name="正方形/長方形 9">
            <a:extLst>
              <a:ext uri="{FF2B5EF4-FFF2-40B4-BE49-F238E27FC236}">
                <a16:creationId xmlns:a16="http://schemas.microsoft.com/office/drawing/2014/main" id="{021CE521-E631-784C-8FBD-8631B3AEE947}"/>
              </a:ext>
            </a:extLst>
          </p:cNvPr>
          <p:cNvSpPr/>
          <p:nvPr/>
        </p:nvSpPr>
        <p:spPr>
          <a:xfrm flipV="1">
            <a:off x="2056564" y="220757"/>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C2F2A13-7CDB-0138-AED4-73AD2BDB39C0}"/>
              </a:ext>
            </a:extLst>
          </p:cNvPr>
          <p:cNvSpPr/>
          <p:nvPr/>
        </p:nvSpPr>
        <p:spPr>
          <a:xfrm flipV="1">
            <a:off x="2190600" y="141299"/>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097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フリーフォーム 12">
            <a:extLst>
              <a:ext uri="{FF2B5EF4-FFF2-40B4-BE49-F238E27FC236}">
                <a16:creationId xmlns:a16="http://schemas.microsoft.com/office/drawing/2014/main" id="{4D721EAB-AFCB-9F37-B83C-310268CDAFB4}"/>
              </a:ext>
            </a:extLst>
          </p:cNvPr>
          <p:cNvSpPr/>
          <p:nvPr/>
        </p:nvSpPr>
        <p:spPr>
          <a:xfrm flipH="1">
            <a:off x="0" y="-29688"/>
            <a:ext cx="2113238" cy="6887688"/>
          </a:xfrm>
          <a:custGeom>
            <a:avLst/>
            <a:gdLst>
              <a:gd name="connsiteX0" fmla="*/ 2505694 w 2505694"/>
              <a:gd name="connsiteY0" fmla="*/ 0 h 6887688"/>
              <a:gd name="connsiteX1" fmla="*/ 2505694 w 2505694"/>
              <a:gd name="connsiteY1" fmla="*/ 6887688 h 6887688"/>
              <a:gd name="connsiteX2" fmla="*/ 142504 w 2505694"/>
              <a:gd name="connsiteY2" fmla="*/ 6887688 h 6887688"/>
              <a:gd name="connsiteX3" fmla="*/ 130629 w 2505694"/>
              <a:gd name="connsiteY3" fmla="*/ 6863938 h 6887688"/>
              <a:gd name="connsiteX4" fmla="*/ 47502 w 2505694"/>
              <a:gd name="connsiteY4" fmla="*/ 6745184 h 6887688"/>
              <a:gd name="connsiteX5" fmla="*/ 23751 w 2505694"/>
              <a:gd name="connsiteY5" fmla="*/ 6709558 h 6887688"/>
              <a:gd name="connsiteX6" fmla="*/ 23751 w 2505694"/>
              <a:gd name="connsiteY6" fmla="*/ 6555179 h 6887688"/>
              <a:gd name="connsiteX7" fmla="*/ 71252 w 2505694"/>
              <a:gd name="connsiteY7" fmla="*/ 6483927 h 6887688"/>
              <a:gd name="connsiteX8" fmla="*/ 118754 w 2505694"/>
              <a:gd name="connsiteY8" fmla="*/ 6436426 h 6887688"/>
              <a:gd name="connsiteX9" fmla="*/ 190006 w 2505694"/>
              <a:gd name="connsiteY9" fmla="*/ 6388925 h 6887688"/>
              <a:gd name="connsiteX10" fmla="*/ 308759 w 2505694"/>
              <a:gd name="connsiteY10" fmla="*/ 6365174 h 6887688"/>
              <a:gd name="connsiteX11" fmla="*/ 368136 w 2505694"/>
              <a:gd name="connsiteY11" fmla="*/ 6377049 h 6887688"/>
              <a:gd name="connsiteX12" fmla="*/ 415637 w 2505694"/>
              <a:gd name="connsiteY12" fmla="*/ 6329548 h 6887688"/>
              <a:gd name="connsiteX13" fmla="*/ 403762 w 2505694"/>
              <a:gd name="connsiteY13" fmla="*/ 6092042 h 6887688"/>
              <a:gd name="connsiteX14" fmla="*/ 344385 w 2505694"/>
              <a:gd name="connsiteY14" fmla="*/ 5985164 h 6887688"/>
              <a:gd name="connsiteX15" fmla="*/ 320634 w 2505694"/>
              <a:gd name="connsiteY15" fmla="*/ 5949538 h 6887688"/>
              <a:gd name="connsiteX16" fmla="*/ 285008 w 2505694"/>
              <a:gd name="connsiteY16" fmla="*/ 5925787 h 6887688"/>
              <a:gd name="connsiteX17" fmla="*/ 106878 w 2505694"/>
              <a:gd name="connsiteY17" fmla="*/ 5902036 h 6887688"/>
              <a:gd name="connsiteX18" fmla="*/ 95003 w 2505694"/>
              <a:gd name="connsiteY18" fmla="*/ 5723906 h 6887688"/>
              <a:gd name="connsiteX19" fmla="*/ 118754 w 2505694"/>
              <a:gd name="connsiteY19" fmla="*/ 5652655 h 6887688"/>
              <a:gd name="connsiteX20" fmla="*/ 154380 w 2505694"/>
              <a:gd name="connsiteY20" fmla="*/ 5617029 h 6887688"/>
              <a:gd name="connsiteX21" fmla="*/ 225632 w 2505694"/>
              <a:gd name="connsiteY21" fmla="*/ 5593278 h 6887688"/>
              <a:gd name="connsiteX22" fmla="*/ 332510 w 2505694"/>
              <a:gd name="connsiteY22" fmla="*/ 5522026 h 6887688"/>
              <a:gd name="connsiteX23" fmla="*/ 368136 w 2505694"/>
              <a:gd name="connsiteY23" fmla="*/ 5498275 h 6887688"/>
              <a:gd name="connsiteX24" fmla="*/ 391886 w 2505694"/>
              <a:gd name="connsiteY24" fmla="*/ 5427023 h 6887688"/>
              <a:gd name="connsiteX25" fmla="*/ 403762 w 2505694"/>
              <a:gd name="connsiteY25" fmla="*/ 5391397 h 6887688"/>
              <a:gd name="connsiteX26" fmla="*/ 391886 w 2505694"/>
              <a:gd name="connsiteY26" fmla="*/ 5296395 h 6887688"/>
              <a:gd name="connsiteX27" fmla="*/ 356260 w 2505694"/>
              <a:gd name="connsiteY27" fmla="*/ 5284519 h 6887688"/>
              <a:gd name="connsiteX28" fmla="*/ 285008 w 2505694"/>
              <a:gd name="connsiteY28" fmla="*/ 5237018 h 6887688"/>
              <a:gd name="connsiteX29" fmla="*/ 178130 w 2505694"/>
              <a:gd name="connsiteY29" fmla="*/ 5201392 h 6887688"/>
              <a:gd name="connsiteX30" fmla="*/ 95003 w 2505694"/>
              <a:gd name="connsiteY30" fmla="*/ 5177642 h 6887688"/>
              <a:gd name="connsiteX31" fmla="*/ 11876 w 2505694"/>
              <a:gd name="connsiteY31" fmla="*/ 5153891 h 6887688"/>
              <a:gd name="connsiteX32" fmla="*/ 23751 w 2505694"/>
              <a:gd name="connsiteY32" fmla="*/ 5070764 h 6887688"/>
              <a:gd name="connsiteX33" fmla="*/ 118754 w 2505694"/>
              <a:gd name="connsiteY33" fmla="*/ 4987636 h 6887688"/>
              <a:gd name="connsiteX34" fmla="*/ 237507 w 2505694"/>
              <a:gd name="connsiteY34" fmla="*/ 4952010 h 6887688"/>
              <a:gd name="connsiteX35" fmla="*/ 273133 w 2505694"/>
              <a:gd name="connsiteY35" fmla="*/ 4928260 h 6887688"/>
              <a:gd name="connsiteX36" fmla="*/ 332510 w 2505694"/>
              <a:gd name="connsiteY36" fmla="*/ 4857008 h 6887688"/>
              <a:gd name="connsiteX37" fmla="*/ 261258 w 2505694"/>
              <a:gd name="connsiteY37" fmla="*/ 4809506 h 6887688"/>
              <a:gd name="connsiteX38" fmla="*/ 237507 w 2505694"/>
              <a:gd name="connsiteY38" fmla="*/ 4512623 h 6887688"/>
              <a:gd name="connsiteX39" fmla="*/ 225632 w 2505694"/>
              <a:gd name="connsiteY39" fmla="*/ 4476997 h 6887688"/>
              <a:gd name="connsiteX40" fmla="*/ 201881 w 2505694"/>
              <a:gd name="connsiteY40" fmla="*/ 4429496 h 6887688"/>
              <a:gd name="connsiteX41" fmla="*/ 130629 w 2505694"/>
              <a:gd name="connsiteY41" fmla="*/ 4370119 h 6887688"/>
              <a:gd name="connsiteX42" fmla="*/ 154380 w 2505694"/>
              <a:gd name="connsiteY42" fmla="*/ 4298868 h 6887688"/>
              <a:gd name="connsiteX43" fmla="*/ 237507 w 2505694"/>
              <a:gd name="connsiteY43" fmla="*/ 4191990 h 6887688"/>
              <a:gd name="connsiteX44" fmla="*/ 261258 w 2505694"/>
              <a:gd name="connsiteY44" fmla="*/ 4156364 h 6887688"/>
              <a:gd name="connsiteX45" fmla="*/ 225632 w 2505694"/>
              <a:gd name="connsiteY45" fmla="*/ 4132613 h 6887688"/>
              <a:gd name="connsiteX46" fmla="*/ 190006 w 2505694"/>
              <a:gd name="connsiteY46" fmla="*/ 4120738 h 6887688"/>
              <a:gd name="connsiteX47" fmla="*/ 213756 w 2505694"/>
              <a:gd name="connsiteY47" fmla="*/ 4001984 h 6887688"/>
              <a:gd name="connsiteX48" fmla="*/ 261258 w 2505694"/>
              <a:gd name="connsiteY48" fmla="*/ 3930732 h 6887688"/>
              <a:gd name="connsiteX49" fmla="*/ 249382 w 2505694"/>
              <a:gd name="connsiteY49" fmla="*/ 3835730 h 6887688"/>
              <a:gd name="connsiteX50" fmla="*/ 201881 w 2505694"/>
              <a:gd name="connsiteY50" fmla="*/ 3728852 h 6887688"/>
              <a:gd name="connsiteX51" fmla="*/ 273133 w 2505694"/>
              <a:gd name="connsiteY51" fmla="*/ 3657600 h 6887688"/>
              <a:gd name="connsiteX52" fmla="*/ 308759 w 2505694"/>
              <a:gd name="connsiteY52" fmla="*/ 3621974 h 6887688"/>
              <a:gd name="connsiteX53" fmla="*/ 391886 w 2505694"/>
              <a:gd name="connsiteY53" fmla="*/ 3598223 h 6887688"/>
              <a:gd name="connsiteX54" fmla="*/ 439388 w 2505694"/>
              <a:gd name="connsiteY54" fmla="*/ 3574473 h 6887688"/>
              <a:gd name="connsiteX55" fmla="*/ 510639 w 2505694"/>
              <a:gd name="connsiteY55" fmla="*/ 3550722 h 6887688"/>
              <a:gd name="connsiteX56" fmla="*/ 344385 w 2505694"/>
              <a:gd name="connsiteY56" fmla="*/ 3515096 h 6887688"/>
              <a:gd name="connsiteX57" fmla="*/ 391886 w 2505694"/>
              <a:gd name="connsiteY57" fmla="*/ 3503221 h 6887688"/>
              <a:gd name="connsiteX58" fmla="*/ 463138 w 2505694"/>
              <a:gd name="connsiteY58" fmla="*/ 3479470 h 6887688"/>
              <a:gd name="connsiteX59" fmla="*/ 475013 w 2505694"/>
              <a:gd name="connsiteY59" fmla="*/ 3372592 h 6887688"/>
              <a:gd name="connsiteX60" fmla="*/ 486889 w 2505694"/>
              <a:gd name="connsiteY60" fmla="*/ 3277590 h 6887688"/>
              <a:gd name="connsiteX61" fmla="*/ 498764 w 2505694"/>
              <a:gd name="connsiteY61" fmla="*/ 2933205 h 6887688"/>
              <a:gd name="connsiteX62" fmla="*/ 486889 w 2505694"/>
              <a:gd name="connsiteY62" fmla="*/ 2897579 h 6887688"/>
              <a:gd name="connsiteX63" fmla="*/ 451263 w 2505694"/>
              <a:gd name="connsiteY63" fmla="*/ 2885704 h 6887688"/>
              <a:gd name="connsiteX64" fmla="*/ 403762 w 2505694"/>
              <a:gd name="connsiteY64" fmla="*/ 2755075 h 6887688"/>
              <a:gd name="connsiteX65" fmla="*/ 356260 w 2505694"/>
              <a:gd name="connsiteY65" fmla="*/ 2743200 h 6887688"/>
              <a:gd name="connsiteX66" fmla="*/ 344385 w 2505694"/>
              <a:gd name="connsiteY66" fmla="*/ 2707574 h 6887688"/>
              <a:gd name="connsiteX67" fmla="*/ 296884 w 2505694"/>
              <a:gd name="connsiteY67" fmla="*/ 2660073 h 6887688"/>
              <a:gd name="connsiteX68" fmla="*/ 261258 w 2505694"/>
              <a:gd name="connsiteY68" fmla="*/ 2624447 h 6887688"/>
              <a:gd name="connsiteX69" fmla="*/ 225632 w 2505694"/>
              <a:gd name="connsiteY69" fmla="*/ 2517569 h 6887688"/>
              <a:gd name="connsiteX70" fmla="*/ 130629 w 2505694"/>
              <a:gd name="connsiteY70" fmla="*/ 2493818 h 6887688"/>
              <a:gd name="connsiteX71" fmla="*/ 71252 w 2505694"/>
              <a:gd name="connsiteY71" fmla="*/ 2470068 h 6887688"/>
              <a:gd name="connsiteX72" fmla="*/ 0 w 2505694"/>
              <a:gd name="connsiteY72" fmla="*/ 2410691 h 6887688"/>
              <a:gd name="connsiteX73" fmla="*/ 11876 w 2505694"/>
              <a:gd name="connsiteY73" fmla="*/ 2315688 h 6887688"/>
              <a:gd name="connsiteX74" fmla="*/ 47502 w 2505694"/>
              <a:gd name="connsiteY74" fmla="*/ 2280062 h 6887688"/>
              <a:gd name="connsiteX75" fmla="*/ 95003 w 2505694"/>
              <a:gd name="connsiteY75" fmla="*/ 2208810 h 6887688"/>
              <a:gd name="connsiteX76" fmla="*/ 118754 w 2505694"/>
              <a:gd name="connsiteY76" fmla="*/ 2173184 h 6887688"/>
              <a:gd name="connsiteX77" fmla="*/ 142504 w 2505694"/>
              <a:gd name="connsiteY77" fmla="*/ 2137558 h 6887688"/>
              <a:gd name="connsiteX78" fmla="*/ 190006 w 2505694"/>
              <a:gd name="connsiteY78" fmla="*/ 2101932 h 6887688"/>
              <a:gd name="connsiteX79" fmla="*/ 296884 w 2505694"/>
              <a:gd name="connsiteY79" fmla="*/ 1983179 h 6887688"/>
              <a:gd name="connsiteX80" fmla="*/ 320634 w 2505694"/>
              <a:gd name="connsiteY80" fmla="*/ 1864426 h 6887688"/>
              <a:gd name="connsiteX81" fmla="*/ 332510 w 2505694"/>
              <a:gd name="connsiteY81" fmla="*/ 1816925 h 6887688"/>
              <a:gd name="connsiteX82" fmla="*/ 368136 w 2505694"/>
              <a:gd name="connsiteY82" fmla="*/ 1769423 h 6887688"/>
              <a:gd name="connsiteX83" fmla="*/ 415637 w 2505694"/>
              <a:gd name="connsiteY83" fmla="*/ 1698171 h 6887688"/>
              <a:gd name="connsiteX84" fmla="*/ 427512 w 2505694"/>
              <a:gd name="connsiteY84" fmla="*/ 1662545 h 6887688"/>
              <a:gd name="connsiteX85" fmla="*/ 391886 w 2505694"/>
              <a:gd name="connsiteY85" fmla="*/ 1638795 h 6887688"/>
              <a:gd name="connsiteX86" fmla="*/ 380011 w 2505694"/>
              <a:gd name="connsiteY86" fmla="*/ 1603169 h 6887688"/>
              <a:gd name="connsiteX87" fmla="*/ 403762 w 2505694"/>
              <a:gd name="connsiteY87" fmla="*/ 1389413 h 6887688"/>
              <a:gd name="connsiteX88" fmla="*/ 391886 w 2505694"/>
              <a:gd name="connsiteY88" fmla="*/ 1199408 h 6887688"/>
              <a:gd name="connsiteX89" fmla="*/ 356260 w 2505694"/>
              <a:gd name="connsiteY89" fmla="*/ 1187532 h 6887688"/>
              <a:gd name="connsiteX90" fmla="*/ 273133 w 2505694"/>
              <a:gd name="connsiteY90" fmla="*/ 1175657 h 6887688"/>
              <a:gd name="connsiteX91" fmla="*/ 273133 w 2505694"/>
              <a:gd name="connsiteY91" fmla="*/ 1104405 h 6887688"/>
              <a:gd name="connsiteX92" fmla="*/ 308759 w 2505694"/>
              <a:gd name="connsiteY92" fmla="*/ 1092530 h 6887688"/>
              <a:gd name="connsiteX93" fmla="*/ 332510 w 2505694"/>
              <a:gd name="connsiteY93" fmla="*/ 1009403 h 6887688"/>
              <a:gd name="connsiteX94" fmla="*/ 380011 w 2505694"/>
              <a:gd name="connsiteY94" fmla="*/ 938151 h 6887688"/>
              <a:gd name="connsiteX95" fmla="*/ 403762 w 2505694"/>
              <a:gd name="connsiteY95" fmla="*/ 902525 h 6887688"/>
              <a:gd name="connsiteX96" fmla="*/ 391886 w 2505694"/>
              <a:gd name="connsiteY96" fmla="*/ 451262 h 6887688"/>
              <a:gd name="connsiteX97" fmla="*/ 427512 w 2505694"/>
              <a:gd name="connsiteY97" fmla="*/ 439387 h 6887688"/>
              <a:gd name="connsiteX98" fmla="*/ 439388 w 2505694"/>
              <a:gd name="connsiteY98" fmla="*/ 403761 h 6887688"/>
              <a:gd name="connsiteX99" fmla="*/ 498764 w 2505694"/>
              <a:gd name="connsiteY99" fmla="*/ 344384 h 6887688"/>
              <a:gd name="connsiteX100" fmla="*/ 534390 w 2505694"/>
              <a:gd name="connsiteY100" fmla="*/ 273132 h 6887688"/>
              <a:gd name="connsiteX101" fmla="*/ 546265 w 2505694"/>
              <a:gd name="connsiteY101" fmla="*/ 237506 h 6887688"/>
              <a:gd name="connsiteX102" fmla="*/ 558141 w 2505694"/>
              <a:gd name="connsiteY102" fmla="*/ 130629 h 6887688"/>
              <a:gd name="connsiteX103" fmla="*/ 593767 w 2505694"/>
              <a:gd name="connsiteY103" fmla="*/ 106878 h 6887688"/>
              <a:gd name="connsiteX104" fmla="*/ 605642 w 2505694"/>
              <a:gd name="connsiteY104" fmla="*/ 11875 h 6887688"/>
              <a:gd name="connsiteX105" fmla="*/ 2505694 w 2505694"/>
              <a:gd name="connsiteY10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05694" h="6887688">
                <a:moveTo>
                  <a:pt x="2505694" y="0"/>
                </a:moveTo>
                <a:lnTo>
                  <a:pt x="2505694" y="6887688"/>
                </a:lnTo>
                <a:lnTo>
                  <a:pt x="142504" y="6887688"/>
                </a:lnTo>
                <a:lnTo>
                  <a:pt x="130629" y="6863938"/>
                </a:lnTo>
                <a:lnTo>
                  <a:pt x="47502" y="6745184"/>
                </a:lnTo>
                <a:cubicBezTo>
                  <a:pt x="39378" y="6733449"/>
                  <a:pt x="23751" y="6709558"/>
                  <a:pt x="23751" y="6709558"/>
                </a:cubicBezTo>
                <a:cubicBezTo>
                  <a:pt x="3824" y="6649776"/>
                  <a:pt x="-3760" y="6643215"/>
                  <a:pt x="23751" y="6555179"/>
                </a:cubicBezTo>
                <a:cubicBezTo>
                  <a:pt x="32265" y="6527934"/>
                  <a:pt x="62225" y="6511007"/>
                  <a:pt x="71252" y="6483927"/>
                </a:cubicBezTo>
                <a:cubicBezTo>
                  <a:pt x="87087" y="6436426"/>
                  <a:pt x="71253" y="6452259"/>
                  <a:pt x="118754" y="6436426"/>
                </a:cubicBezTo>
                <a:cubicBezTo>
                  <a:pt x="142505" y="6420592"/>
                  <a:pt x="162314" y="6395849"/>
                  <a:pt x="190006" y="6388925"/>
                </a:cubicBezTo>
                <a:cubicBezTo>
                  <a:pt x="260866" y="6371209"/>
                  <a:pt x="221408" y="6379732"/>
                  <a:pt x="308759" y="6365174"/>
                </a:cubicBezTo>
                <a:cubicBezTo>
                  <a:pt x="328551" y="6369132"/>
                  <a:pt x="349237" y="6369962"/>
                  <a:pt x="368136" y="6377049"/>
                </a:cubicBezTo>
                <a:cubicBezTo>
                  <a:pt x="426343" y="6398876"/>
                  <a:pt x="397120" y="6440656"/>
                  <a:pt x="415637" y="6329548"/>
                </a:cubicBezTo>
                <a:cubicBezTo>
                  <a:pt x="411679" y="6250379"/>
                  <a:pt x="410629" y="6171012"/>
                  <a:pt x="403762" y="6092042"/>
                </a:cubicBezTo>
                <a:cubicBezTo>
                  <a:pt x="400627" y="6055988"/>
                  <a:pt x="358313" y="6006056"/>
                  <a:pt x="344385" y="5985164"/>
                </a:cubicBezTo>
                <a:cubicBezTo>
                  <a:pt x="336468" y="5973289"/>
                  <a:pt x="332509" y="5957455"/>
                  <a:pt x="320634" y="5949538"/>
                </a:cubicBezTo>
                <a:cubicBezTo>
                  <a:pt x="308759" y="5941621"/>
                  <a:pt x="297774" y="5932170"/>
                  <a:pt x="285008" y="5925787"/>
                </a:cubicBezTo>
                <a:cubicBezTo>
                  <a:pt x="236503" y="5901534"/>
                  <a:pt x="138707" y="5904689"/>
                  <a:pt x="106878" y="5902036"/>
                </a:cubicBezTo>
                <a:cubicBezTo>
                  <a:pt x="76906" y="5812117"/>
                  <a:pt x="73043" y="5833705"/>
                  <a:pt x="95003" y="5723906"/>
                </a:cubicBezTo>
                <a:cubicBezTo>
                  <a:pt x="99913" y="5699357"/>
                  <a:pt x="101051" y="5670358"/>
                  <a:pt x="118754" y="5652655"/>
                </a:cubicBezTo>
                <a:cubicBezTo>
                  <a:pt x="130629" y="5640780"/>
                  <a:pt x="139699" y="5625185"/>
                  <a:pt x="154380" y="5617029"/>
                </a:cubicBezTo>
                <a:cubicBezTo>
                  <a:pt x="176265" y="5604871"/>
                  <a:pt x="225632" y="5593278"/>
                  <a:pt x="225632" y="5593278"/>
                </a:cubicBezTo>
                <a:lnTo>
                  <a:pt x="332510" y="5522026"/>
                </a:lnTo>
                <a:lnTo>
                  <a:pt x="368136" y="5498275"/>
                </a:lnTo>
                <a:lnTo>
                  <a:pt x="391886" y="5427023"/>
                </a:lnTo>
                <a:lnTo>
                  <a:pt x="403762" y="5391397"/>
                </a:lnTo>
                <a:cubicBezTo>
                  <a:pt x="399803" y="5359730"/>
                  <a:pt x="404848" y="5325558"/>
                  <a:pt x="391886" y="5296395"/>
                </a:cubicBezTo>
                <a:cubicBezTo>
                  <a:pt x="386802" y="5284956"/>
                  <a:pt x="367202" y="5290598"/>
                  <a:pt x="356260" y="5284519"/>
                </a:cubicBezTo>
                <a:cubicBezTo>
                  <a:pt x="331307" y="5270656"/>
                  <a:pt x="308759" y="5252852"/>
                  <a:pt x="285008" y="5237018"/>
                </a:cubicBezTo>
                <a:cubicBezTo>
                  <a:pt x="225736" y="5197504"/>
                  <a:pt x="269552" y="5219677"/>
                  <a:pt x="178130" y="5201392"/>
                </a:cubicBezTo>
                <a:cubicBezTo>
                  <a:pt x="116262" y="5189018"/>
                  <a:pt x="147817" y="5192732"/>
                  <a:pt x="95003" y="5177642"/>
                </a:cubicBezTo>
                <a:cubicBezTo>
                  <a:pt x="-9376" y="5147819"/>
                  <a:pt x="97295" y="5182363"/>
                  <a:pt x="11876" y="5153891"/>
                </a:cubicBezTo>
                <a:cubicBezTo>
                  <a:pt x="15834" y="5126182"/>
                  <a:pt x="13703" y="5096889"/>
                  <a:pt x="23751" y="5070764"/>
                </a:cubicBezTo>
                <a:cubicBezTo>
                  <a:pt x="56116" y="4986615"/>
                  <a:pt x="57391" y="5006045"/>
                  <a:pt x="118754" y="4987636"/>
                </a:cubicBezTo>
                <a:cubicBezTo>
                  <a:pt x="263320" y="4944266"/>
                  <a:pt x="128017" y="4979384"/>
                  <a:pt x="237507" y="4952010"/>
                </a:cubicBezTo>
                <a:cubicBezTo>
                  <a:pt x="249382" y="4944093"/>
                  <a:pt x="262169" y="4937397"/>
                  <a:pt x="273133" y="4928260"/>
                </a:cubicBezTo>
                <a:cubicBezTo>
                  <a:pt x="307421" y="4899687"/>
                  <a:pt x="309157" y="4892037"/>
                  <a:pt x="332510" y="4857008"/>
                </a:cubicBezTo>
                <a:cubicBezTo>
                  <a:pt x="308759" y="4841174"/>
                  <a:pt x="262616" y="4838019"/>
                  <a:pt x="261258" y="4809506"/>
                </a:cubicBezTo>
                <a:cubicBezTo>
                  <a:pt x="253277" y="4641910"/>
                  <a:pt x="268649" y="4621625"/>
                  <a:pt x="237507" y="4512623"/>
                </a:cubicBezTo>
                <a:cubicBezTo>
                  <a:pt x="234068" y="4500587"/>
                  <a:pt x="230563" y="4488503"/>
                  <a:pt x="225632" y="4476997"/>
                </a:cubicBezTo>
                <a:cubicBezTo>
                  <a:pt x="218659" y="4460726"/>
                  <a:pt x="212171" y="4443901"/>
                  <a:pt x="201881" y="4429496"/>
                </a:cubicBezTo>
                <a:cubicBezTo>
                  <a:pt x="181100" y="4400403"/>
                  <a:pt x="159036" y="4389057"/>
                  <a:pt x="130629" y="4370119"/>
                </a:cubicBezTo>
                <a:cubicBezTo>
                  <a:pt x="138546" y="4346369"/>
                  <a:pt x="141499" y="4320335"/>
                  <a:pt x="154380" y="4298868"/>
                </a:cubicBezTo>
                <a:cubicBezTo>
                  <a:pt x="177601" y="4260167"/>
                  <a:pt x="212471" y="4229543"/>
                  <a:pt x="237507" y="4191990"/>
                </a:cubicBezTo>
                <a:lnTo>
                  <a:pt x="261258" y="4156364"/>
                </a:lnTo>
                <a:cubicBezTo>
                  <a:pt x="249383" y="4148447"/>
                  <a:pt x="238398" y="4138996"/>
                  <a:pt x="225632" y="4132613"/>
                </a:cubicBezTo>
                <a:cubicBezTo>
                  <a:pt x="214436" y="4127015"/>
                  <a:pt x="193042" y="4132882"/>
                  <a:pt x="190006" y="4120738"/>
                </a:cubicBezTo>
                <a:cubicBezTo>
                  <a:pt x="187361" y="4110159"/>
                  <a:pt x="200315" y="4026178"/>
                  <a:pt x="213756" y="4001984"/>
                </a:cubicBezTo>
                <a:cubicBezTo>
                  <a:pt x="227619" y="3977031"/>
                  <a:pt x="261258" y="3930732"/>
                  <a:pt x="261258" y="3930732"/>
                </a:cubicBezTo>
                <a:cubicBezTo>
                  <a:pt x="257299" y="3899065"/>
                  <a:pt x="267085" y="3862284"/>
                  <a:pt x="249382" y="3835730"/>
                </a:cubicBezTo>
                <a:cubicBezTo>
                  <a:pt x="207979" y="3773625"/>
                  <a:pt x="109604" y="3913408"/>
                  <a:pt x="201881" y="3728852"/>
                </a:cubicBezTo>
                <a:cubicBezTo>
                  <a:pt x="216902" y="3698809"/>
                  <a:pt x="249382" y="3681351"/>
                  <a:pt x="273133" y="3657600"/>
                </a:cubicBezTo>
                <a:cubicBezTo>
                  <a:pt x="285008" y="3645725"/>
                  <a:pt x="292466" y="3626047"/>
                  <a:pt x="308759" y="3621974"/>
                </a:cubicBezTo>
                <a:cubicBezTo>
                  <a:pt x="332873" y="3615946"/>
                  <a:pt x="368028" y="3608448"/>
                  <a:pt x="391886" y="3598223"/>
                </a:cubicBezTo>
                <a:cubicBezTo>
                  <a:pt x="408157" y="3591250"/>
                  <a:pt x="422951" y="3581048"/>
                  <a:pt x="439388" y="3574473"/>
                </a:cubicBezTo>
                <a:cubicBezTo>
                  <a:pt x="462633" y="3565175"/>
                  <a:pt x="510639" y="3550722"/>
                  <a:pt x="510639" y="3550722"/>
                </a:cubicBezTo>
                <a:cubicBezTo>
                  <a:pt x="607652" y="3486046"/>
                  <a:pt x="535484" y="3544495"/>
                  <a:pt x="344385" y="3515096"/>
                </a:cubicBezTo>
                <a:cubicBezTo>
                  <a:pt x="328254" y="3512614"/>
                  <a:pt x="376253" y="3507911"/>
                  <a:pt x="391886" y="3503221"/>
                </a:cubicBezTo>
                <a:cubicBezTo>
                  <a:pt x="415866" y="3496027"/>
                  <a:pt x="439387" y="3487387"/>
                  <a:pt x="463138" y="3479470"/>
                </a:cubicBezTo>
                <a:cubicBezTo>
                  <a:pt x="467096" y="3443844"/>
                  <a:pt x="470825" y="3408192"/>
                  <a:pt x="475013" y="3372592"/>
                </a:cubicBezTo>
                <a:cubicBezTo>
                  <a:pt x="478742" y="3340897"/>
                  <a:pt x="485166" y="3309457"/>
                  <a:pt x="486889" y="3277590"/>
                </a:cubicBezTo>
                <a:cubicBezTo>
                  <a:pt x="493089" y="3162894"/>
                  <a:pt x="494806" y="3048000"/>
                  <a:pt x="498764" y="2933205"/>
                </a:cubicBezTo>
                <a:cubicBezTo>
                  <a:pt x="494806" y="2921330"/>
                  <a:pt x="495740" y="2906430"/>
                  <a:pt x="486889" y="2897579"/>
                </a:cubicBezTo>
                <a:cubicBezTo>
                  <a:pt x="478038" y="2888728"/>
                  <a:pt x="456347" y="2897143"/>
                  <a:pt x="451263" y="2885704"/>
                </a:cubicBezTo>
                <a:cubicBezTo>
                  <a:pt x="417724" y="2810241"/>
                  <a:pt x="472259" y="2794215"/>
                  <a:pt x="403762" y="2755075"/>
                </a:cubicBezTo>
                <a:cubicBezTo>
                  <a:pt x="389591" y="2746977"/>
                  <a:pt x="372094" y="2747158"/>
                  <a:pt x="356260" y="2743200"/>
                </a:cubicBezTo>
                <a:cubicBezTo>
                  <a:pt x="352302" y="2731325"/>
                  <a:pt x="344385" y="2720092"/>
                  <a:pt x="344385" y="2707574"/>
                </a:cubicBezTo>
                <a:cubicBezTo>
                  <a:pt x="344385" y="2649148"/>
                  <a:pt x="397974" y="2680291"/>
                  <a:pt x="296884" y="2660073"/>
                </a:cubicBezTo>
                <a:cubicBezTo>
                  <a:pt x="285009" y="2648198"/>
                  <a:pt x="268079" y="2639794"/>
                  <a:pt x="261258" y="2624447"/>
                </a:cubicBezTo>
                <a:cubicBezTo>
                  <a:pt x="252334" y="2604369"/>
                  <a:pt x="259597" y="2534552"/>
                  <a:pt x="225632" y="2517569"/>
                </a:cubicBezTo>
                <a:cubicBezTo>
                  <a:pt x="196436" y="2502971"/>
                  <a:pt x="160937" y="2505941"/>
                  <a:pt x="130629" y="2493818"/>
                </a:cubicBezTo>
                <a:cubicBezTo>
                  <a:pt x="110837" y="2485901"/>
                  <a:pt x="90318" y="2479601"/>
                  <a:pt x="71252" y="2470068"/>
                </a:cubicBezTo>
                <a:cubicBezTo>
                  <a:pt x="38187" y="2453536"/>
                  <a:pt x="26262" y="2436953"/>
                  <a:pt x="0" y="2410691"/>
                </a:cubicBezTo>
                <a:cubicBezTo>
                  <a:pt x="3959" y="2379023"/>
                  <a:pt x="969" y="2345681"/>
                  <a:pt x="11876" y="2315688"/>
                </a:cubicBezTo>
                <a:cubicBezTo>
                  <a:pt x="17615" y="2299905"/>
                  <a:pt x="37191" y="2293319"/>
                  <a:pt x="47502" y="2280062"/>
                </a:cubicBezTo>
                <a:cubicBezTo>
                  <a:pt x="65027" y="2257530"/>
                  <a:pt x="79169" y="2232561"/>
                  <a:pt x="95003" y="2208810"/>
                </a:cubicBezTo>
                <a:lnTo>
                  <a:pt x="118754" y="2173184"/>
                </a:lnTo>
                <a:cubicBezTo>
                  <a:pt x="126671" y="2161309"/>
                  <a:pt x="131086" y="2146121"/>
                  <a:pt x="142504" y="2137558"/>
                </a:cubicBezTo>
                <a:cubicBezTo>
                  <a:pt x="158338" y="2125683"/>
                  <a:pt x="176692" y="2116577"/>
                  <a:pt x="190006" y="2101932"/>
                </a:cubicBezTo>
                <a:cubicBezTo>
                  <a:pt x="312802" y="1966858"/>
                  <a:pt x="212825" y="2039219"/>
                  <a:pt x="296884" y="1983179"/>
                </a:cubicBezTo>
                <a:cubicBezTo>
                  <a:pt x="321272" y="1910012"/>
                  <a:pt x="298800" y="1984513"/>
                  <a:pt x="320634" y="1864426"/>
                </a:cubicBezTo>
                <a:cubicBezTo>
                  <a:pt x="323554" y="1848368"/>
                  <a:pt x="325211" y="1831523"/>
                  <a:pt x="332510" y="1816925"/>
                </a:cubicBezTo>
                <a:cubicBezTo>
                  <a:pt x="341362" y="1799222"/>
                  <a:pt x="356786" y="1785638"/>
                  <a:pt x="368136" y="1769423"/>
                </a:cubicBezTo>
                <a:cubicBezTo>
                  <a:pt x="384505" y="1746038"/>
                  <a:pt x="415637" y="1698171"/>
                  <a:pt x="415637" y="1698171"/>
                </a:cubicBezTo>
                <a:cubicBezTo>
                  <a:pt x="419595" y="1686296"/>
                  <a:pt x="432161" y="1674167"/>
                  <a:pt x="427512" y="1662545"/>
                </a:cubicBezTo>
                <a:cubicBezTo>
                  <a:pt x="422211" y="1649294"/>
                  <a:pt x="400802" y="1649940"/>
                  <a:pt x="391886" y="1638795"/>
                </a:cubicBezTo>
                <a:cubicBezTo>
                  <a:pt x="384066" y="1629020"/>
                  <a:pt x="383969" y="1615044"/>
                  <a:pt x="380011" y="1603169"/>
                </a:cubicBezTo>
                <a:cubicBezTo>
                  <a:pt x="401531" y="1517089"/>
                  <a:pt x="403762" y="1519791"/>
                  <a:pt x="403762" y="1389413"/>
                </a:cubicBezTo>
                <a:cubicBezTo>
                  <a:pt x="403762" y="1325954"/>
                  <a:pt x="406421" y="1261180"/>
                  <a:pt x="391886" y="1199408"/>
                </a:cubicBezTo>
                <a:cubicBezTo>
                  <a:pt x="389019" y="1187223"/>
                  <a:pt x="368535" y="1189987"/>
                  <a:pt x="356260" y="1187532"/>
                </a:cubicBezTo>
                <a:cubicBezTo>
                  <a:pt x="328813" y="1182043"/>
                  <a:pt x="300842" y="1179615"/>
                  <a:pt x="273133" y="1175657"/>
                </a:cubicBezTo>
                <a:cubicBezTo>
                  <a:pt x="265216" y="1151907"/>
                  <a:pt x="249383" y="1128155"/>
                  <a:pt x="273133" y="1104405"/>
                </a:cubicBezTo>
                <a:cubicBezTo>
                  <a:pt x="281984" y="1095554"/>
                  <a:pt x="296884" y="1096488"/>
                  <a:pt x="308759" y="1092530"/>
                </a:cubicBezTo>
                <a:cubicBezTo>
                  <a:pt x="311555" y="1081344"/>
                  <a:pt x="324764" y="1023346"/>
                  <a:pt x="332510" y="1009403"/>
                </a:cubicBezTo>
                <a:cubicBezTo>
                  <a:pt x="346373" y="984450"/>
                  <a:pt x="364177" y="961902"/>
                  <a:pt x="380011" y="938151"/>
                </a:cubicBezTo>
                <a:lnTo>
                  <a:pt x="403762" y="902525"/>
                </a:lnTo>
                <a:lnTo>
                  <a:pt x="391886" y="451262"/>
                </a:lnTo>
                <a:cubicBezTo>
                  <a:pt x="403761" y="447304"/>
                  <a:pt x="418661" y="448238"/>
                  <a:pt x="427512" y="439387"/>
                </a:cubicBezTo>
                <a:cubicBezTo>
                  <a:pt x="436363" y="430536"/>
                  <a:pt x="433790" y="414957"/>
                  <a:pt x="439388" y="403761"/>
                </a:cubicBezTo>
                <a:cubicBezTo>
                  <a:pt x="459181" y="364176"/>
                  <a:pt x="463137" y="368136"/>
                  <a:pt x="498764" y="344384"/>
                </a:cubicBezTo>
                <a:cubicBezTo>
                  <a:pt x="528612" y="254837"/>
                  <a:pt x="488349" y="365215"/>
                  <a:pt x="534390" y="273132"/>
                </a:cubicBezTo>
                <a:cubicBezTo>
                  <a:pt x="539988" y="261936"/>
                  <a:pt x="542307" y="249381"/>
                  <a:pt x="546265" y="237506"/>
                </a:cubicBezTo>
                <a:cubicBezTo>
                  <a:pt x="550224" y="201880"/>
                  <a:pt x="545891" y="164316"/>
                  <a:pt x="558141" y="130629"/>
                </a:cubicBezTo>
                <a:cubicBezTo>
                  <a:pt x="563019" y="117216"/>
                  <a:pt x="584851" y="118023"/>
                  <a:pt x="593767" y="106878"/>
                </a:cubicBezTo>
                <a:cubicBezTo>
                  <a:pt x="611901" y="84211"/>
                  <a:pt x="605642" y="33591"/>
                  <a:pt x="605642" y="11875"/>
                </a:cubicBezTo>
                <a:lnTo>
                  <a:pt x="2505694" y="0"/>
                </a:lnTo>
                <a:close/>
              </a:path>
            </a:pathLst>
          </a:cu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森の中の橋と電車&#10;&#10;低い精度で自動的に生成された説明">
            <a:extLst>
              <a:ext uri="{FF2B5EF4-FFF2-40B4-BE49-F238E27FC236}">
                <a16:creationId xmlns:a16="http://schemas.microsoft.com/office/drawing/2014/main" id="{AF1D9A80-699F-C194-A5AC-882969C11E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788" y="1232186"/>
            <a:ext cx="3150925" cy="2359608"/>
          </a:xfrm>
          <a:prstGeom prst="rect">
            <a:avLst/>
          </a:prstGeom>
        </p:spPr>
      </p:pic>
      <p:pic>
        <p:nvPicPr>
          <p:cNvPr id="7" name="図 6" descr="水の中にあるプールと建物&#10;&#10;中程度の精度で自動的に生成された説明">
            <a:extLst>
              <a:ext uri="{FF2B5EF4-FFF2-40B4-BE49-F238E27FC236}">
                <a16:creationId xmlns:a16="http://schemas.microsoft.com/office/drawing/2014/main" id="{53BA0418-D07D-63F1-79FA-EC0352EE66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787" y="4387614"/>
            <a:ext cx="3150926" cy="2100617"/>
          </a:xfrm>
          <a:prstGeom prst="rect">
            <a:avLst/>
          </a:prstGeom>
        </p:spPr>
      </p:pic>
      <p:sp>
        <p:nvSpPr>
          <p:cNvPr id="9" name="テキスト ボックス 8">
            <a:extLst>
              <a:ext uri="{FF2B5EF4-FFF2-40B4-BE49-F238E27FC236}">
                <a16:creationId xmlns:a16="http://schemas.microsoft.com/office/drawing/2014/main" id="{08DBA293-1EEC-DAC0-1566-65CEDB56D3BC}"/>
              </a:ext>
            </a:extLst>
          </p:cNvPr>
          <p:cNvSpPr txBox="1"/>
          <p:nvPr/>
        </p:nvSpPr>
        <p:spPr>
          <a:xfrm>
            <a:off x="3605044" y="1169988"/>
            <a:ext cx="5125615" cy="1938992"/>
          </a:xfrm>
          <a:prstGeom prst="rect">
            <a:avLst/>
          </a:prstGeom>
          <a:noFill/>
        </p:spPr>
        <p:txBody>
          <a:bodyPr wrap="square">
            <a:spAutoFit/>
          </a:bodyPr>
          <a:lstStyle/>
          <a:p>
            <a:r>
              <a:rPr lang="ja-JP" altLang="en-US" sz="1200" dirty="0">
                <a:latin typeface="Meiryo UI" panose="020B0604030504040204" pitchFamily="34" charset="-128"/>
                <a:ea typeface="Meiryo UI" panose="020B0604030504040204" pitchFamily="34" charset="-128"/>
              </a:rPr>
              <a:t>首都圏から約</a:t>
            </a:r>
            <a:r>
              <a:rPr lang="en-US" altLang="ja-JP" sz="1200" dirty="0">
                <a:latin typeface="Meiryo UI" panose="020B0604030504040204" pitchFamily="34" charset="-128"/>
                <a:ea typeface="Meiryo UI" panose="020B0604030504040204" pitchFamily="34" charset="-128"/>
              </a:rPr>
              <a:t>100km</a:t>
            </a:r>
            <a:r>
              <a:rPr lang="ja-JP" altLang="en-US" sz="1200" dirty="0">
                <a:latin typeface="Meiryo UI" panose="020B0604030504040204" pitchFamily="34" charset="-128"/>
                <a:ea typeface="Meiryo UI" panose="020B0604030504040204" pitchFamily="34" charset="-128"/>
              </a:rPr>
              <a:t>。</a:t>
            </a:r>
          </a:p>
          <a:p>
            <a:r>
              <a:rPr lang="ja-JP" altLang="en-US" sz="1200" dirty="0">
                <a:latin typeface="Meiryo UI" panose="020B0604030504040204" pitchFamily="34" charset="-128"/>
                <a:ea typeface="Meiryo UI" panose="020B0604030504040204" pitchFamily="34" charset="-128"/>
              </a:rPr>
              <a:t>豊かな自然に囲まれた</a:t>
            </a:r>
            <a:r>
              <a:rPr lang="en-US" altLang="ja-JP" sz="1200" dirty="0">
                <a:latin typeface="Meiryo UI" panose="020B0604030504040204" pitchFamily="34" charset="-128"/>
                <a:ea typeface="Meiryo UI" panose="020B0604030504040204" pitchFamily="34" charset="-128"/>
              </a:rPr>
              <a:t>SPA</a:t>
            </a:r>
            <a:r>
              <a:rPr lang="ja-JP" altLang="en-US" sz="1200" dirty="0">
                <a:latin typeface="Meiryo UI" panose="020B0604030504040204" pitchFamily="34" charset="-128"/>
                <a:ea typeface="Meiryo UI" panose="020B0604030504040204" pitchFamily="34" charset="-128"/>
              </a:rPr>
              <a:t>併設のキャンプフィールド。 関東屈指の清流とも呼ばれる大芦川が流れ、自然の中でのアクティビティが豊富な地域として有名な鹿沼市に立地したキャンプフィールドは、フリーサイトから電源サイト、「住箱」まで、さまざまなニーズやキャンプスタイルで満喫いただけます。</a:t>
            </a:r>
          </a:p>
          <a:p>
            <a:r>
              <a:rPr lang="ja-JP" altLang="en-US" sz="1200" dirty="0">
                <a:latin typeface="Meiryo UI" panose="020B0604030504040204" pitchFamily="34" charset="-128"/>
                <a:ea typeface="Meiryo UI" panose="020B0604030504040204" pitchFamily="34" charset="-128"/>
              </a:rPr>
              <a:t>併設の日帰り温泉施設は、内湯・露天風呂に天然温泉を使用。広々としたデッキスぺースでは外気浴もお楽しみいただけます。</a:t>
            </a:r>
          </a:p>
          <a:p>
            <a:r>
              <a:rPr lang="ja-JP" altLang="en-US" sz="1200" dirty="0">
                <a:latin typeface="Meiryo UI" panose="020B0604030504040204" pitchFamily="34" charset="-128"/>
                <a:ea typeface="Meiryo UI" panose="020B0604030504040204" pitchFamily="34" charset="-128"/>
              </a:rPr>
              <a:t>また敷地内には蕎麦屋「竜がい」や、テイクアウト専門店「日光珈琲</a:t>
            </a:r>
            <a:r>
              <a:rPr lang="en-US" altLang="ja-JP" sz="1200" dirty="0">
                <a:latin typeface="Meiryo UI" panose="020B0604030504040204" pitchFamily="34" charset="-128"/>
                <a:ea typeface="Meiryo UI" panose="020B0604030504040204" pitchFamily="34" charset="-128"/>
              </a:rPr>
              <a:t>6</a:t>
            </a:r>
            <a:r>
              <a:rPr lang="ja-JP" altLang="en-US" sz="1200" dirty="0">
                <a:latin typeface="Meiryo UI" panose="020B0604030504040204" pitchFamily="34" charset="-128"/>
                <a:ea typeface="Meiryo UI" panose="020B0604030504040204" pitchFamily="34" charset="-128"/>
              </a:rPr>
              <a:t>」を併設。キャンプ利用者以外の方でもゆっくりとお楽しみいただける施設です。キャンプ利用以外での来場者も含めると土日で約</a:t>
            </a:r>
            <a:r>
              <a:rPr lang="en-US" altLang="ja-JP" sz="1200" dirty="0">
                <a:latin typeface="Meiryo UI" panose="020B0604030504040204" pitchFamily="34" charset="-128"/>
                <a:ea typeface="Meiryo UI" panose="020B0604030504040204" pitchFamily="34" charset="-128"/>
              </a:rPr>
              <a:t>3000</a:t>
            </a:r>
            <a:r>
              <a:rPr lang="ja-JP" altLang="en-US" sz="1200" dirty="0">
                <a:latin typeface="Meiryo UI" panose="020B0604030504040204" pitchFamily="34" charset="-128"/>
                <a:ea typeface="Meiryo UI" panose="020B0604030504040204" pitchFamily="34" charset="-128"/>
              </a:rPr>
              <a:t>名になります（重複カウントあり）。</a:t>
            </a:r>
          </a:p>
        </p:txBody>
      </p:sp>
      <p:sp>
        <p:nvSpPr>
          <p:cNvPr id="10" name="テキスト ボックス 9">
            <a:extLst>
              <a:ext uri="{FF2B5EF4-FFF2-40B4-BE49-F238E27FC236}">
                <a16:creationId xmlns:a16="http://schemas.microsoft.com/office/drawing/2014/main" id="{008DC350-B5B2-DA72-8BE6-858C345A6EC5}"/>
              </a:ext>
            </a:extLst>
          </p:cNvPr>
          <p:cNvSpPr txBox="1"/>
          <p:nvPr/>
        </p:nvSpPr>
        <p:spPr>
          <a:xfrm>
            <a:off x="3602237" y="4887793"/>
            <a:ext cx="5125614" cy="1600438"/>
          </a:xfrm>
          <a:prstGeom prst="rect">
            <a:avLst/>
          </a:prstGeom>
          <a:noFill/>
          <a:ln w="15875">
            <a:solidFill>
              <a:srgbClr val="A88C00"/>
            </a:solidFill>
            <a:prstDash val="lgDash"/>
          </a:ln>
        </p:spPr>
        <p:txBody>
          <a:bodyPr wrap="square">
            <a:spAutoFit/>
          </a:bodyPr>
          <a:lstStyle/>
          <a:p>
            <a:r>
              <a:rPr lang="en-US" altLang="ja-JP" sz="1400" dirty="0">
                <a:latin typeface="Meiryo UI" panose="020B0604030504040204" pitchFamily="34" charset="-128"/>
                <a:ea typeface="Meiryo UI" panose="020B0604030504040204" pitchFamily="34" charset="-128"/>
              </a:rPr>
              <a:t>Snow Peak KANUMA Campfield &amp; Spa</a:t>
            </a:r>
          </a:p>
          <a:p>
            <a:r>
              <a:rPr lang="ja-JP" altLang="en-US" sz="1400" b="1" dirty="0">
                <a:latin typeface="Meiryo UI" panose="020B0604030504040204" pitchFamily="34" charset="-128"/>
                <a:ea typeface="Meiryo UI" panose="020B0604030504040204" pitchFamily="34" charset="-128"/>
              </a:rPr>
              <a:t>スノーピーク鹿沼キャンプフィールド</a:t>
            </a:r>
            <a:r>
              <a:rPr lang="en-US" altLang="ja-JP" sz="1400" b="1" dirty="0">
                <a:latin typeface="Meiryo UI" panose="020B0604030504040204" pitchFamily="34" charset="-128"/>
                <a:ea typeface="Meiryo UI" panose="020B0604030504040204" pitchFamily="34" charset="-128"/>
              </a:rPr>
              <a:t>&amp;</a:t>
            </a:r>
            <a:r>
              <a:rPr lang="ja-JP" altLang="en-US" sz="1400" b="1" dirty="0">
                <a:latin typeface="Meiryo UI" panose="020B0604030504040204" pitchFamily="34" charset="-128"/>
                <a:ea typeface="Meiryo UI" panose="020B0604030504040204" pitchFamily="34" charset="-128"/>
              </a:rPr>
              <a:t>スパ</a:t>
            </a:r>
          </a:p>
          <a:p>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322-0346 </a:t>
            </a:r>
            <a:r>
              <a:rPr lang="ja-JP" altLang="en-US" sz="1400" dirty="0">
                <a:latin typeface="Meiryo UI" panose="020B0604030504040204" pitchFamily="34" charset="-128"/>
                <a:ea typeface="Meiryo UI" panose="020B0604030504040204" pitchFamily="34" charset="-128"/>
              </a:rPr>
              <a:t>栃木県鹿沼市上南摩町字沢口</a:t>
            </a:r>
            <a:r>
              <a:rPr lang="en-US" altLang="ja-JP" sz="1400" dirty="0">
                <a:latin typeface="Meiryo UI" panose="020B0604030504040204" pitchFamily="34" charset="-128"/>
                <a:ea typeface="Meiryo UI" panose="020B0604030504040204" pitchFamily="34" charset="-128"/>
              </a:rPr>
              <a:t>1901</a:t>
            </a:r>
          </a:p>
          <a:p>
            <a:r>
              <a:rPr lang="en-US" altLang="ja-JP" sz="1400" dirty="0">
                <a:latin typeface="Meiryo UI" panose="020B0604030504040204" pitchFamily="34" charset="-128"/>
                <a:ea typeface="Meiryo UI" panose="020B0604030504040204" pitchFamily="34" charset="-128"/>
              </a:rPr>
              <a:t>Tel. 0289-74-5964</a:t>
            </a:r>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9</a:t>
            </a:r>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00</a:t>
            </a:r>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18</a:t>
            </a:r>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00</a:t>
            </a:r>
            <a:r>
              <a:rPr lang="ja-JP" altLang="en-US" sz="1400" dirty="0">
                <a:latin typeface="Meiryo UI" panose="020B0604030504040204" pitchFamily="34" charset="-128"/>
                <a:ea typeface="Meiryo UI" panose="020B0604030504040204" pitchFamily="34" charset="-128"/>
              </a:rPr>
              <a:t>）</a:t>
            </a:r>
          </a:p>
          <a:p>
            <a:r>
              <a:rPr lang="ja-JP" altLang="en-US" sz="1400" dirty="0">
                <a:latin typeface="Meiryo UI" panose="020B0604030504040204" pitchFamily="34" charset="-128"/>
                <a:ea typeface="Meiryo UI" panose="020B0604030504040204" pitchFamily="34" charset="-128"/>
              </a:rPr>
              <a:t>営業時間 </a:t>
            </a:r>
            <a:r>
              <a:rPr lang="en-US" altLang="ja-JP" sz="1400" dirty="0">
                <a:latin typeface="Meiryo UI" panose="020B0604030504040204" pitchFamily="34" charset="-128"/>
                <a:ea typeface="Meiryo UI" panose="020B0604030504040204" pitchFamily="34" charset="-128"/>
              </a:rPr>
              <a:t>9:00</a:t>
            </a:r>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18:00 </a:t>
            </a:r>
            <a:r>
              <a:rPr lang="ja-JP" altLang="en-US" sz="1400" dirty="0">
                <a:latin typeface="Meiryo UI" panose="020B0604030504040204" pitchFamily="34" charset="-128"/>
                <a:ea typeface="Meiryo UI" panose="020B0604030504040204" pitchFamily="34" charset="-128"/>
              </a:rPr>
              <a:t>水曜日定休</a:t>
            </a:r>
          </a:p>
          <a:p>
            <a:r>
              <a:rPr lang="ja-JP" altLang="en-US" sz="1400" dirty="0">
                <a:latin typeface="Meiryo UI" panose="020B0604030504040204" pitchFamily="34" charset="-128"/>
                <a:ea typeface="Meiryo UI" panose="020B0604030504040204" pitchFamily="34" charset="-128"/>
              </a:rPr>
              <a:t>日帰り温泉施設 営業時間 </a:t>
            </a:r>
            <a:r>
              <a:rPr lang="en-US" altLang="ja-JP" sz="1400" dirty="0">
                <a:latin typeface="Meiryo UI" panose="020B0604030504040204" pitchFamily="34" charset="-128"/>
                <a:ea typeface="Meiryo UI" panose="020B0604030504040204" pitchFamily="34" charset="-128"/>
              </a:rPr>
              <a:t>10:00〜21:00</a:t>
            </a:r>
          </a:p>
          <a:p>
            <a:r>
              <a:rPr lang="ja-JP" altLang="en-US" sz="1400" dirty="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20:30 </a:t>
            </a:r>
            <a:r>
              <a:rPr lang="ja-JP" altLang="en-US" sz="1400" dirty="0">
                <a:latin typeface="Meiryo UI" panose="020B0604030504040204" pitchFamily="34" charset="-128"/>
                <a:ea typeface="Meiryo UI" panose="020B0604030504040204" pitchFamily="34" charset="-128"/>
              </a:rPr>
              <a:t>最終入浴受付） 水曜日定休</a:t>
            </a:r>
          </a:p>
        </p:txBody>
      </p:sp>
      <p:pic>
        <p:nvPicPr>
          <p:cNvPr id="11" name="図 10" descr="火がついている&#10;&#10;低い精度で自動的に生成された説明">
            <a:extLst>
              <a:ext uri="{FF2B5EF4-FFF2-40B4-BE49-F238E27FC236}">
                <a16:creationId xmlns:a16="http://schemas.microsoft.com/office/drawing/2014/main" id="{18DCF68D-4148-2571-9E72-A390F8C3B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02237" y="3108980"/>
            <a:ext cx="2404386" cy="1602924"/>
          </a:xfrm>
          <a:prstGeom prst="ellipse">
            <a:avLst/>
          </a:prstGeom>
          <a:ln>
            <a:noFill/>
          </a:ln>
          <a:effectLst>
            <a:softEdge rad="112500"/>
          </a:effectLst>
        </p:spPr>
      </p:pic>
      <p:pic>
        <p:nvPicPr>
          <p:cNvPr id="12" name="図 11" descr="屋内, キッチン, 天井, テーブル が含まれている画像&#10;&#10;自動的に生成された説明">
            <a:extLst>
              <a:ext uri="{FF2B5EF4-FFF2-40B4-BE49-F238E27FC236}">
                <a16:creationId xmlns:a16="http://schemas.microsoft.com/office/drawing/2014/main" id="{4179B2E0-0853-173C-7B8E-CDF29C3340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4203" y="3091017"/>
            <a:ext cx="2428875" cy="1619250"/>
          </a:xfrm>
          <a:prstGeom prst="ellipse">
            <a:avLst/>
          </a:prstGeom>
          <a:ln>
            <a:noFill/>
          </a:ln>
          <a:effectLst>
            <a:softEdge rad="112500"/>
          </a:effectLst>
        </p:spPr>
      </p:pic>
      <p:sp>
        <p:nvSpPr>
          <p:cNvPr id="2" name="タイトル 1">
            <a:extLst>
              <a:ext uri="{FF2B5EF4-FFF2-40B4-BE49-F238E27FC236}">
                <a16:creationId xmlns:a16="http://schemas.microsoft.com/office/drawing/2014/main" id="{9138060D-1E18-B7F5-B8F2-E159A32DF72A}"/>
              </a:ext>
            </a:extLst>
          </p:cNvPr>
          <p:cNvSpPr>
            <a:spLocks noGrp="1"/>
          </p:cNvSpPr>
          <p:nvPr>
            <p:ph type="title" idx="4294967295"/>
          </p:nvPr>
        </p:nvSpPr>
        <p:spPr>
          <a:xfrm>
            <a:off x="2337357" y="249419"/>
            <a:ext cx="6811806" cy="679903"/>
          </a:xfrm>
        </p:spPr>
        <p:txBody>
          <a:bodyPr>
            <a:noAutofit/>
          </a:bodyPr>
          <a:lstStyle/>
          <a:p>
            <a:r>
              <a:rPr kumimoji="1" lang="ja-JP" altLang="en-US" sz="2800" b="1">
                <a:latin typeface="Meiryo UI" panose="020B0604030504040204" pitchFamily="34" charset="-128"/>
                <a:ea typeface="Meiryo UI" panose="020B0604030504040204" pitchFamily="34" charset="-128"/>
              </a:rPr>
              <a:t>スノーピーク鹿沼キャンプフィールド＆スパ</a:t>
            </a:r>
          </a:p>
        </p:txBody>
      </p:sp>
      <p:sp>
        <p:nvSpPr>
          <p:cNvPr id="16" name="正方形/長方形 15">
            <a:extLst>
              <a:ext uri="{FF2B5EF4-FFF2-40B4-BE49-F238E27FC236}">
                <a16:creationId xmlns:a16="http://schemas.microsoft.com/office/drawing/2014/main" id="{DB3ECC82-1BEC-44C2-5EFD-65401A45E7A8}"/>
              </a:ext>
            </a:extLst>
          </p:cNvPr>
          <p:cNvSpPr/>
          <p:nvPr/>
        </p:nvSpPr>
        <p:spPr>
          <a:xfrm flipV="1">
            <a:off x="1991249" y="220757"/>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D0553CC-5722-B6F2-0C42-4D5165D28D69}"/>
              </a:ext>
            </a:extLst>
          </p:cNvPr>
          <p:cNvSpPr/>
          <p:nvPr/>
        </p:nvSpPr>
        <p:spPr>
          <a:xfrm flipV="1">
            <a:off x="2125285" y="141299"/>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783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30C069CB-464E-F743-0AE3-984564BC36EE}"/>
              </a:ext>
            </a:extLst>
          </p:cNvPr>
          <p:cNvSpPr>
            <a:spLocks noGrp="1"/>
          </p:cNvSpPr>
          <p:nvPr>
            <p:ph type="title" idx="4294967295"/>
          </p:nvPr>
        </p:nvSpPr>
        <p:spPr>
          <a:xfrm>
            <a:off x="638024" y="249419"/>
            <a:ext cx="7886700" cy="679903"/>
          </a:xfrm>
        </p:spPr>
        <p:txBody>
          <a:bodyPr>
            <a:noAutofit/>
          </a:bodyPr>
          <a:lstStyle/>
          <a:p>
            <a:r>
              <a:rPr lang="ja-JP" altLang="en-US" sz="3200" b="1">
                <a:latin typeface="Meiryo UI" panose="020B0604030504040204" pitchFamily="34" charset="-128"/>
                <a:ea typeface="Meiryo UI" panose="020B0604030504040204" pitchFamily="34" charset="-128"/>
              </a:rPr>
              <a:t>会場全体図</a:t>
            </a:r>
            <a:endParaRPr kumimoji="1" lang="ja-JP" altLang="en-US" sz="3200" b="1">
              <a:latin typeface="Meiryo UI" panose="020B0604030504040204" pitchFamily="34" charset="-128"/>
              <a:ea typeface="Meiryo UI" panose="020B0604030504040204" pitchFamily="34" charset="-128"/>
            </a:endParaRPr>
          </a:p>
        </p:txBody>
      </p:sp>
      <p:grpSp>
        <p:nvGrpSpPr>
          <p:cNvPr id="5" name="グループ化 4">
            <a:extLst>
              <a:ext uri="{FF2B5EF4-FFF2-40B4-BE49-F238E27FC236}">
                <a16:creationId xmlns:a16="http://schemas.microsoft.com/office/drawing/2014/main" id="{FCBA1A7B-FCBB-2B6D-0D72-42C349F030C8}"/>
              </a:ext>
            </a:extLst>
          </p:cNvPr>
          <p:cNvGrpSpPr/>
          <p:nvPr/>
        </p:nvGrpSpPr>
        <p:grpSpPr>
          <a:xfrm>
            <a:off x="233183" y="1272998"/>
            <a:ext cx="8921605" cy="5592412"/>
            <a:chOff x="0" y="743185"/>
            <a:chExt cx="9144000" cy="5731818"/>
          </a:xfrm>
        </p:grpSpPr>
        <p:pic>
          <p:nvPicPr>
            <p:cNvPr id="6" name="図 5">
              <a:extLst>
                <a:ext uri="{FF2B5EF4-FFF2-40B4-BE49-F238E27FC236}">
                  <a16:creationId xmlns:a16="http://schemas.microsoft.com/office/drawing/2014/main" id="{21146629-A624-0762-8000-86E4B035D0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61"/>
            <a:stretch/>
          </p:blipFill>
          <p:spPr>
            <a:xfrm>
              <a:off x="0" y="743185"/>
              <a:ext cx="9144000" cy="5731818"/>
            </a:xfrm>
            <a:prstGeom prst="rect">
              <a:avLst/>
            </a:prstGeom>
          </p:spPr>
        </p:pic>
        <p:sp>
          <p:nvSpPr>
            <p:cNvPr id="7" name="テキスト ボックス 6">
              <a:extLst>
                <a:ext uri="{FF2B5EF4-FFF2-40B4-BE49-F238E27FC236}">
                  <a16:creationId xmlns:a16="http://schemas.microsoft.com/office/drawing/2014/main" id="{B31194E0-6856-EF55-9D07-36B86472EB73}"/>
                </a:ext>
              </a:extLst>
            </p:cNvPr>
            <p:cNvSpPr txBox="1"/>
            <p:nvPr/>
          </p:nvSpPr>
          <p:spPr>
            <a:xfrm>
              <a:off x="4341091" y="5546246"/>
              <a:ext cx="1819564" cy="400110"/>
            </a:xfrm>
            <a:prstGeom prst="rect">
              <a:avLst/>
            </a:prstGeom>
            <a:solidFill>
              <a:schemeClr val="bg1"/>
            </a:solidFill>
          </p:spPr>
          <p:txBody>
            <a:bodyPr wrap="square" rtlCol="0">
              <a:spAutoFit/>
            </a:bodyPr>
            <a:lstStyle/>
            <a:p>
              <a:pPr algn="ctr"/>
              <a:r>
                <a:rPr kumimoji="1" lang="ja-JP" altLang="en-US" sz="1000" b="1" dirty="0"/>
                <a:t>＜多目的広場＞</a:t>
              </a:r>
              <a:endParaRPr kumimoji="1" lang="en-US" altLang="ja-JP" sz="1000" b="1" dirty="0"/>
            </a:p>
            <a:p>
              <a:pPr algn="ctr"/>
              <a:r>
                <a:rPr kumimoji="1" lang="ja-JP" altLang="en-US" sz="1000" b="1" dirty="0"/>
                <a:t>ブースご協賛エリア</a:t>
              </a:r>
            </a:p>
          </p:txBody>
        </p:sp>
        <p:sp>
          <p:nvSpPr>
            <p:cNvPr id="8" name="楕円 5">
              <a:extLst>
                <a:ext uri="{FF2B5EF4-FFF2-40B4-BE49-F238E27FC236}">
                  <a16:creationId xmlns:a16="http://schemas.microsoft.com/office/drawing/2014/main" id="{DD65F2D7-98F4-0447-20D2-020F45E428B7}"/>
                </a:ext>
              </a:extLst>
            </p:cNvPr>
            <p:cNvSpPr/>
            <p:nvPr/>
          </p:nvSpPr>
          <p:spPr>
            <a:xfrm>
              <a:off x="3186545" y="4119418"/>
              <a:ext cx="1154546" cy="116378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2FB5945D-C1F9-EB8C-5839-7CC61621CB44}"/>
                </a:ext>
              </a:extLst>
            </p:cNvPr>
            <p:cNvCxnSpPr>
              <a:cxnSpLocks/>
              <a:endCxn id="8" idx="5"/>
            </p:cNvCxnSpPr>
            <p:nvPr/>
          </p:nvCxnSpPr>
          <p:spPr>
            <a:xfrm flipH="1" flipV="1">
              <a:off x="4172012" y="5112768"/>
              <a:ext cx="529297" cy="40011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6EB71A2D-92F4-4338-B033-467AC31F0B70}"/>
                </a:ext>
              </a:extLst>
            </p:cNvPr>
            <p:cNvSpPr txBox="1"/>
            <p:nvPr/>
          </p:nvSpPr>
          <p:spPr>
            <a:xfrm>
              <a:off x="7167533" y="4119418"/>
              <a:ext cx="1851789" cy="400110"/>
            </a:xfrm>
            <a:prstGeom prst="rect">
              <a:avLst/>
            </a:prstGeom>
            <a:solidFill>
              <a:schemeClr val="bg1"/>
            </a:solidFill>
          </p:spPr>
          <p:txBody>
            <a:bodyPr wrap="none" rtlCol="0">
              <a:spAutoFit/>
            </a:bodyPr>
            <a:lstStyle/>
            <a:p>
              <a:pPr algn="ctr"/>
              <a:r>
                <a:rPr kumimoji="1" lang="ja-JP" altLang="en-US" sz="1000" b="1" dirty="0"/>
                <a:t>＜フリーサイト</a:t>
              </a:r>
              <a:r>
                <a:rPr kumimoji="1" lang="en-US" altLang="ja-JP" sz="1000" b="1" dirty="0"/>
                <a:t>G</a:t>
              </a:r>
              <a:r>
                <a:rPr kumimoji="1" lang="ja-JP" altLang="en-US" sz="1000" b="1" dirty="0"/>
                <a:t>＞</a:t>
              </a:r>
              <a:endParaRPr kumimoji="1" lang="en-US" altLang="ja-JP" sz="1000" b="1" dirty="0"/>
            </a:p>
            <a:p>
              <a:pPr algn="ctr"/>
              <a:r>
                <a:rPr kumimoji="1" lang="ja-JP" altLang="en-US" sz="1000" b="1" dirty="0"/>
                <a:t>ワークショップご協賛エリア</a:t>
              </a:r>
            </a:p>
          </p:txBody>
        </p:sp>
        <p:cxnSp>
          <p:nvCxnSpPr>
            <p:cNvPr id="11" name="直線矢印コネクタ 10">
              <a:extLst>
                <a:ext uri="{FF2B5EF4-FFF2-40B4-BE49-F238E27FC236}">
                  <a16:creationId xmlns:a16="http://schemas.microsoft.com/office/drawing/2014/main" id="{A3F4D55D-8F18-28F0-9F93-7D0A9394FA1D}"/>
                </a:ext>
              </a:extLst>
            </p:cNvPr>
            <p:cNvCxnSpPr>
              <a:cxnSpLocks/>
            </p:cNvCxnSpPr>
            <p:nvPr/>
          </p:nvCxnSpPr>
          <p:spPr>
            <a:xfrm flipH="1" flipV="1">
              <a:off x="7823200" y="3343642"/>
              <a:ext cx="461818" cy="77577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楕円 13">
              <a:extLst>
                <a:ext uri="{FF2B5EF4-FFF2-40B4-BE49-F238E27FC236}">
                  <a16:creationId xmlns:a16="http://schemas.microsoft.com/office/drawing/2014/main" id="{8E52F5DF-E774-41CD-E9E2-F80DDF12ACFB}"/>
                </a:ext>
              </a:extLst>
            </p:cNvPr>
            <p:cNvSpPr/>
            <p:nvPr/>
          </p:nvSpPr>
          <p:spPr>
            <a:xfrm>
              <a:off x="7088910" y="2336800"/>
              <a:ext cx="965202" cy="100684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5">
              <a:extLst>
                <a:ext uri="{FF2B5EF4-FFF2-40B4-BE49-F238E27FC236}">
                  <a16:creationId xmlns:a16="http://schemas.microsoft.com/office/drawing/2014/main" id="{B75E7010-8B50-4CC4-9CDE-9B06F8AB480E}"/>
                </a:ext>
              </a:extLst>
            </p:cNvPr>
            <p:cNvSpPr/>
            <p:nvPr/>
          </p:nvSpPr>
          <p:spPr>
            <a:xfrm>
              <a:off x="7633854" y="1424459"/>
              <a:ext cx="965202" cy="100684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75A9A7B-1D8B-288F-FCAA-62843086F2A5}"/>
                </a:ext>
              </a:extLst>
            </p:cNvPr>
            <p:cNvSpPr txBox="1"/>
            <p:nvPr/>
          </p:nvSpPr>
          <p:spPr>
            <a:xfrm>
              <a:off x="5536043" y="1330438"/>
              <a:ext cx="1279516" cy="400110"/>
            </a:xfrm>
            <a:prstGeom prst="rect">
              <a:avLst/>
            </a:prstGeom>
            <a:solidFill>
              <a:schemeClr val="bg1"/>
            </a:solidFill>
          </p:spPr>
          <p:txBody>
            <a:bodyPr wrap="none" rtlCol="0">
              <a:spAutoFit/>
            </a:bodyPr>
            <a:lstStyle/>
            <a:p>
              <a:pPr algn="ctr"/>
              <a:r>
                <a:rPr kumimoji="1" lang="ja-JP" altLang="en-US" sz="1000" b="1" dirty="0"/>
                <a:t>＜フリーサイト</a:t>
              </a:r>
              <a:r>
                <a:rPr kumimoji="1" lang="en-US" altLang="ja-JP" sz="1000" b="1" dirty="0"/>
                <a:t>F</a:t>
              </a:r>
              <a:r>
                <a:rPr kumimoji="1" lang="ja-JP" altLang="en-US" sz="1000" b="1" dirty="0"/>
                <a:t>＞</a:t>
              </a:r>
              <a:endParaRPr kumimoji="1" lang="en-US" altLang="ja-JP" sz="1000" b="1" dirty="0"/>
            </a:p>
            <a:p>
              <a:pPr algn="ctr"/>
              <a:r>
                <a:rPr kumimoji="1" lang="ja-JP" altLang="en-US" sz="1000" b="1" dirty="0"/>
                <a:t>スタッフエリア</a:t>
              </a:r>
            </a:p>
          </p:txBody>
        </p:sp>
        <p:cxnSp>
          <p:nvCxnSpPr>
            <p:cNvPr id="15" name="直線矢印コネクタ 14">
              <a:extLst>
                <a:ext uri="{FF2B5EF4-FFF2-40B4-BE49-F238E27FC236}">
                  <a16:creationId xmlns:a16="http://schemas.microsoft.com/office/drawing/2014/main" id="{72983724-42B8-FEE6-4328-5B0ABD708803}"/>
                </a:ext>
              </a:extLst>
            </p:cNvPr>
            <p:cNvCxnSpPr>
              <a:cxnSpLocks/>
              <a:stCxn id="14" idx="3"/>
            </p:cNvCxnSpPr>
            <p:nvPr/>
          </p:nvCxnSpPr>
          <p:spPr>
            <a:xfrm>
              <a:off x="6815559" y="1530493"/>
              <a:ext cx="818295" cy="21542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6B8B8462-DB5F-1750-EF35-35A8A2B3C943}"/>
                </a:ext>
              </a:extLst>
            </p:cNvPr>
            <p:cNvSpPr txBox="1"/>
            <p:nvPr/>
          </p:nvSpPr>
          <p:spPr>
            <a:xfrm>
              <a:off x="37225" y="5714706"/>
              <a:ext cx="1819564" cy="400110"/>
            </a:xfrm>
            <a:prstGeom prst="rect">
              <a:avLst/>
            </a:prstGeom>
            <a:solidFill>
              <a:schemeClr val="bg1"/>
            </a:solidFill>
          </p:spPr>
          <p:txBody>
            <a:bodyPr wrap="square" rtlCol="0">
              <a:spAutoFit/>
            </a:bodyPr>
            <a:lstStyle/>
            <a:p>
              <a:pPr algn="ctr"/>
              <a:r>
                <a:rPr kumimoji="1" lang="ja-JP" altLang="en-US" sz="1000" b="1" dirty="0"/>
                <a:t>＜スパ＞</a:t>
              </a:r>
              <a:endParaRPr kumimoji="1" lang="en-US" altLang="ja-JP" sz="1000" b="1" dirty="0"/>
            </a:p>
            <a:p>
              <a:pPr algn="ctr"/>
              <a:r>
                <a:rPr kumimoji="1" lang="ja-JP" altLang="en-US" sz="1000" b="1" dirty="0"/>
                <a:t>スパご協賛エリア</a:t>
              </a:r>
            </a:p>
          </p:txBody>
        </p:sp>
        <p:sp>
          <p:nvSpPr>
            <p:cNvPr id="17" name="楕円 30">
              <a:extLst>
                <a:ext uri="{FF2B5EF4-FFF2-40B4-BE49-F238E27FC236}">
                  <a16:creationId xmlns:a16="http://schemas.microsoft.com/office/drawing/2014/main" id="{DF6695C1-2346-C9A4-36C3-F390E86426FA}"/>
                </a:ext>
              </a:extLst>
            </p:cNvPr>
            <p:cNvSpPr/>
            <p:nvPr/>
          </p:nvSpPr>
          <p:spPr>
            <a:xfrm>
              <a:off x="2826328" y="4809402"/>
              <a:ext cx="842818" cy="8035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CAABBF52-3BB8-7D5B-C694-57B62E73618C}"/>
                </a:ext>
              </a:extLst>
            </p:cNvPr>
            <p:cNvCxnSpPr>
              <a:cxnSpLocks/>
              <a:endCxn id="17" idx="2"/>
            </p:cNvCxnSpPr>
            <p:nvPr/>
          </p:nvCxnSpPr>
          <p:spPr>
            <a:xfrm flipV="1">
              <a:off x="1507289" y="5211184"/>
              <a:ext cx="1319039" cy="50352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正方形/長方形 1">
            <a:extLst>
              <a:ext uri="{FF2B5EF4-FFF2-40B4-BE49-F238E27FC236}">
                <a16:creationId xmlns:a16="http://schemas.microsoft.com/office/drawing/2014/main" id="{2E1AF34E-992D-8CE8-E401-3A643B667C9E}"/>
              </a:ext>
            </a:extLst>
          </p:cNvPr>
          <p:cNvSpPr/>
          <p:nvPr/>
        </p:nvSpPr>
        <p:spPr>
          <a:xfrm flipV="1">
            <a:off x="303963" y="220757"/>
            <a:ext cx="200025" cy="896144"/>
          </a:xfrm>
          <a:prstGeom prst="rect">
            <a:avLst/>
          </a:prstGeom>
          <a:solidFill>
            <a:srgbClr val="D5E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A9CDCB9-8F4A-5EBC-3E65-AA624D721D21}"/>
              </a:ext>
            </a:extLst>
          </p:cNvPr>
          <p:cNvSpPr/>
          <p:nvPr/>
        </p:nvSpPr>
        <p:spPr>
          <a:xfrm flipV="1">
            <a:off x="437999" y="141299"/>
            <a:ext cx="200025" cy="896144"/>
          </a:xfrm>
          <a:prstGeom prst="rect">
            <a:avLst/>
          </a:prstGeom>
          <a:solidFill>
            <a:srgbClr val="00A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472897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13961</TotalTime>
  <Words>5656</Words>
  <Application>Microsoft Office PowerPoint</Application>
  <PresentationFormat>画面に合わせる (4:3)</PresentationFormat>
  <Paragraphs>891</Paragraphs>
  <Slides>42</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Meiryo UI</vt:lpstr>
      <vt:lpstr>游ゴシック</vt:lpstr>
      <vt:lpstr>Arial</vt:lpstr>
      <vt:lpstr>Calibri</vt:lpstr>
      <vt:lpstr>Calibri Light</vt:lpstr>
      <vt:lpstr>Segoe UI</vt:lpstr>
      <vt:lpstr>Office テーマ</vt:lpstr>
      <vt:lpstr>PowerPoint プレゼンテーション</vt:lpstr>
      <vt:lpstr>PowerPoint プレゼンテーション</vt:lpstr>
      <vt:lpstr>編集長沢木より</vt:lpstr>
      <vt:lpstr>PowerPoint プレゼンテーション</vt:lpstr>
      <vt:lpstr>PowerPoint プレゼンテーション</vt:lpstr>
      <vt:lpstr>コンセプト</vt:lpstr>
      <vt:lpstr>PowerPoint プレゼンテーション</vt:lpstr>
      <vt:lpstr>スノーピーク鹿沼キャンプフィールド＆スパ</vt:lpstr>
      <vt:lpstr>会場全体図</vt:lpstr>
      <vt:lpstr>参加者キャンプサイト</vt:lpstr>
      <vt:lpstr>イベントコンテンツ</vt:lpstr>
      <vt:lpstr>PowerPoint プレゼンテーション</vt:lpstr>
      <vt:lpstr>ブース出展プラン　</vt:lpstr>
      <vt:lpstr>PowerPoint プレゼンテーション</vt:lpstr>
      <vt:lpstr>ワークショップ協賛プラン</vt:lpstr>
      <vt:lpstr>PowerPoint プレゼンテーション</vt:lpstr>
      <vt:lpstr>BAR協賛プラン　1社限定</vt:lpstr>
      <vt:lpstr>PowerPoint プレゼンテーション</vt:lpstr>
      <vt:lpstr>スパ協賛プラン　</vt:lpstr>
      <vt:lpstr>PowerPoint プレゼンテーション</vt:lpstr>
      <vt:lpstr>CAMP with BOOKS協賛プラン　1社限定</vt:lpstr>
      <vt:lpstr>PowerPoint プレゼンテーション</vt:lpstr>
      <vt:lpstr>サンプリング協賛プラン　</vt:lpstr>
      <vt:lpstr>PowerPoint プレゼンテーション</vt:lpstr>
      <vt:lpstr>スケジュール＜予定＞</vt:lpstr>
      <vt:lpstr>PowerPoint プレゼンテーション</vt:lpstr>
      <vt:lpstr>注意事項（２）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美穂 有井</dc:creator>
  <cp:lastModifiedBy>櫻田 晋哉</cp:lastModifiedBy>
  <cp:revision>121</cp:revision>
  <cp:lastPrinted>2025-01-20T13:50:37Z</cp:lastPrinted>
  <dcterms:created xsi:type="dcterms:W3CDTF">2025-01-09T04:26:23Z</dcterms:created>
  <dcterms:modified xsi:type="dcterms:W3CDTF">2025-02-03T08:34:23Z</dcterms:modified>
</cp:coreProperties>
</file>