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8" r:id="rId1"/>
  </p:sldMasterIdLst>
  <p:notesMasterIdLst>
    <p:notesMasterId r:id="rId26"/>
  </p:notesMasterIdLst>
  <p:handoutMasterIdLst>
    <p:handoutMasterId r:id="rId27"/>
  </p:handoutMasterIdLst>
  <p:sldIdLst>
    <p:sldId id="635" r:id="rId2"/>
    <p:sldId id="496" r:id="rId3"/>
    <p:sldId id="639" r:id="rId4"/>
    <p:sldId id="593" r:id="rId5"/>
    <p:sldId id="636" r:id="rId6"/>
    <p:sldId id="628" r:id="rId7"/>
    <p:sldId id="647" r:id="rId8"/>
    <p:sldId id="648" r:id="rId9"/>
    <p:sldId id="646" r:id="rId10"/>
    <p:sldId id="649" r:id="rId11"/>
    <p:sldId id="627" r:id="rId12"/>
    <p:sldId id="631" r:id="rId13"/>
    <p:sldId id="645" r:id="rId14"/>
    <p:sldId id="642" r:id="rId15"/>
    <p:sldId id="629" r:id="rId16"/>
    <p:sldId id="640" r:id="rId17"/>
    <p:sldId id="638" r:id="rId18"/>
    <p:sldId id="643" r:id="rId19"/>
    <p:sldId id="644" r:id="rId20"/>
    <p:sldId id="499" r:id="rId21"/>
    <p:sldId id="633" r:id="rId22"/>
    <p:sldId id="632" r:id="rId23"/>
    <p:sldId id="637" r:id="rId24"/>
    <p:sldId id="621" r:id="rId25"/>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68"/>
    <a:srgbClr val="3AB400"/>
    <a:srgbClr val="C0C0C0"/>
    <a:srgbClr val="FF5050"/>
    <a:srgbClr val="BDD7EE"/>
    <a:srgbClr val="E6E6E6"/>
    <a:srgbClr val="E90000"/>
    <a:srgbClr val="92D050"/>
    <a:srgbClr val="8FAADC"/>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33" autoAdjust="0"/>
    <p:restoredTop sz="95728" autoAdjust="0"/>
  </p:normalViewPr>
  <p:slideViewPr>
    <p:cSldViewPr>
      <p:cViewPr varScale="1">
        <p:scale>
          <a:sx n="101" d="100"/>
          <a:sy n="101" d="100"/>
        </p:scale>
        <p:origin x="472" y="76"/>
      </p:cViewPr>
      <p:guideLst>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1" d="100"/>
          <a:sy n="71" d="100"/>
        </p:scale>
        <p:origin x="257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EE3C3433-7A01-4806-AB18-7F63F15340E0}" type="datetimeFigureOut">
              <a:rPr kumimoji="1" lang="ja-JP" altLang="en-US" smtClean="0"/>
              <a:t>2023/11/30</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EDEF2E46-EC37-487D-A6C3-33DC2DC6CCEB}" type="slidenum">
              <a:rPr kumimoji="1" lang="ja-JP" altLang="en-US" smtClean="0"/>
              <a:t>‹#›</a:t>
            </a:fld>
            <a:endParaRPr kumimoji="1" lang="ja-JP" altLang="en-US"/>
          </a:p>
        </p:txBody>
      </p:sp>
    </p:spTree>
    <p:extLst>
      <p:ext uri="{BB962C8B-B14F-4D97-AF65-F5344CB8AC3E}">
        <p14:creationId xmlns:p14="http://schemas.microsoft.com/office/powerpoint/2010/main" val="1882475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0FCF18C-D2D2-4DBD-A74F-C5D89CA5E02B}" type="datetimeFigureOut">
              <a:rPr kumimoji="1" lang="ja-JP" altLang="en-US" smtClean="0"/>
              <a:t>2023/11/30</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1EBC7A53-56DA-405B-B7BD-17A133401E68}" type="slidenum">
              <a:rPr kumimoji="1" lang="ja-JP" altLang="en-US" smtClean="0"/>
              <a:t>‹#›</a:t>
            </a:fld>
            <a:endParaRPr kumimoji="1" lang="ja-JP" altLang="en-US"/>
          </a:p>
        </p:txBody>
      </p:sp>
    </p:spTree>
    <p:extLst>
      <p:ext uri="{BB962C8B-B14F-4D97-AF65-F5344CB8AC3E}">
        <p14:creationId xmlns:p14="http://schemas.microsoft.com/office/powerpoint/2010/main" val="619460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EBC7A53-56DA-405B-B7BD-17A133401E68}" type="slidenum">
              <a:rPr kumimoji="1" lang="ja-JP" altLang="en-US" smtClean="0"/>
              <a:t>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Tree>
    <p:extLst>
      <p:ext uri="{BB962C8B-B14F-4D97-AF65-F5344CB8AC3E}">
        <p14:creationId xmlns:p14="http://schemas.microsoft.com/office/powerpoint/2010/main" val="2154330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p54:notes"/>
          <p:cNvSpPr txBox="1">
            <a:spLocks noGrp="1"/>
          </p:cNvSpPr>
          <p:nvPr>
            <p:ph type="body" idx="1"/>
          </p:nvPr>
        </p:nvSpPr>
        <p:spPr>
          <a:xfrm>
            <a:off x="681038" y="4783138"/>
            <a:ext cx="5445125" cy="39131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7" name="Google Shape;1787;p54:notes"/>
          <p:cNvSpPr>
            <a:spLocks noGrp="1" noRot="1" noChangeAspect="1"/>
          </p:cNvSpPr>
          <p:nvPr>
            <p:ph type="sldImg" idx="2"/>
          </p:nvPr>
        </p:nvSpPr>
        <p:spPr>
          <a:xfrm>
            <a:off x="981075" y="1243013"/>
            <a:ext cx="48450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0644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8E81C89-447C-471C-9374-F0395B1B2BE4}" type="datetime1">
              <a:rPr lang="en-US" altLang="ja-JP" smtClean="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677150" y="6492875"/>
            <a:ext cx="2228850" cy="365125"/>
          </a:xfrm>
          <a:prstGeom prst="rect">
            <a:avLst/>
          </a:prstGeom>
        </p:spPr>
        <p:txBody>
          <a:bodyPr/>
          <a:lstStyle>
            <a:lvl1pPr>
              <a:defRPr sz="1000"/>
            </a:lvl1pPr>
          </a:lstStyle>
          <a:p>
            <a:fld id="{848A25BD-F24A-478D-B5BC-65FBCB157527}" type="slidenum">
              <a:rPr lang="ja-JP" altLang="en-US" smtClean="0"/>
              <a:pPr/>
              <a:t>‹#›</a:t>
            </a:fld>
            <a:endParaRPr lang="ja-JP" altLang="en-US"/>
          </a:p>
        </p:txBody>
      </p:sp>
    </p:spTree>
    <p:extLst>
      <p:ext uri="{BB962C8B-B14F-4D97-AF65-F5344CB8AC3E}">
        <p14:creationId xmlns:p14="http://schemas.microsoft.com/office/powerpoint/2010/main" val="3569993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F70958-C436-4FE0-8B80-499CAC46D304}" type="datetime1">
              <a:rPr lang="en-US" altLang="ja-JP" smtClean="0"/>
              <a:t>11/30/2023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Slide Number Placeholder 5"/>
          <p:cNvSpPr>
            <a:spLocks noGrp="1"/>
          </p:cNvSpPr>
          <p:nvPr>
            <p:ph type="sldNum" sz="quarter" idx="12"/>
          </p:nvPr>
        </p:nvSpPr>
        <p:spPr>
          <a:xfrm>
            <a:off x="7677150" y="6492875"/>
            <a:ext cx="2228850" cy="365125"/>
          </a:xfrm>
          <a:prstGeom prst="rect">
            <a:avLst/>
          </a:prstGeom>
        </p:spPr>
        <p:txBody>
          <a:bodyPr/>
          <a:lstStyle>
            <a:lvl1pPr>
              <a:defRPr sz="1000"/>
            </a:lvl1pPr>
          </a:lstStyle>
          <a:p>
            <a:fld id="{848A25BD-F24A-478D-B5BC-65FBCB157527}" type="slidenum">
              <a:rPr lang="ja-JP" altLang="en-US" smtClean="0"/>
              <a:pPr/>
              <a:t>‹#›</a:t>
            </a:fld>
            <a:endParaRPr lang="ja-JP" altLang="en-US"/>
          </a:p>
        </p:txBody>
      </p:sp>
    </p:spTree>
    <p:extLst>
      <p:ext uri="{BB962C8B-B14F-4D97-AF65-F5344CB8AC3E}">
        <p14:creationId xmlns:p14="http://schemas.microsoft.com/office/powerpoint/2010/main" val="113181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3A60EF-7289-4C4D-8AF0-F631E3461543}" type="datetime1">
              <a:rPr kumimoji="1" lang="en-US" altLang="ja-JP" smtClean="0"/>
              <a:t>11/30/2023</a:t>
            </a:fld>
            <a:endParaRPr kumimoji="1" lang="ja-JP" alt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5"/>
          <p:cNvSpPr>
            <a:spLocks noGrp="1"/>
          </p:cNvSpPr>
          <p:nvPr>
            <p:ph type="sldNum" sz="quarter" idx="12"/>
          </p:nvPr>
        </p:nvSpPr>
        <p:spPr>
          <a:xfrm>
            <a:off x="7677150" y="6492875"/>
            <a:ext cx="2228850" cy="365125"/>
          </a:xfrm>
        </p:spPr>
        <p:txBody>
          <a:bodyPr/>
          <a:lstStyle>
            <a:lvl1pPr algn="r">
              <a:defRPr sz="1000"/>
            </a:lvl1pPr>
          </a:lstStyle>
          <a:p>
            <a:fld id="{848A25BD-F24A-478D-B5BC-65FBCB157527}" type="slidenum">
              <a:rPr lang="ja-JP" altLang="en-US" smtClean="0"/>
              <a:pPr/>
              <a:t>‹#›</a:t>
            </a:fld>
            <a:endParaRPr lang="ja-JP" altLang="en-US"/>
          </a:p>
        </p:txBody>
      </p:sp>
    </p:spTree>
    <p:extLst>
      <p:ext uri="{BB962C8B-B14F-4D97-AF65-F5344CB8AC3E}">
        <p14:creationId xmlns:p14="http://schemas.microsoft.com/office/powerpoint/2010/main" val="221537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4" name="Slide Number Placeholder 8"/>
          <p:cNvSpPr>
            <a:spLocks noGrp="1"/>
          </p:cNvSpPr>
          <p:nvPr>
            <p:ph type="sldNum" sz="quarter" idx="12"/>
          </p:nvPr>
        </p:nvSpPr>
        <p:spPr>
          <a:xfrm>
            <a:off x="7677150" y="6473141"/>
            <a:ext cx="2228850" cy="365125"/>
          </a:xfrm>
        </p:spPr>
        <p:txBody>
          <a:bodyPr/>
          <a:lstStyle/>
          <a:p>
            <a:fld id="{13D42994-928F-4C0B-9FC9-BDD3F427C5FA}" type="slidenum">
              <a:rPr kumimoji="1" lang="ja-JP" altLang="en-US" smtClean="0"/>
              <a:t>‹#›</a:t>
            </a:fld>
            <a:endParaRPr kumimoji="1" lang="ja-JP" altLang="en-US" dirty="0"/>
          </a:p>
        </p:txBody>
      </p:sp>
    </p:spTree>
    <p:extLst>
      <p:ext uri="{BB962C8B-B14F-4D97-AF65-F5344CB8AC3E}">
        <p14:creationId xmlns:p14="http://schemas.microsoft.com/office/powerpoint/2010/main" val="25279646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F33E6-0E0F-40B3-AA1F-B776A25F93FF}" type="datetime1">
              <a:rPr kumimoji="1" lang="en-US" altLang="ja-JP" smtClean="0"/>
              <a:t>11/30/2023</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8" name="Slide Number Placeholder 5"/>
          <p:cNvSpPr>
            <a:spLocks noGrp="1"/>
          </p:cNvSpPr>
          <p:nvPr>
            <p:ph type="sldNum" sz="quarter" idx="4"/>
          </p:nvPr>
        </p:nvSpPr>
        <p:spPr>
          <a:xfrm>
            <a:off x="7677150" y="6492875"/>
            <a:ext cx="2228850" cy="365125"/>
          </a:xfrm>
          <a:prstGeom prst="rect">
            <a:avLst/>
          </a:prstGeom>
        </p:spPr>
        <p:txBody>
          <a:bodyPr/>
          <a:lstStyle>
            <a:lvl1pPr>
              <a:defRPr sz="1000"/>
            </a:lvl1pPr>
          </a:lstStyle>
          <a:p>
            <a:fld id="{848A25BD-F24A-478D-B5BC-65FBCB157527}" type="slidenum">
              <a:rPr lang="ja-JP" altLang="en-US" smtClean="0"/>
              <a:pPr/>
              <a:t>‹#›</a:t>
            </a:fld>
            <a:endParaRPr lang="ja-JP" altLang="en-US"/>
          </a:p>
        </p:txBody>
      </p:sp>
    </p:spTree>
    <p:extLst>
      <p:ext uri="{BB962C8B-B14F-4D97-AF65-F5344CB8AC3E}">
        <p14:creationId xmlns:p14="http://schemas.microsoft.com/office/powerpoint/2010/main" val="19488477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3" r:id="rId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dpocket.shogakukan.co.jp/wordpress/wp-content/uploads/2023/04/&#12304;DIME&#12305;230411&#23186;&#20307;&#36039;&#26009;.pdf"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22.jpe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hyperlink" Target="mailto:jiro.suemitsu@shogakukan.jp"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mailto:net-biz@shogakukan.co.j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サブタイトル 15"/>
          <p:cNvSpPr txBox="1">
            <a:spLocks/>
          </p:cNvSpPr>
          <p:nvPr/>
        </p:nvSpPr>
        <p:spPr>
          <a:xfrm>
            <a:off x="6393160" y="5859828"/>
            <a:ext cx="3250467" cy="299445"/>
          </a:xfrm>
          <a:prstGeom prst="rect">
            <a:avLst/>
          </a:prstGeom>
        </p:spPr>
        <p:txBody>
          <a:bodyPr vert="horz" lIns="68580" tIns="34290" rIns="68580" bIns="3429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メイリオ" panose="020B0604030504040204" pitchFamily="50" charset="-128"/>
                <a:ea typeface="メイリオ" panose="020B0604030504040204" pitchFamily="50"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メイリオ" panose="020B0604030504040204" pitchFamily="50" charset="-128"/>
                <a:ea typeface="メイリオ" panose="020B0604030504040204" pitchFamily="50"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メイリオ" panose="020B0604030504040204" pitchFamily="50" charset="-128"/>
                <a:ea typeface="メイリオ" panose="020B0604030504040204" pitchFamily="50"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メイリオ" panose="020B0604030504040204" pitchFamily="50" charset="-128"/>
                <a:ea typeface="メイリオ" panose="020B0604030504040204" pitchFamily="50"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400" b="1" dirty="0">
                <a:solidFill>
                  <a:schemeClr val="bg1"/>
                </a:solidFill>
                <a:latin typeface="+mn-ea"/>
                <a:ea typeface="+mn-ea"/>
              </a:rPr>
              <a:t>株式会社小学館　</a:t>
            </a:r>
            <a:r>
              <a:rPr lang="en-US" altLang="ja-JP" sz="1400" b="1" dirty="0">
                <a:solidFill>
                  <a:schemeClr val="bg1"/>
                </a:solidFill>
                <a:latin typeface="+mn-ea"/>
                <a:ea typeface="+mn-ea"/>
              </a:rPr>
              <a:t>DIME</a:t>
            </a:r>
            <a:r>
              <a:rPr lang="ja-JP" altLang="en-US" sz="1400" b="1" dirty="0">
                <a:solidFill>
                  <a:schemeClr val="bg1"/>
                </a:solidFill>
                <a:latin typeface="+mn-ea"/>
                <a:ea typeface="+mn-ea"/>
              </a:rPr>
              <a:t>編集室／広告局</a:t>
            </a:r>
          </a:p>
        </p:txBody>
      </p:sp>
      <p:sp>
        <p:nvSpPr>
          <p:cNvPr id="11" name="ホームベース 10"/>
          <p:cNvSpPr/>
          <p:nvPr/>
        </p:nvSpPr>
        <p:spPr>
          <a:xfrm>
            <a:off x="6846661" y="4575289"/>
            <a:ext cx="3080793" cy="80555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662"/>
          </a:p>
        </p:txBody>
      </p:sp>
      <p:pic>
        <p:nvPicPr>
          <p:cNvPr id="3" name="Picture 2">
            <a:extLst>
              <a:ext uri="{FF2B5EF4-FFF2-40B4-BE49-F238E27FC236}">
                <a16:creationId xmlns:a16="http://schemas.microsoft.com/office/drawing/2014/main" id="{CE0DB048-504B-A1EA-EB29-9E4402417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81"/>
          <a:stretch/>
        </p:blipFill>
        <p:spPr bwMode="auto">
          <a:xfrm>
            <a:off x="-8836" y="0"/>
            <a:ext cx="991483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D534885-8BEE-4D09-E8F5-5271DEA1A6E4}"/>
              </a:ext>
            </a:extLst>
          </p:cNvPr>
          <p:cNvSpPr txBox="1"/>
          <p:nvPr/>
        </p:nvSpPr>
        <p:spPr>
          <a:xfrm>
            <a:off x="-8836" y="-27384"/>
            <a:ext cx="9914836" cy="6885384"/>
          </a:xfrm>
          <a:prstGeom prst="rect">
            <a:avLst/>
          </a:prstGeom>
          <a:solidFill>
            <a:schemeClr val="bg1">
              <a:alpha val="51765"/>
            </a:schemeClr>
          </a:solidFill>
          <a:ln>
            <a:noFill/>
          </a:ln>
        </p:spPr>
        <p:txBody>
          <a:bodyPr wrap="square" rtlCol="0">
            <a:spAutoFit/>
          </a:bodyPr>
          <a:lstStyle/>
          <a:p>
            <a:pPr algn="ctr"/>
            <a:endParaRPr lang="en-US" altLang="ja-JP" sz="3200" b="1" dirty="0">
              <a:solidFill>
                <a:schemeClr val="bg1"/>
              </a:solidFill>
              <a:latin typeface="+mn-ea"/>
            </a:endParaRPr>
          </a:p>
        </p:txBody>
      </p:sp>
      <p:sp>
        <p:nvSpPr>
          <p:cNvPr id="8" name="テキスト ボックス 7">
            <a:extLst>
              <a:ext uri="{FF2B5EF4-FFF2-40B4-BE49-F238E27FC236}">
                <a16:creationId xmlns:a16="http://schemas.microsoft.com/office/drawing/2014/main" id="{B827F562-A3B0-C5D3-58BD-3245426CEC31}"/>
              </a:ext>
            </a:extLst>
          </p:cNvPr>
          <p:cNvSpPr txBox="1"/>
          <p:nvPr/>
        </p:nvSpPr>
        <p:spPr>
          <a:xfrm>
            <a:off x="1424609" y="637237"/>
            <a:ext cx="8481392" cy="1384995"/>
          </a:xfrm>
          <a:prstGeom prst="rect">
            <a:avLst/>
          </a:prstGeom>
          <a:solidFill>
            <a:schemeClr val="tx1"/>
          </a:solidFill>
        </p:spPr>
        <p:txBody>
          <a:bodyPr wrap="square" rtlCol="0">
            <a:spAutoFit/>
          </a:bodyPr>
          <a:lstStyle/>
          <a:p>
            <a:r>
              <a:rPr lang="en-US" altLang="ja-JP" sz="3600" b="1" dirty="0">
                <a:solidFill>
                  <a:srgbClr val="FFFF00"/>
                </a:solidFill>
                <a:latin typeface="+mn-ea"/>
              </a:rPr>
              <a:t>DIME Business Trend Summit</a:t>
            </a:r>
            <a:r>
              <a:rPr lang="ja-JP" altLang="en-US" sz="3600" b="1" dirty="0">
                <a:solidFill>
                  <a:srgbClr val="FFFF00"/>
                </a:solidFill>
                <a:latin typeface="+mn-ea"/>
              </a:rPr>
              <a:t> </a:t>
            </a:r>
            <a:r>
              <a:rPr lang="en-US" altLang="ja-JP" sz="3600" b="1" dirty="0">
                <a:solidFill>
                  <a:srgbClr val="FFFF00"/>
                </a:solidFill>
                <a:latin typeface="+mn-ea"/>
              </a:rPr>
              <a:t>2024</a:t>
            </a:r>
            <a:r>
              <a:rPr lang="ja-JP" altLang="en-US" sz="3600" b="1" dirty="0">
                <a:solidFill>
                  <a:srgbClr val="FFFF00"/>
                </a:solidFill>
                <a:latin typeface="+mn-ea"/>
              </a:rPr>
              <a:t>　</a:t>
            </a:r>
            <a:endParaRPr lang="en-US" altLang="ja-JP" sz="3600" b="1" dirty="0">
              <a:solidFill>
                <a:srgbClr val="FFFF00"/>
              </a:solidFill>
              <a:latin typeface="+mn-ea"/>
            </a:endParaRPr>
          </a:p>
          <a:p>
            <a:endParaRPr lang="en-US" altLang="ja-JP" sz="2400" b="1" dirty="0">
              <a:solidFill>
                <a:srgbClr val="FFFF00"/>
              </a:solidFill>
              <a:latin typeface="+mn-ea"/>
            </a:endParaRPr>
          </a:p>
          <a:p>
            <a:r>
              <a:rPr lang="en-US" altLang="ja-JP" sz="2400" b="1" dirty="0" err="1">
                <a:solidFill>
                  <a:srgbClr val="FFFF00"/>
                </a:solidFill>
                <a:latin typeface="+mn-ea"/>
              </a:rPr>
              <a:t>BtoB</a:t>
            </a:r>
            <a:r>
              <a:rPr lang="ja-JP" altLang="en-US" sz="2400" b="1" dirty="0">
                <a:solidFill>
                  <a:srgbClr val="FFFF00"/>
                </a:solidFill>
                <a:latin typeface="+mn-ea"/>
              </a:rPr>
              <a:t>リード情報提供型　ご協賛メニューのご案内</a:t>
            </a:r>
            <a:endParaRPr lang="en-US" altLang="ja-JP" sz="2400" b="1" dirty="0">
              <a:solidFill>
                <a:srgbClr val="FFFF00"/>
              </a:solidFill>
              <a:latin typeface="+mn-ea"/>
            </a:endParaRPr>
          </a:p>
        </p:txBody>
      </p:sp>
      <p:sp>
        <p:nvSpPr>
          <p:cNvPr id="9" name="ホームベース 10">
            <a:extLst>
              <a:ext uri="{FF2B5EF4-FFF2-40B4-BE49-F238E27FC236}">
                <a16:creationId xmlns:a16="http://schemas.microsoft.com/office/drawing/2014/main" id="{564B9269-7B24-7E71-7849-0BFB292752E6}"/>
              </a:ext>
            </a:extLst>
          </p:cNvPr>
          <p:cNvSpPr/>
          <p:nvPr/>
        </p:nvSpPr>
        <p:spPr>
          <a:xfrm rot="10800000">
            <a:off x="6177136" y="4575288"/>
            <a:ext cx="3750318" cy="80555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altLang="ja-JP" sz="1662" dirty="0"/>
              <a:t>ME</a:t>
            </a:r>
          </a:p>
          <a:p>
            <a:pPr algn="ctr"/>
            <a:endParaRPr lang="ja-JP" altLang="en-US" sz="1662"/>
          </a:p>
        </p:txBody>
      </p:sp>
      <p:sp>
        <p:nvSpPr>
          <p:cNvPr id="19" name="サブタイトル 15">
            <a:extLst>
              <a:ext uri="{FF2B5EF4-FFF2-40B4-BE49-F238E27FC236}">
                <a16:creationId xmlns:a16="http://schemas.microsoft.com/office/drawing/2014/main" id="{97B3B523-A6C7-9704-7CA1-1B5D0A7BFF97}"/>
              </a:ext>
            </a:extLst>
          </p:cNvPr>
          <p:cNvSpPr txBox="1">
            <a:spLocks/>
          </p:cNvSpPr>
          <p:nvPr/>
        </p:nvSpPr>
        <p:spPr>
          <a:xfrm>
            <a:off x="6545560" y="6012228"/>
            <a:ext cx="3250467" cy="626025"/>
          </a:xfrm>
          <a:prstGeom prst="rect">
            <a:avLst/>
          </a:prstGeom>
        </p:spPr>
        <p:txBody>
          <a:bodyPr vert="horz" lIns="68580" tIns="34290" rIns="68580" bIns="3429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メイリオ" panose="020B0604030504040204" pitchFamily="50" charset="-128"/>
                <a:ea typeface="メイリオ" panose="020B0604030504040204" pitchFamily="50" charset="-128"/>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メイリオ" panose="020B0604030504040204" pitchFamily="50" charset="-128"/>
                <a:ea typeface="メイリオ" panose="020B0604030504040204" pitchFamily="50" charset="-128"/>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メイリオ" panose="020B0604030504040204" pitchFamily="50" charset="-128"/>
                <a:ea typeface="メイリオ" panose="020B0604030504040204" pitchFamily="50" charset="-128"/>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メイリオ" panose="020B0604030504040204" pitchFamily="50" charset="-128"/>
                <a:ea typeface="メイリオ" panose="020B0604030504040204" pitchFamily="50" charset="-128"/>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400" b="1" dirty="0">
                <a:solidFill>
                  <a:schemeClr val="bg1"/>
                </a:solidFill>
                <a:latin typeface="+mn-ea"/>
                <a:ea typeface="+mn-ea"/>
              </a:rPr>
              <a:t>株式会社小学館　</a:t>
            </a:r>
            <a:r>
              <a:rPr lang="en-US" altLang="ja-JP" sz="1400" b="1" dirty="0">
                <a:solidFill>
                  <a:schemeClr val="bg1"/>
                </a:solidFill>
                <a:latin typeface="+mn-ea"/>
                <a:ea typeface="+mn-ea"/>
              </a:rPr>
              <a:t>DIME</a:t>
            </a:r>
            <a:r>
              <a:rPr lang="ja-JP" altLang="en-US" sz="1400" b="1" dirty="0">
                <a:solidFill>
                  <a:schemeClr val="bg1"/>
                </a:solidFill>
                <a:latin typeface="+mn-ea"/>
                <a:ea typeface="+mn-ea"/>
              </a:rPr>
              <a:t>編集室／広告局</a:t>
            </a:r>
            <a:endParaRPr lang="en-US" altLang="ja-JP" sz="1400" b="1" dirty="0">
              <a:solidFill>
                <a:schemeClr val="bg1"/>
              </a:solidFill>
              <a:latin typeface="+mn-ea"/>
              <a:ea typeface="+mn-ea"/>
            </a:endParaRPr>
          </a:p>
          <a:p>
            <a:pPr algn="l"/>
            <a:r>
              <a:rPr lang="en-US" altLang="ja-JP" sz="1400" b="1" dirty="0">
                <a:solidFill>
                  <a:srgbClr val="FFFF00"/>
                </a:solidFill>
                <a:latin typeface="+mn-ea"/>
                <a:ea typeface="+mn-ea"/>
              </a:rPr>
              <a:t>2023</a:t>
            </a:r>
            <a:r>
              <a:rPr lang="ja-JP" altLang="en-US" sz="1400" b="1" dirty="0">
                <a:solidFill>
                  <a:srgbClr val="FFFF00"/>
                </a:solidFill>
                <a:latin typeface="+mn-ea"/>
                <a:ea typeface="+mn-ea"/>
              </a:rPr>
              <a:t>年</a:t>
            </a:r>
            <a:r>
              <a:rPr lang="en-US" altLang="ja-JP" sz="1400" b="1" dirty="0">
                <a:solidFill>
                  <a:srgbClr val="FFFF00"/>
                </a:solidFill>
                <a:latin typeface="+mn-ea"/>
                <a:ea typeface="+mn-ea"/>
              </a:rPr>
              <a:t>11</a:t>
            </a:r>
            <a:r>
              <a:rPr lang="ja-JP" altLang="en-US" sz="1400" b="1" dirty="0">
                <a:solidFill>
                  <a:srgbClr val="FFFF00"/>
                </a:solidFill>
                <a:latin typeface="+mn-ea"/>
                <a:ea typeface="+mn-ea"/>
              </a:rPr>
              <a:t>月</a:t>
            </a:r>
            <a:r>
              <a:rPr lang="en-US" altLang="ja-JP" sz="1400" b="1" dirty="0">
                <a:solidFill>
                  <a:srgbClr val="FFFF00"/>
                </a:solidFill>
                <a:latin typeface="+mn-ea"/>
                <a:ea typeface="+mn-ea"/>
              </a:rPr>
              <a:t>30</a:t>
            </a:r>
            <a:r>
              <a:rPr lang="ja-JP" altLang="en-US" sz="1400" b="1" dirty="0">
                <a:solidFill>
                  <a:srgbClr val="FFFF00"/>
                </a:solidFill>
                <a:latin typeface="+mn-ea"/>
                <a:ea typeface="+mn-ea"/>
              </a:rPr>
              <a:t>日更新版 </a:t>
            </a:r>
            <a:r>
              <a:rPr lang="en-US" altLang="ja-JP" sz="1400" b="1" dirty="0">
                <a:solidFill>
                  <a:srgbClr val="FFFF00"/>
                </a:solidFill>
                <a:latin typeface="+mn-ea"/>
                <a:ea typeface="+mn-ea"/>
              </a:rPr>
              <a:t>Ver5.1</a:t>
            </a:r>
            <a:endParaRPr lang="ja-JP" altLang="en-US" sz="1400" b="1" dirty="0">
              <a:solidFill>
                <a:srgbClr val="FFFF00"/>
              </a:solidFill>
              <a:latin typeface="+mn-ea"/>
              <a:ea typeface="+mn-ea"/>
            </a:endParaRPr>
          </a:p>
        </p:txBody>
      </p:sp>
      <p:pic>
        <p:nvPicPr>
          <p:cNvPr id="2" name="Picture 2" descr="DIME">
            <a:extLst>
              <a:ext uri="{FF2B5EF4-FFF2-40B4-BE49-F238E27FC236}">
                <a16:creationId xmlns:a16="http://schemas.microsoft.com/office/drawing/2014/main" id="{212AB2FA-49A4-E165-8280-386A42BF42D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249" b="16951"/>
          <a:stretch/>
        </p:blipFill>
        <p:spPr bwMode="auto">
          <a:xfrm>
            <a:off x="7329264" y="4690036"/>
            <a:ext cx="1746495"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778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
          <p:cNvSpPr>
            <a:spLocks noGrp="1"/>
          </p:cNvSpPr>
          <p:nvPr>
            <p:ph type="sldNum" sz="quarter" idx="12"/>
          </p:nvPr>
        </p:nvSpPr>
        <p:spPr>
          <a:xfrm>
            <a:off x="7677150" y="6492875"/>
            <a:ext cx="2228850" cy="365125"/>
          </a:xfrm>
        </p:spPr>
        <p:txBody>
          <a:bodyPr/>
          <a:lstStyle/>
          <a:p>
            <a:pPr algn="r"/>
            <a:fld id="{848A25BD-F24A-478D-B5BC-65FBCB157527}" type="slidenum">
              <a:rPr lang="ja-JP" altLang="en-US" smtClean="0">
                <a:latin typeface="+mn-ea"/>
              </a:rPr>
              <a:pPr algn="r"/>
              <a:t>10</a:t>
            </a:fld>
            <a:endParaRPr lang="ja-JP" altLang="en-US" dirty="0">
              <a:latin typeface="+mn-ea"/>
            </a:endParaRPr>
          </a:p>
        </p:txBody>
      </p:sp>
      <p:sp>
        <p:nvSpPr>
          <p:cNvPr id="2" name="ホームベース 13">
            <a:extLst>
              <a:ext uri="{FF2B5EF4-FFF2-40B4-BE49-F238E27FC236}">
                <a16:creationId xmlns:a16="http://schemas.microsoft.com/office/drawing/2014/main" id="{D0108DAA-DF74-5E82-FD64-0737489AC945}"/>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 name="テキスト ボックス 2">
            <a:extLst>
              <a:ext uri="{FF2B5EF4-FFF2-40B4-BE49-F238E27FC236}">
                <a16:creationId xmlns:a16="http://schemas.microsoft.com/office/drawing/2014/main" id="{3420C024-EE7F-37F9-E14B-CF88DD03479A}"/>
              </a:ext>
            </a:extLst>
          </p:cNvPr>
          <p:cNvSpPr txBox="1"/>
          <p:nvPr/>
        </p:nvSpPr>
        <p:spPr>
          <a:xfrm>
            <a:off x="218541" y="324446"/>
            <a:ext cx="2286187" cy="369332"/>
          </a:xfrm>
          <a:prstGeom prst="rect">
            <a:avLst/>
          </a:prstGeom>
          <a:noFill/>
        </p:spPr>
        <p:txBody>
          <a:bodyPr wrap="square" rtlCol="0">
            <a:spAutoFit/>
          </a:bodyPr>
          <a:lstStyle/>
          <a:p>
            <a:r>
              <a:rPr lang="ja-JP" altLang="en-US" b="1">
                <a:solidFill>
                  <a:schemeClr val="bg1"/>
                </a:solidFill>
                <a:latin typeface="+mn-ea"/>
              </a:rPr>
              <a:t>企画テーマ（例）</a:t>
            </a:r>
            <a:endParaRPr lang="en-US" altLang="ja-JP" b="1" dirty="0">
              <a:solidFill>
                <a:schemeClr val="bg1"/>
              </a:solidFill>
              <a:latin typeface="+mn-ea"/>
            </a:endParaRPr>
          </a:p>
        </p:txBody>
      </p:sp>
      <p:sp>
        <p:nvSpPr>
          <p:cNvPr id="5" name="Rectangle 1">
            <a:extLst>
              <a:ext uri="{FF2B5EF4-FFF2-40B4-BE49-F238E27FC236}">
                <a16:creationId xmlns:a16="http://schemas.microsoft.com/office/drawing/2014/main" id="{77C50DC0-2839-4725-1ACD-0573EAE1F3D5}"/>
              </a:ext>
            </a:extLst>
          </p:cNvPr>
          <p:cNvSpPr>
            <a:spLocks noChangeArrowheads="1"/>
          </p:cNvSpPr>
          <p:nvPr/>
        </p:nvSpPr>
        <p:spPr bwMode="auto">
          <a:xfrm>
            <a:off x="200472" y="998271"/>
            <a:ext cx="9505056" cy="5509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ja-JP" sz="1600" b="1" i="0" u="none" strike="noStrike" cap="none" normalizeH="0" baseline="0" dirty="0">
                <a:ln>
                  <a:noFill/>
                </a:ln>
                <a:solidFill>
                  <a:srgbClr val="222222"/>
                </a:solidFill>
                <a:effectLst/>
                <a:highlight>
                  <a:srgbClr val="FFFF00"/>
                </a:highlight>
                <a:latin typeface="+mn-ea"/>
                <a:cs typeface="Arial" panose="020B0604020202020204" pitchFamily="34" charset="0"/>
              </a:rPr>
              <a:t>●</a:t>
            </a:r>
            <a:r>
              <a:rPr kumimoji="0" lang="ja-JP" altLang="en-US" sz="1600" b="1" i="0" u="none" strike="noStrike" cap="none" normalizeH="0" baseline="0" dirty="0">
                <a:ln>
                  <a:noFill/>
                </a:ln>
                <a:solidFill>
                  <a:srgbClr val="222222"/>
                </a:solidFill>
                <a:effectLst/>
                <a:highlight>
                  <a:srgbClr val="FFFF00"/>
                </a:highlight>
                <a:latin typeface="+mn-ea"/>
                <a:cs typeface="Arial" panose="020B0604020202020204" pitchFamily="34" charset="0"/>
              </a:rPr>
              <a:t>基調講演②　糸井重里氏</a:t>
            </a:r>
            <a:endParaRPr kumimoji="0" lang="en-US" altLang="ja-JP" sz="1600" b="1" i="0" u="none" strike="noStrike" cap="none" normalizeH="0" baseline="0" dirty="0">
              <a:ln>
                <a:noFill/>
              </a:ln>
              <a:solidFill>
                <a:srgbClr val="FF0000"/>
              </a:solidFill>
              <a:effectLst/>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dirty="0">
              <a:solidFill>
                <a:srgbClr val="222222"/>
              </a:solidFill>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rgbClr val="222222"/>
                </a:solidFill>
                <a:effectLst/>
                <a:latin typeface="+mn-ea"/>
                <a:cs typeface="Arial" panose="020B0604020202020204" pitchFamily="34" charset="0"/>
              </a:rPr>
              <a:t>●</a:t>
            </a:r>
            <a:r>
              <a:rPr kumimoji="0" lang="ja-JP" altLang="en-US" sz="1600" b="1" i="0" u="none" strike="noStrike" cap="none" normalizeH="0" baseline="0" dirty="0">
                <a:ln>
                  <a:noFill/>
                </a:ln>
                <a:solidFill>
                  <a:srgbClr val="222222"/>
                </a:solidFill>
                <a:effectLst/>
                <a:latin typeface="+mn-ea"/>
                <a:cs typeface="Arial" panose="020B0604020202020204" pitchFamily="34" charset="0"/>
              </a:rPr>
              <a:t>締めのご挨拶（ラップアップ）　　</a:t>
            </a:r>
            <a:r>
              <a:rPr kumimoji="0" lang="en-US" altLang="ja-JP" sz="1600" b="1" i="0" u="none" strike="noStrike" cap="none" normalizeH="0" baseline="0" dirty="0">
                <a:ln>
                  <a:noFill/>
                </a:ln>
                <a:solidFill>
                  <a:srgbClr val="222222"/>
                </a:solidFill>
                <a:effectLst/>
                <a:latin typeface="+mn-ea"/>
                <a:cs typeface="Arial" panose="020B0604020202020204" pitchFamily="34" charset="0"/>
              </a:rPr>
              <a:t>DIME</a:t>
            </a:r>
            <a:r>
              <a:rPr kumimoji="0" lang="ja-JP" altLang="en-US" sz="1600" b="1" i="0" u="none" strike="noStrike" cap="none" normalizeH="0" baseline="0" dirty="0">
                <a:ln>
                  <a:noFill/>
                </a:ln>
                <a:solidFill>
                  <a:srgbClr val="222222"/>
                </a:solidFill>
                <a:effectLst/>
                <a:latin typeface="+mn-ea"/>
                <a:cs typeface="Arial" panose="020B0604020202020204" pitchFamily="34" charset="0"/>
              </a:rPr>
              <a:t>編集部</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222222"/>
                </a:solidFill>
                <a:effectLst/>
                <a:latin typeface="+mn-ea"/>
                <a:cs typeface="Arial" panose="020B0604020202020204" pitchFamily="34" charset="0"/>
              </a:rPr>
              <a:t>ビジネスリーダーに向けたメッセージ</a:t>
            </a:r>
            <a:br>
              <a:rPr kumimoji="0" lang="ja-JP" altLang="ja-JP" sz="1600" b="1" i="0" u="none" strike="noStrike" cap="none" normalizeH="0" baseline="0" dirty="0">
                <a:ln>
                  <a:noFill/>
                </a:ln>
                <a:solidFill>
                  <a:srgbClr val="222222"/>
                </a:solidFill>
                <a:effectLst/>
                <a:latin typeface="+mn-ea"/>
                <a:cs typeface="Arial" panose="020B0604020202020204" pitchFamily="34" charset="0"/>
              </a:rPr>
            </a:b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p:txBody>
      </p:sp>
      <p:sp>
        <p:nvSpPr>
          <p:cNvPr id="6" name="テキスト ボックス 5">
            <a:extLst>
              <a:ext uri="{FF2B5EF4-FFF2-40B4-BE49-F238E27FC236}">
                <a16:creationId xmlns:a16="http://schemas.microsoft.com/office/drawing/2014/main" id="{3C8C4C8D-686B-0791-F0E6-CAD5D2C2E8DF}"/>
              </a:ext>
            </a:extLst>
          </p:cNvPr>
          <p:cNvSpPr txBox="1"/>
          <p:nvPr/>
        </p:nvSpPr>
        <p:spPr>
          <a:xfrm>
            <a:off x="5673080" y="139780"/>
            <a:ext cx="5598555" cy="369332"/>
          </a:xfrm>
          <a:prstGeom prst="rect">
            <a:avLst/>
          </a:prstGeom>
          <a:noFill/>
        </p:spPr>
        <p:txBody>
          <a:bodyPr wrap="square" rtlCol="0">
            <a:spAutoFit/>
          </a:bodyPr>
          <a:lstStyle/>
          <a:p>
            <a:r>
              <a:rPr lang="en-US" altLang="ja-JP" b="1" dirty="0">
                <a:latin typeface="+mn-ea"/>
              </a:rPr>
              <a:t>※</a:t>
            </a:r>
            <a:r>
              <a:rPr lang="ja-JP" altLang="en-US" b="1" dirty="0">
                <a:latin typeface="+mn-ea"/>
              </a:rPr>
              <a:t>詳細は変更の可能性がございます</a:t>
            </a:r>
            <a:endParaRPr lang="en-US" altLang="ja-JP" b="1" dirty="0">
              <a:latin typeface="+mn-ea"/>
            </a:endParaRPr>
          </a:p>
        </p:txBody>
      </p:sp>
      <p:sp>
        <p:nvSpPr>
          <p:cNvPr id="4" name="テキスト ボックス 3">
            <a:extLst>
              <a:ext uri="{FF2B5EF4-FFF2-40B4-BE49-F238E27FC236}">
                <a16:creationId xmlns:a16="http://schemas.microsoft.com/office/drawing/2014/main" id="{E424095F-014F-BBE6-5F68-90844D47F6C2}"/>
              </a:ext>
            </a:extLst>
          </p:cNvPr>
          <p:cNvSpPr txBox="1"/>
          <p:nvPr/>
        </p:nvSpPr>
        <p:spPr>
          <a:xfrm>
            <a:off x="3009534" y="350529"/>
            <a:ext cx="1655433" cy="276999"/>
          </a:xfrm>
          <a:prstGeom prst="rect">
            <a:avLst/>
          </a:prstGeom>
          <a:solidFill>
            <a:schemeClr val="tx1"/>
          </a:solidFill>
        </p:spPr>
        <p:txBody>
          <a:bodyPr wrap="square" rtlCol="0">
            <a:spAutoFit/>
          </a:bodyPr>
          <a:lstStyle/>
          <a:p>
            <a:pPr algn="ctr"/>
            <a:r>
              <a:rPr lang="en-US" altLang="ja-JP" sz="1200" b="1" dirty="0">
                <a:solidFill>
                  <a:srgbClr val="FFFF00"/>
                </a:solidFill>
                <a:latin typeface="+mn-ea"/>
              </a:rPr>
              <a:t>11</a:t>
            </a:r>
            <a:r>
              <a:rPr lang="ja-JP" altLang="en-US" sz="1200" b="1" dirty="0">
                <a:solidFill>
                  <a:srgbClr val="FFFF00"/>
                </a:solidFill>
                <a:latin typeface="+mn-ea"/>
              </a:rPr>
              <a:t>月</a:t>
            </a:r>
            <a:r>
              <a:rPr lang="en-US" altLang="ja-JP" sz="1200" b="1" dirty="0">
                <a:solidFill>
                  <a:srgbClr val="FFFF00"/>
                </a:solidFill>
                <a:latin typeface="+mn-ea"/>
              </a:rPr>
              <a:t>30</a:t>
            </a:r>
            <a:r>
              <a:rPr lang="ja-JP" altLang="en-US" sz="1200" b="1" dirty="0">
                <a:solidFill>
                  <a:srgbClr val="FFFF00"/>
                </a:solidFill>
                <a:latin typeface="+mn-ea"/>
              </a:rPr>
              <a:t>日更新</a:t>
            </a:r>
            <a:endParaRPr lang="en-US" altLang="ja-JP" sz="1200" b="1" dirty="0">
              <a:solidFill>
                <a:srgbClr val="FFFF00"/>
              </a:solidFill>
              <a:latin typeface="+mn-ea"/>
            </a:endParaRPr>
          </a:p>
        </p:txBody>
      </p:sp>
      <p:pic>
        <p:nvPicPr>
          <p:cNvPr id="7" name="Picture 2">
            <a:extLst>
              <a:ext uri="{FF2B5EF4-FFF2-40B4-BE49-F238E27FC236}">
                <a16:creationId xmlns:a16="http://schemas.microsoft.com/office/drawing/2014/main" id="{5ADAAFE6-525E-6654-EA3F-E362C4D95E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4608" y="1772816"/>
            <a:ext cx="2038487" cy="305666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7EE5A6F7-54E2-F37F-64D6-9B38AB5F5FB1}"/>
              </a:ext>
            </a:extLst>
          </p:cNvPr>
          <p:cNvSpPr txBox="1"/>
          <p:nvPr/>
        </p:nvSpPr>
        <p:spPr>
          <a:xfrm>
            <a:off x="3792307" y="2646777"/>
            <a:ext cx="5580246" cy="1077218"/>
          </a:xfrm>
          <a:prstGeom prst="rect">
            <a:avLst/>
          </a:prstGeom>
          <a:noFill/>
        </p:spPr>
        <p:txBody>
          <a:bodyPr wrap="square" rtlCol="0">
            <a:spAutoFit/>
          </a:bodyPr>
          <a:lstStyle/>
          <a:p>
            <a:r>
              <a:rPr lang="ja-JP" altLang="en-US" sz="1600" b="1" dirty="0">
                <a:latin typeface="+mn-ea"/>
              </a:rPr>
              <a:t>ユニークな経営で知られる「ほぼ日」</a:t>
            </a:r>
            <a:endParaRPr lang="en-US" altLang="ja-JP" sz="1600" b="1" dirty="0">
              <a:latin typeface="+mn-ea"/>
            </a:endParaRPr>
          </a:p>
          <a:p>
            <a:endParaRPr lang="en-US" altLang="ja-JP" sz="1600" b="1" dirty="0">
              <a:latin typeface="+mn-ea"/>
            </a:endParaRPr>
          </a:p>
          <a:p>
            <a:r>
              <a:rPr lang="ja-JP" altLang="en-US" sz="1600" b="1" dirty="0">
                <a:latin typeface="+mn-ea"/>
              </a:rPr>
              <a:t>経営者・クリエイターとして心がけてきたこと、「現場のリーダー層」に向けたメッセージなどお話を伺います</a:t>
            </a:r>
            <a:endParaRPr lang="en-US" altLang="ja-JP" sz="1600" b="1" dirty="0">
              <a:latin typeface="+mn-ea"/>
            </a:endParaRPr>
          </a:p>
        </p:txBody>
      </p:sp>
    </p:spTree>
    <p:extLst>
      <p:ext uri="{BB962C8B-B14F-4D97-AF65-F5344CB8AC3E}">
        <p14:creationId xmlns:p14="http://schemas.microsoft.com/office/powerpoint/2010/main" val="1796945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8694" y="764704"/>
            <a:ext cx="9873059" cy="6120680"/>
          </a:xfrm>
          <a:prstGeom prst="rect">
            <a:avLst/>
          </a:prstGeom>
        </p:spPr>
      </p:pic>
      <p:sp>
        <p:nvSpPr>
          <p:cNvPr id="15" name="正方形/長方形 14"/>
          <p:cNvSpPr/>
          <p:nvPr/>
        </p:nvSpPr>
        <p:spPr>
          <a:xfrm>
            <a:off x="-87560" y="597249"/>
            <a:ext cx="10009112" cy="643523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スライド番号プレースホルダー 2"/>
          <p:cNvSpPr>
            <a:spLocks noGrp="1"/>
          </p:cNvSpPr>
          <p:nvPr>
            <p:ph type="sldNum" sz="quarter" idx="12"/>
          </p:nvPr>
        </p:nvSpPr>
        <p:spPr>
          <a:xfrm>
            <a:off x="7363422" y="6436396"/>
            <a:ext cx="2057400" cy="365125"/>
          </a:xfrm>
        </p:spPr>
        <p:txBody>
          <a:bodyPr/>
          <a:lstStyle/>
          <a:p>
            <a:pPr defTabSz="685800">
              <a:defRPr/>
            </a:pPr>
            <a:fld id="{854ED3AC-ADDE-445C-ADFC-6E9EBB0EB59D}" type="slidenum">
              <a:rPr lang="ja-JP" altLang="en-US" sz="900">
                <a:solidFill>
                  <a:schemeClr val="bg1"/>
                </a:solidFill>
                <a:latin typeface="Meiryo UI" panose="020B0604030504040204" pitchFamily="50" charset="-128"/>
                <a:ea typeface="Meiryo UI" panose="020B0604030504040204" pitchFamily="50" charset="-128"/>
              </a:rPr>
              <a:pPr defTabSz="685800">
                <a:defRPr/>
              </a:pPr>
              <a:t>11</a:t>
            </a:fld>
            <a:endParaRPr lang="ja-JP" altLang="en-US" sz="900" dirty="0">
              <a:solidFill>
                <a:schemeClr val="bg1"/>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7677150" y="6492875"/>
            <a:ext cx="2228850" cy="365125"/>
          </a:xfrm>
          <a:prstGeom prst="rect">
            <a:avLst/>
          </a:prstGeom>
        </p:spPr>
        <p:txBody>
          <a:bodyPr/>
          <a:lstStyle>
            <a:defPPr>
              <a:defRPr lang="ja-JP"/>
            </a:defPPr>
            <a:lvl1pPr marL="0" algn="l"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48A25BD-F24A-478D-B5BC-65FBCB157527}" type="slidenum">
              <a:rPr lang="ja-JP" altLang="en-US" smtClean="0"/>
              <a:pPr algn="r"/>
              <a:t>11</a:t>
            </a:fld>
            <a:endParaRPr lang="ja-JP" altLang="en-US" dirty="0"/>
          </a:p>
        </p:txBody>
      </p:sp>
      <p:sp>
        <p:nvSpPr>
          <p:cNvPr id="4" name="ホームベース 13">
            <a:extLst>
              <a:ext uri="{FF2B5EF4-FFF2-40B4-BE49-F238E27FC236}">
                <a16:creationId xmlns:a16="http://schemas.microsoft.com/office/drawing/2014/main" id="{EC01CEE5-897A-78B8-7E03-2BBF34A866F3}"/>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332E245-3DBD-4193-A60B-A20F8065F0A8}"/>
              </a:ext>
            </a:extLst>
          </p:cNvPr>
          <p:cNvSpPr txBox="1"/>
          <p:nvPr/>
        </p:nvSpPr>
        <p:spPr>
          <a:xfrm>
            <a:off x="218541" y="324446"/>
            <a:ext cx="1926147" cy="369332"/>
          </a:xfrm>
          <a:prstGeom prst="rect">
            <a:avLst/>
          </a:prstGeom>
          <a:noFill/>
        </p:spPr>
        <p:txBody>
          <a:bodyPr wrap="square" rtlCol="0">
            <a:spAutoFit/>
          </a:bodyPr>
          <a:lstStyle/>
          <a:p>
            <a:r>
              <a:rPr lang="ja-JP" altLang="en-US" b="1" dirty="0">
                <a:solidFill>
                  <a:schemeClr val="bg1"/>
                </a:solidFill>
                <a:latin typeface="+mn-ea"/>
              </a:rPr>
              <a:t>開催概要</a:t>
            </a:r>
            <a:endParaRPr lang="en-US" altLang="ja-JP" b="1" dirty="0">
              <a:solidFill>
                <a:schemeClr val="bg1"/>
              </a:solidFill>
              <a:latin typeface="+mn-ea"/>
            </a:endParaRPr>
          </a:p>
        </p:txBody>
      </p:sp>
      <p:sp>
        <p:nvSpPr>
          <p:cNvPr id="6" name="テキスト ボックス 5">
            <a:extLst>
              <a:ext uri="{FF2B5EF4-FFF2-40B4-BE49-F238E27FC236}">
                <a16:creationId xmlns:a16="http://schemas.microsoft.com/office/drawing/2014/main" id="{BE7D654E-2117-0EAB-5A16-5D0E9CF3EE77}"/>
              </a:ext>
            </a:extLst>
          </p:cNvPr>
          <p:cNvSpPr txBox="1"/>
          <p:nvPr/>
        </p:nvSpPr>
        <p:spPr>
          <a:xfrm>
            <a:off x="200472" y="948792"/>
            <a:ext cx="9289032" cy="5155257"/>
          </a:xfrm>
          <a:prstGeom prst="rect">
            <a:avLst/>
          </a:prstGeom>
          <a:noFill/>
        </p:spPr>
        <p:txBody>
          <a:bodyPr wrap="square" rtlCol="0">
            <a:spAutoFit/>
          </a:bodyPr>
          <a:lstStyle/>
          <a:p>
            <a:r>
              <a:rPr lang="ja-JP" altLang="en-US" b="1" dirty="0">
                <a:latin typeface="+mn-ea"/>
              </a:rPr>
              <a:t>◆企画：</a:t>
            </a:r>
            <a:r>
              <a:rPr lang="en-US" altLang="ja-JP" b="1" dirty="0">
                <a:latin typeface="+mn-ea"/>
              </a:rPr>
              <a:t>DIME Business Trend Summit 2024</a:t>
            </a:r>
          </a:p>
          <a:p>
            <a:endParaRPr lang="en-US" altLang="ja-JP" b="1" dirty="0">
              <a:latin typeface="+mn-ea"/>
            </a:endParaRPr>
          </a:p>
          <a:p>
            <a:r>
              <a:rPr lang="ja-JP" altLang="en-US" b="1" dirty="0">
                <a:latin typeface="+mn-ea"/>
              </a:rPr>
              <a:t>◆規模：会場参加　約</a:t>
            </a:r>
            <a:r>
              <a:rPr lang="en-US" altLang="ja-JP" b="1" dirty="0">
                <a:latin typeface="+mn-ea"/>
              </a:rPr>
              <a:t>200</a:t>
            </a:r>
            <a:r>
              <a:rPr lang="ja-JP" altLang="en-US" b="1" dirty="0">
                <a:latin typeface="+mn-ea"/>
              </a:rPr>
              <a:t>名（抽選招待制）</a:t>
            </a:r>
            <a:endParaRPr lang="en-US" altLang="ja-JP" b="1" dirty="0">
              <a:latin typeface="+mn-ea"/>
            </a:endParaRPr>
          </a:p>
          <a:p>
            <a:r>
              <a:rPr lang="en-US" altLang="ja-JP" b="1" dirty="0">
                <a:latin typeface="+mn-ea"/>
              </a:rPr>
              <a:t>		</a:t>
            </a:r>
            <a:r>
              <a:rPr lang="ja-JP" altLang="en-US" b="1" dirty="0">
                <a:latin typeface="+mn-ea"/>
              </a:rPr>
              <a:t>　</a:t>
            </a:r>
            <a:r>
              <a:rPr lang="en-US" altLang="ja-JP" b="1" dirty="0">
                <a:latin typeface="+mn-ea"/>
              </a:rPr>
              <a:t>+</a:t>
            </a:r>
            <a:r>
              <a:rPr lang="ja-JP" altLang="en-US" b="1" dirty="0">
                <a:latin typeface="+mn-ea"/>
              </a:rPr>
              <a:t>　各回オンライン参加</a:t>
            </a:r>
            <a:r>
              <a:rPr lang="en-US" altLang="ja-JP" b="1" dirty="0">
                <a:latin typeface="+mn-ea"/>
              </a:rPr>
              <a:t>300</a:t>
            </a:r>
            <a:r>
              <a:rPr lang="ja-JP" altLang="en-US" b="1" dirty="0">
                <a:latin typeface="+mn-ea"/>
              </a:rPr>
              <a:t>～</a:t>
            </a:r>
            <a:r>
              <a:rPr lang="en-US" altLang="ja-JP" b="1" dirty="0">
                <a:latin typeface="+mn-ea"/>
              </a:rPr>
              <a:t>500</a:t>
            </a:r>
            <a:r>
              <a:rPr lang="ja-JP" altLang="en-US" b="1" dirty="0">
                <a:latin typeface="+mn-ea"/>
              </a:rPr>
              <a:t>名想定</a:t>
            </a:r>
            <a:endParaRPr lang="en-US" altLang="ja-JP" b="1" dirty="0">
              <a:latin typeface="+mn-ea"/>
            </a:endParaRPr>
          </a:p>
          <a:p>
            <a:endParaRPr lang="en-US" altLang="ja-JP" b="1" dirty="0">
              <a:latin typeface="+mn-ea"/>
            </a:endParaRPr>
          </a:p>
          <a:p>
            <a:r>
              <a:rPr lang="en-US" altLang="ja-JP" b="1" dirty="0">
                <a:latin typeface="+mn-ea"/>
              </a:rPr>
              <a:t>		</a:t>
            </a:r>
            <a:r>
              <a:rPr lang="ja-JP" altLang="en-US" b="1" dirty="0">
                <a:latin typeface="+mn-ea"/>
              </a:rPr>
              <a:t>　</a:t>
            </a:r>
            <a:r>
              <a:rPr lang="ja-JP" altLang="en-US" b="1" dirty="0">
                <a:solidFill>
                  <a:srgbClr val="FF0000"/>
                </a:solidFill>
                <a:latin typeface="+mn-ea"/>
              </a:rPr>
              <a:t>総参加者数 </a:t>
            </a:r>
            <a:r>
              <a:rPr lang="en-US" altLang="ja-JP" b="1" dirty="0">
                <a:solidFill>
                  <a:srgbClr val="FF0000"/>
                </a:solidFill>
                <a:latin typeface="+mn-ea"/>
              </a:rPr>
              <a:t>800</a:t>
            </a:r>
            <a:r>
              <a:rPr lang="ja-JP" altLang="en-US" b="1" dirty="0">
                <a:solidFill>
                  <a:srgbClr val="FF0000"/>
                </a:solidFill>
                <a:latin typeface="+mn-ea"/>
              </a:rPr>
              <a:t>名～</a:t>
            </a:r>
            <a:r>
              <a:rPr lang="en-US" altLang="ja-JP" b="1" dirty="0">
                <a:solidFill>
                  <a:srgbClr val="FF0000"/>
                </a:solidFill>
                <a:latin typeface="+mn-ea"/>
              </a:rPr>
              <a:t>1,200</a:t>
            </a:r>
            <a:r>
              <a:rPr lang="ja-JP" altLang="en-US" b="1" dirty="0">
                <a:solidFill>
                  <a:srgbClr val="FF0000"/>
                </a:solidFill>
                <a:latin typeface="+mn-ea"/>
              </a:rPr>
              <a:t>名程度想定</a:t>
            </a:r>
            <a:endParaRPr lang="en-US" altLang="ja-JP" b="1" dirty="0">
              <a:solidFill>
                <a:srgbClr val="FF0000"/>
              </a:solidFill>
              <a:latin typeface="+mn-ea"/>
            </a:endParaRPr>
          </a:p>
          <a:p>
            <a:r>
              <a:rPr lang="ja-JP" altLang="en-US" b="1" dirty="0">
                <a:latin typeface="+mn-ea"/>
              </a:rPr>
              <a:t>◆参加：無料</a:t>
            </a:r>
            <a:endParaRPr lang="en-US" altLang="ja-JP" b="1" dirty="0">
              <a:latin typeface="+mn-ea"/>
            </a:endParaRPr>
          </a:p>
          <a:p>
            <a:endParaRPr lang="en-US" altLang="ja-JP" b="1" dirty="0">
              <a:latin typeface="+mn-ea"/>
            </a:endParaRPr>
          </a:p>
          <a:p>
            <a:r>
              <a:rPr lang="ja-JP" altLang="en-US" b="1" dirty="0">
                <a:latin typeface="+mn-ea"/>
              </a:rPr>
              <a:t>◆オンラインでは当日の様子を</a:t>
            </a:r>
            <a:r>
              <a:rPr lang="en-US" altLang="ja-JP" b="1" dirty="0">
                <a:latin typeface="+mn-ea"/>
              </a:rPr>
              <a:t>LIVE</a:t>
            </a:r>
            <a:r>
              <a:rPr lang="ja-JP" altLang="en-US" b="1" dirty="0">
                <a:latin typeface="+mn-ea"/>
              </a:rPr>
              <a:t>配信で視聴可能</a:t>
            </a:r>
            <a:endParaRPr lang="en-US" altLang="ja-JP" b="1" dirty="0">
              <a:latin typeface="+mn-ea"/>
            </a:endParaRPr>
          </a:p>
          <a:p>
            <a:endParaRPr lang="en-US" altLang="ja-JP" b="1" dirty="0">
              <a:latin typeface="+mn-ea"/>
            </a:endParaRPr>
          </a:p>
          <a:p>
            <a:r>
              <a:rPr lang="ja-JP" altLang="en-US" b="1" dirty="0">
                <a:latin typeface="+mn-ea"/>
              </a:rPr>
              <a:t>◆後日イベントの内容はアーカイブ動画として配信</a:t>
            </a:r>
            <a:endParaRPr lang="en-US" altLang="ja-JP" b="1" dirty="0">
              <a:latin typeface="+mn-ea"/>
            </a:endParaRPr>
          </a:p>
          <a:p>
            <a:r>
              <a:rPr lang="ja-JP" altLang="en-US" b="1" dirty="0">
                <a:latin typeface="+mn-ea"/>
              </a:rPr>
              <a:t>　</a:t>
            </a:r>
            <a:r>
              <a:rPr lang="en-US" altLang="ja-JP" b="1" dirty="0">
                <a:latin typeface="+mn-ea"/>
              </a:rPr>
              <a:t>※</a:t>
            </a:r>
            <a:r>
              <a:rPr lang="ja-JP" altLang="en-US" b="1" dirty="0">
                <a:latin typeface="+mn-ea"/>
              </a:rPr>
              <a:t>一定期間であれば何度でも視聴可能</a:t>
            </a:r>
            <a:endParaRPr lang="en-US" altLang="ja-JP" b="1" dirty="0">
              <a:latin typeface="+mn-ea"/>
            </a:endParaRPr>
          </a:p>
          <a:p>
            <a:endParaRPr lang="en-US" altLang="ja-JP" sz="500" b="1" dirty="0">
              <a:latin typeface="+mn-ea"/>
            </a:endParaRPr>
          </a:p>
          <a:p>
            <a:r>
              <a:rPr lang="ja-JP" altLang="en-US" b="1" dirty="0">
                <a:latin typeface="+mn-ea"/>
              </a:rPr>
              <a:t>　</a:t>
            </a:r>
            <a:r>
              <a:rPr lang="en-US" altLang="ja-JP" b="1" dirty="0">
                <a:latin typeface="+mn-ea"/>
              </a:rPr>
              <a:t>DIME2</a:t>
            </a:r>
            <a:r>
              <a:rPr lang="ja-JP" altLang="en-US" b="1" dirty="0">
                <a:latin typeface="+mn-ea"/>
              </a:rPr>
              <a:t>月発売号でも詳報します</a:t>
            </a:r>
            <a:endParaRPr lang="en-US" altLang="ja-JP" b="1" dirty="0">
              <a:latin typeface="+mn-ea"/>
            </a:endParaRPr>
          </a:p>
          <a:p>
            <a:endParaRPr lang="en-US" altLang="ja-JP" b="1" dirty="0">
              <a:latin typeface="+mn-ea"/>
            </a:endParaRPr>
          </a:p>
          <a:p>
            <a:r>
              <a:rPr lang="ja-JP" altLang="en-US" b="1" dirty="0">
                <a:latin typeface="+mn-ea"/>
              </a:rPr>
              <a:t>◆対象：</a:t>
            </a:r>
            <a:endParaRPr lang="en-US" altLang="ja-JP" b="1" dirty="0">
              <a:latin typeface="+mn-ea"/>
            </a:endParaRPr>
          </a:p>
          <a:p>
            <a:r>
              <a:rPr lang="ja-JP" altLang="en-US" b="1" dirty="0">
                <a:latin typeface="+mn-ea"/>
              </a:rPr>
              <a:t>ビジネスに関連する幅広いことに興味のある、知的好奇心旺盛なビジネスパーソン。</a:t>
            </a:r>
            <a:endParaRPr lang="en-US" altLang="ja-JP" b="1" dirty="0">
              <a:latin typeface="+mn-ea"/>
            </a:endParaRPr>
          </a:p>
          <a:p>
            <a:r>
              <a:rPr lang="ja-JP" altLang="en-US" b="1" dirty="0">
                <a:latin typeface="+mn-ea"/>
              </a:rPr>
              <a:t>主に</a:t>
            </a:r>
            <a:r>
              <a:rPr lang="en-US" altLang="ja-JP" b="1" dirty="0">
                <a:latin typeface="+mn-ea"/>
              </a:rPr>
              <a:t>30</a:t>
            </a:r>
            <a:r>
              <a:rPr lang="ja-JP" altLang="en-US" b="1" dirty="0">
                <a:latin typeface="+mn-ea"/>
              </a:rPr>
              <a:t>代・</a:t>
            </a:r>
            <a:r>
              <a:rPr lang="en-US" altLang="ja-JP" b="1" dirty="0">
                <a:latin typeface="+mn-ea"/>
              </a:rPr>
              <a:t>40</a:t>
            </a:r>
            <a:r>
              <a:rPr lang="ja-JP" altLang="en-US" b="1" dirty="0">
                <a:latin typeface="+mn-ea"/>
              </a:rPr>
              <a:t>代の中堅の「現場のリーダー層」「ミドルマネジメント層」の参加者を想定</a:t>
            </a:r>
            <a:endParaRPr lang="en-US" altLang="ja-JP" b="1" dirty="0">
              <a:latin typeface="+mn-ea"/>
            </a:endParaRPr>
          </a:p>
        </p:txBody>
      </p:sp>
    </p:spTree>
    <p:extLst>
      <p:ext uri="{BB962C8B-B14F-4D97-AF65-F5344CB8AC3E}">
        <p14:creationId xmlns:p14="http://schemas.microsoft.com/office/powerpoint/2010/main" val="1833139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8694" y="764704"/>
            <a:ext cx="9873059" cy="6120680"/>
          </a:xfrm>
          <a:prstGeom prst="rect">
            <a:avLst/>
          </a:prstGeom>
        </p:spPr>
      </p:pic>
      <p:sp>
        <p:nvSpPr>
          <p:cNvPr id="15" name="正方形/長方形 14"/>
          <p:cNvSpPr/>
          <p:nvPr/>
        </p:nvSpPr>
        <p:spPr>
          <a:xfrm>
            <a:off x="-87560" y="692696"/>
            <a:ext cx="10009112" cy="643523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スライド番号プレースホルダー 2"/>
          <p:cNvSpPr>
            <a:spLocks noGrp="1"/>
          </p:cNvSpPr>
          <p:nvPr>
            <p:ph type="sldNum" sz="quarter" idx="12"/>
          </p:nvPr>
        </p:nvSpPr>
        <p:spPr>
          <a:xfrm>
            <a:off x="7363422" y="6436396"/>
            <a:ext cx="2057400" cy="365125"/>
          </a:xfrm>
        </p:spPr>
        <p:txBody>
          <a:bodyPr/>
          <a:lstStyle/>
          <a:p>
            <a:pPr defTabSz="685800">
              <a:defRPr/>
            </a:pPr>
            <a:fld id="{854ED3AC-ADDE-445C-ADFC-6E9EBB0EB59D}" type="slidenum">
              <a:rPr lang="ja-JP" altLang="en-US" sz="900">
                <a:solidFill>
                  <a:schemeClr val="bg1"/>
                </a:solidFill>
                <a:latin typeface="Meiryo UI" panose="020B0604030504040204" pitchFamily="50" charset="-128"/>
                <a:ea typeface="Meiryo UI" panose="020B0604030504040204" pitchFamily="50" charset="-128"/>
              </a:rPr>
              <a:pPr defTabSz="685800">
                <a:defRPr/>
              </a:pPr>
              <a:t>12</a:t>
            </a:fld>
            <a:endParaRPr lang="ja-JP" altLang="en-US" sz="900" dirty="0">
              <a:solidFill>
                <a:schemeClr val="bg1"/>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7677150" y="6492875"/>
            <a:ext cx="2228850" cy="365125"/>
          </a:xfrm>
          <a:prstGeom prst="rect">
            <a:avLst/>
          </a:prstGeom>
        </p:spPr>
        <p:txBody>
          <a:bodyPr/>
          <a:lstStyle>
            <a:defPPr>
              <a:defRPr lang="ja-JP"/>
            </a:defPPr>
            <a:lvl1pPr marL="0" algn="l"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48A25BD-F24A-478D-B5BC-65FBCB157527}" type="slidenum">
              <a:rPr lang="ja-JP" altLang="en-US" smtClean="0"/>
              <a:pPr algn="r"/>
              <a:t>12</a:t>
            </a:fld>
            <a:endParaRPr lang="ja-JP" altLang="en-US" dirty="0"/>
          </a:p>
        </p:txBody>
      </p:sp>
      <p:sp>
        <p:nvSpPr>
          <p:cNvPr id="4" name="ホームベース 13">
            <a:extLst>
              <a:ext uri="{FF2B5EF4-FFF2-40B4-BE49-F238E27FC236}">
                <a16:creationId xmlns:a16="http://schemas.microsoft.com/office/drawing/2014/main" id="{EC01CEE5-897A-78B8-7E03-2BBF34A866F3}"/>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332E245-3DBD-4193-A60B-A20F8065F0A8}"/>
              </a:ext>
            </a:extLst>
          </p:cNvPr>
          <p:cNvSpPr txBox="1"/>
          <p:nvPr/>
        </p:nvSpPr>
        <p:spPr>
          <a:xfrm>
            <a:off x="218541" y="324446"/>
            <a:ext cx="2142171" cy="369332"/>
          </a:xfrm>
          <a:prstGeom prst="rect">
            <a:avLst/>
          </a:prstGeom>
          <a:noFill/>
        </p:spPr>
        <p:txBody>
          <a:bodyPr wrap="square" rtlCol="0">
            <a:spAutoFit/>
          </a:bodyPr>
          <a:lstStyle/>
          <a:p>
            <a:r>
              <a:rPr lang="ja-JP" altLang="en-US" b="1" dirty="0">
                <a:solidFill>
                  <a:schemeClr val="bg1"/>
                </a:solidFill>
                <a:latin typeface="+mn-ea"/>
              </a:rPr>
              <a:t>開催場所</a:t>
            </a:r>
            <a:endParaRPr lang="en-US" altLang="ja-JP" b="1" dirty="0">
              <a:solidFill>
                <a:schemeClr val="bg1"/>
              </a:solidFill>
              <a:latin typeface="+mn-ea"/>
            </a:endParaRPr>
          </a:p>
        </p:txBody>
      </p:sp>
      <p:sp>
        <p:nvSpPr>
          <p:cNvPr id="6" name="テキスト ボックス 5">
            <a:extLst>
              <a:ext uri="{FF2B5EF4-FFF2-40B4-BE49-F238E27FC236}">
                <a16:creationId xmlns:a16="http://schemas.microsoft.com/office/drawing/2014/main" id="{BE7D654E-2117-0EAB-5A16-5D0E9CF3EE77}"/>
              </a:ext>
            </a:extLst>
          </p:cNvPr>
          <p:cNvSpPr txBox="1"/>
          <p:nvPr/>
        </p:nvSpPr>
        <p:spPr>
          <a:xfrm>
            <a:off x="200472" y="948792"/>
            <a:ext cx="9289032" cy="1938992"/>
          </a:xfrm>
          <a:prstGeom prst="rect">
            <a:avLst/>
          </a:prstGeom>
          <a:noFill/>
        </p:spPr>
        <p:txBody>
          <a:bodyPr wrap="square" rtlCol="0">
            <a:spAutoFit/>
          </a:bodyPr>
          <a:lstStyle/>
          <a:p>
            <a:r>
              <a:rPr lang="ja-JP" altLang="en-US" b="1" dirty="0">
                <a:latin typeface="+mn-ea"/>
              </a:rPr>
              <a:t>◆会場：</a:t>
            </a:r>
            <a:r>
              <a:rPr lang="en-US" altLang="ja-JP" b="1" dirty="0">
                <a:latin typeface="+mn-ea"/>
              </a:rPr>
              <a:t>KABUTO ONE</a:t>
            </a:r>
          </a:p>
          <a:p>
            <a:r>
              <a:rPr lang="ja-JP" altLang="en-US" b="1" dirty="0">
                <a:latin typeface="+mn-ea"/>
              </a:rPr>
              <a:t>　　　　＜所在地＞東京都中央区日本橋兜町</a:t>
            </a:r>
            <a:r>
              <a:rPr lang="en-US" altLang="ja-JP" b="1" dirty="0">
                <a:latin typeface="+mn-ea"/>
              </a:rPr>
              <a:t>7</a:t>
            </a:r>
            <a:r>
              <a:rPr lang="ja-JP" altLang="en-US" b="1" dirty="0">
                <a:latin typeface="+mn-ea"/>
              </a:rPr>
              <a:t>番</a:t>
            </a:r>
            <a:r>
              <a:rPr lang="en-US" altLang="ja-JP" b="1" dirty="0">
                <a:latin typeface="+mn-ea"/>
              </a:rPr>
              <a:t>1</a:t>
            </a:r>
            <a:r>
              <a:rPr lang="ja-JP" altLang="en-US" b="1" dirty="0">
                <a:latin typeface="+mn-ea"/>
              </a:rPr>
              <a:t>号</a:t>
            </a:r>
            <a:endParaRPr lang="en-US" altLang="ja-JP" b="1" dirty="0">
              <a:latin typeface="+mn-ea"/>
            </a:endParaRPr>
          </a:p>
          <a:p>
            <a:r>
              <a:rPr lang="ja-JP" altLang="en-US" sz="1200" b="1" dirty="0">
                <a:latin typeface="+mn-ea"/>
              </a:rPr>
              <a:t>　　　　</a:t>
            </a:r>
            <a:endParaRPr lang="en-US" altLang="ja-JP" sz="1200" b="1" dirty="0">
              <a:latin typeface="+mn-ea"/>
            </a:endParaRPr>
          </a:p>
          <a:p>
            <a:r>
              <a:rPr lang="ja-JP" altLang="en-US" sz="1200" b="1" dirty="0">
                <a:latin typeface="+mn-ea"/>
              </a:rPr>
              <a:t>　　　　　　東京メトロ東西線「茅場町」駅直結</a:t>
            </a:r>
            <a:endParaRPr lang="en-US" altLang="ja-JP" sz="1200" b="1" dirty="0">
              <a:latin typeface="+mn-ea"/>
            </a:endParaRPr>
          </a:p>
          <a:p>
            <a:r>
              <a:rPr lang="ja-JP" altLang="en-US" sz="1200" b="1" dirty="0">
                <a:latin typeface="+mn-ea"/>
              </a:rPr>
              <a:t>　　　　　　</a:t>
            </a:r>
            <a:r>
              <a:rPr lang="en-US" altLang="ja-JP" sz="1200" b="1" dirty="0">
                <a:latin typeface="+mn-ea"/>
              </a:rPr>
              <a:t>JR</a:t>
            </a:r>
            <a:r>
              <a:rPr lang="ja-JP" altLang="en-US" sz="1200" b="1" dirty="0">
                <a:latin typeface="+mn-ea"/>
              </a:rPr>
              <a:t>線、東京メトロ丸の内線「東京」駅 八重洲北口 徒歩</a:t>
            </a:r>
            <a:r>
              <a:rPr lang="en-US" altLang="ja-JP" sz="1200" b="1" dirty="0">
                <a:latin typeface="+mn-ea"/>
              </a:rPr>
              <a:t>12</a:t>
            </a:r>
            <a:r>
              <a:rPr lang="ja-JP" altLang="en-US" sz="1200" b="1" dirty="0">
                <a:latin typeface="+mn-ea"/>
              </a:rPr>
              <a:t>分</a:t>
            </a:r>
          </a:p>
          <a:p>
            <a:r>
              <a:rPr lang="ja-JP" altLang="en-US" sz="1200" b="1" dirty="0">
                <a:latin typeface="+mn-ea"/>
              </a:rPr>
              <a:t>　　　　　　東京メトロ銀座線・東西線、都営浅草線「日本橋」駅 </a:t>
            </a:r>
            <a:r>
              <a:rPr lang="en-US" altLang="ja-JP" sz="1200" b="1" dirty="0">
                <a:latin typeface="+mn-ea"/>
              </a:rPr>
              <a:t>D2</a:t>
            </a:r>
            <a:r>
              <a:rPr lang="ja-JP" altLang="en-US" sz="1200" b="1" dirty="0">
                <a:latin typeface="+mn-ea"/>
              </a:rPr>
              <a:t>出口 徒歩</a:t>
            </a:r>
            <a:r>
              <a:rPr lang="en-US" altLang="ja-JP" sz="1200" b="1" dirty="0">
                <a:latin typeface="+mn-ea"/>
              </a:rPr>
              <a:t>2</a:t>
            </a:r>
            <a:r>
              <a:rPr lang="ja-JP" altLang="en-US" sz="1200" b="1" dirty="0">
                <a:latin typeface="+mn-ea"/>
              </a:rPr>
              <a:t>分</a:t>
            </a:r>
            <a:br>
              <a:rPr lang="en-US" altLang="ja-JP" sz="1200" b="1" dirty="0">
                <a:latin typeface="+mn-ea"/>
              </a:rPr>
            </a:br>
            <a:r>
              <a:rPr lang="ja-JP" altLang="en-US" sz="1200" b="1" dirty="0">
                <a:latin typeface="+mn-ea"/>
              </a:rPr>
              <a:t>　　　　　　成田空港から京成スカイライナー・東京メトロ銀座線「日本橋」駅利用 </a:t>
            </a:r>
            <a:r>
              <a:rPr lang="en-US" altLang="ja-JP" sz="1200" b="1" dirty="0">
                <a:latin typeface="+mn-ea"/>
              </a:rPr>
              <a:t>41</a:t>
            </a:r>
            <a:r>
              <a:rPr lang="ja-JP" altLang="en-US" sz="1200" b="1" dirty="0">
                <a:latin typeface="+mn-ea"/>
              </a:rPr>
              <a:t>分</a:t>
            </a:r>
          </a:p>
          <a:p>
            <a:r>
              <a:rPr lang="ja-JP" altLang="en-US" sz="1200" b="1" dirty="0">
                <a:latin typeface="+mn-ea"/>
              </a:rPr>
              <a:t>　　　　　　羽田空港から東京モノレール・都営浅草線「日本橋」駅利用 </a:t>
            </a:r>
            <a:r>
              <a:rPr lang="en-US" altLang="ja-JP" sz="1200" b="1" dirty="0">
                <a:latin typeface="+mn-ea"/>
              </a:rPr>
              <a:t>20</a:t>
            </a:r>
            <a:r>
              <a:rPr lang="ja-JP" altLang="en-US" sz="1200" b="1" dirty="0">
                <a:latin typeface="+mn-ea"/>
              </a:rPr>
              <a:t>分</a:t>
            </a:r>
          </a:p>
          <a:p>
            <a:r>
              <a:rPr lang="ja-JP" altLang="en-US" sz="1200" b="1" dirty="0">
                <a:latin typeface="+mn-ea"/>
              </a:rPr>
              <a:t>　　　　　　</a:t>
            </a:r>
            <a:r>
              <a:rPr lang="en-US" altLang="ja-JP" sz="1200" b="1" dirty="0">
                <a:latin typeface="+mn-ea"/>
              </a:rPr>
              <a:t>※</a:t>
            </a:r>
            <a:r>
              <a:rPr lang="ja-JP" altLang="en-US" sz="1200" b="1" dirty="0">
                <a:latin typeface="+mn-ea"/>
              </a:rPr>
              <a:t>上記所要時間には乗り換え時間は含んでおりません。</a:t>
            </a:r>
            <a:endParaRPr lang="en-US" altLang="ja-JP" sz="1200" b="1" dirty="0">
              <a:latin typeface="+mn-ea"/>
            </a:endParaRPr>
          </a:p>
        </p:txBody>
      </p:sp>
      <p:pic>
        <p:nvPicPr>
          <p:cNvPr id="1030" name="Picture 6" descr="KABUTO ONE（カブトワン）">
            <a:extLst>
              <a:ext uri="{FF2B5EF4-FFF2-40B4-BE49-F238E27FC236}">
                <a16:creationId xmlns:a16="http://schemas.microsoft.com/office/drawing/2014/main" id="{CD3305E8-133B-03B5-FFA4-AC3B53B44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6" y="3049229"/>
            <a:ext cx="4782126" cy="31880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9573EE2-F20F-70F7-04EF-5F8E473CD5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465" y="3049228"/>
            <a:ext cx="4846198" cy="3188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00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8694" y="764704"/>
            <a:ext cx="9873059" cy="6120680"/>
          </a:xfrm>
          <a:prstGeom prst="rect">
            <a:avLst/>
          </a:prstGeom>
        </p:spPr>
      </p:pic>
      <p:sp>
        <p:nvSpPr>
          <p:cNvPr id="15" name="正方形/長方形 14"/>
          <p:cNvSpPr/>
          <p:nvPr/>
        </p:nvSpPr>
        <p:spPr>
          <a:xfrm>
            <a:off x="-87560" y="692696"/>
            <a:ext cx="10009112" cy="643523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スライド番号プレースホルダー 2"/>
          <p:cNvSpPr>
            <a:spLocks noGrp="1"/>
          </p:cNvSpPr>
          <p:nvPr>
            <p:ph type="sldNum" sz="quarter" idx="12"/>
          </p:nvPr>
        </p:nvSpPr>
        <p:spPr>
          <a:xfrm>
            <a:off x="7363422" y="6436396"/>
            <a:ext cx="2057400" cy="365125"/>
          </a:xfrm>
        </p:spPr>
        <p:txBody>
          <a:bodyPr/>
          <a:lstStyle/>
          <a:p>
            <a:pPr defTabSz="685800">
              <a:defRPr/>
            </a:pPr>
            <a:fld id="{854ED3AC-ADDE-445C-ADFC-6E9EBB0EB59D}" type="slidenum">
              <a:rPr lang="ja-JP" altLang="en-US" sz="900">
                <a:solidFill>
                  <a:schemeClr val="bg1"/>
                </a:solidFill>
                <a:latin typeface="Meiryo UI" panose="020B0604030504040204" pitchFamily="50" charset="-128"/>
                <a:ea typeface="Meiryo UI" panose="020B0604030504040204" pitchFamily="50" charset="-128"/>
              </a:rPr>
              <a:pPr defTabSz="685800">
                <a:defRPr/>
              </a:pPr>
              <a:t>13</a:t>
            </a:fld>
            <a:endParaRPr lang="ja-JP" altLang="en-US" sz="900" dirty="0">
              <a:solidFill>
                <a:schemeClr val="bg1"/>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7677150" y="6492875"/>
            <a:ext cx="2228850" cy="365125"/>
          </a:xfrm>
          <a:prstGeom prst="rect">
            <a:avLst/>
          </a:prstGeom>
        </p:spPr>
        <p:txBody>
          <a:bodyPr/>
          <a:lstStyle>
            <a:defPPr>
              <a:defRPr lang="ja-JP"/>
            </a:defPPr>
            <a:lvl1pPr marL="0" algn="l"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48A25BD-F24A-478D-B5BC-65FBCB157527}" type="slidenum">
              <a:rPr lang="ja-JP" altLang="en-US" smtClean="0"/>
              <a:pPr algn="r"/>
              <a:t>13</a:t>
            </a:fld>
            <a:endParaRPr lang="ja-JP" altLang="en-US" dirty="0"/>
          </a:p>
        </p:txBody>
      </p:sp>
      <p:sp>
        <p:nvSpPr>
          <p:cNvPr id="4" name="ホームベース 13">
            <a:extLst>
              <a:ext uri="{FF2B5EF4-FFF2-40B4-BE49-F238E27FC236}">
                <a16:creationId xmlns:a16="http://schemas.microsoft.com/office/drawing/2014/main" id="{EC01CEE5-897A-78B8-7E03-2BBF34A866F3}"/>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332E245-3DBD-4193-A60B-A20F8065F0A8}"/>
              </a:ext>
            </a:extLst>
          </p:cNvPr>
          <p:cNvSpPr txBox="1"/>
          <p:nvPr/>
        </p:nvSpPr>
        <p:spPr>
          <a:xfrm>
            <a:off x="218541" y="324446"/>
            <a:ext cx="2502211" cy="369332"/>
          </a:xfrm>
          <a:prstGeom prst="rect">
            <a:avLst/>
          </a:prstGeom>
          <a:noFill/>
        </p:spPr>
        <p:txBody>
          <a:bodyPr wrap="square" rtlCol="0">
            <a:spAutoFit/>
          </a:bodyPr>
          <a:lstStyle/>
          <a:p>
            <a:r>
              <a:rPr lang="ja-JP" altLang="en-US" b="1" dirty="0">
                <a:solidFill>
                  <a:schemeClr val="bg1"/>
                </a:solidFill>
                <a:latin typeface="+mn-ea"/>
              </a:rPr>
              <a:t>想定申込者について</a:t>
            </a:r>
            <a:endParaRPr lang="en-US" altLang="ja-JP" b="1" dirty="0">
              <a:solidFill>
                <a:schemeClr val="bg1"/>
              </a:solidFill>
              <a:latin typeface="+mn-ea"/>
            </a:endParaRPr>
          </a:p>
        </p:txBody>
      </p:sp>
      <p:sp>
        <p:nvSpPr>
          <p:cNvPr id="6" name="テキスト ボックス 5">
            <a:extLst>
              <a:ext uri="{FF2B5EF4-FFF2-40B4-BE49-F238E27FC236}">
                <a16:creationId xmlns:a16="http://schemas.microsoft.com/office/drawing/2014/main" id="{BE7D654E-2117-0EAB-5A16-5D0E9CF3EE77}"/>
              </a:ext>
            </a:extLst>
          </p:cNvPr>
          <p:cNvSpPr txBox="1"/>
          <p:nvPr/>
        </p:nvSpPr>
        <p:spPr>
          <a:xfrm>
            <a:off x="200472" y="948792"/>
            <a:ext cx="9577064" cy="4893647"/>
          </a:xfrm>
          <a:prstGeom prst="rect">
            <a:avLst/>
          </a:prstGeom>
          <a:noFill/>
        </p:spPr>
        <p:txBody>
          <a:bodyPr wrap="square" rtlCol="0">
            <a:spAutoFit/>
          </a:bodyPr>
          <a:lstStyle/>
          <a:p>
            <a:r>
              <a:rPr lang="ja-JP" altLang="en-US" b="1" dirty="0">
                <a:latin typeface="+mn-ea"/>
              </a:rPr>
              <a:t>◆申込者の職種・属性について</a:t>
            </a:r>
            <a:endParaRPr lang="en-US" altLang="ja-JP" b="1" dirty="0">
              <a:latin typeface="+mn-ea"/>
            </a:endParaRPr>
          </a:p>
          <a:p>
            <a:endParaRPr lang="en-US" altLang="ja-JP" b="1" dirty="0">
              <a:latin typeface="+mn-ea"/>
            </a:endParaRPr>
          </a:p>
          <a:p>
            <a:r>
              <a:rPr lang="en-US" altLang="ja-JP" b="1" dirty="0">
                <a:latin typeface="+mn-ea"/>
              </a:rPr>
              <a:t>DIME</a:t>
            </a:r>
            <a:r>
              <a:rPr lang="ja-JP" altLang="en-US" b="1" dirty="0">
                <a:latin typeface="+mn-ea"/>
              </a:rPr>
              <a:t>として初めてのビジネスイベントとなるため、過去の詳細な参加者プロフィールがございませんが、本イベントでは、主に</a:t>
            </a:r>
            <a:r>
              <a:rPr lang="en-US" altLang="ja-JP" b="1" dirty="0">
                <a:latin typeface="+mn-ea"/>
              </a:rPr>
              <a:t>30</a:t>
            </a:r>
            <a:r>
              <a:rPr lang="ja-JP" altLang="en-US" b="1" dirty="0">
                <a:latin typeface="+mn-ea"/>
              </a:rPr>
              <a:t>代・</a:t>
            </a:r>
            <a:r>
              <a:rPr lang="en-US" altLang="ja-JP" b="1" dirty="0">
                <a:latin typeface="+mn-ea"/>
              </a:rPr>
              <a:t>40</a:t>
            </a:r>
            <a:r>
              <a:rPr lang="ja-JP" altLang="en-US" b="1" dirty="0">
                <a:latin typeface="+mn-ea"/>
              </a:rPr>
              <a:t>代の中堅ビジネスパーソン「現場のリーダー層」「ミドルマネジメント層」の参加者を想定しています。</a:t>
            </a:r>
            <a:endParaRPr lang="en-US" altLang="ja-JP" b="1" dirty="0">
              <a:latin typeface="+mn-ea"/>
            </a:endParaRPr>
          </a:p>
          <a:p>
            <a:endParaRPr lang="en-US" altLang="ja-JP" b="1" dirty="0">
              <a:latin typeface="+mn-ea"/>
            </a:endParaRPr>
          </a:p>
          <a:p>
            <a:r>
              <a:rPr lang="ja-JP" altLang="en-US" b="1" dirty="0">
                <a:latin typeface="+mn-ea"/>
              </a:rPr>
              <a:t>現場のリーダーとして新規プロジェクトや決裁の起案者になる立場の皆様のご参加を想定しています。</a:t>
            </a:r>
            <a:endParaRPr lang="en-US" altLang="ja-JP" b="1" dirty="0">
              <a:latin typeface="+mn-ea"/>
            </a:endParaRPr>
          </a:p>
          <a:p>
            <a:endParaRPr lang="en-US" altLang="ja-JP" b="1" dirty="0">
              <a:latin typeface="+mn-ea"/>
            </a:endParaRPr>
          </a:p>
          <a:p>
            <a:r>
              <a:rPr lang="ja-JP" altLang="en-US" b="1" dirty="0">
                <a:latin typeface="+mn-ea"/>
              </a:rPr>
              <a:t>役職としては、「課長クラス」が中心となりますが、内容や参加者の興味に応じて「経営者クラス」含めオールジャンルの役職者にご興味をもっていただける内容となります。</a:t>
            </a:r>
            <a:endParaRPr lang="en-US" altLang="ja-JP" b="1" dirty="0">
              <a:latin typeface="+mn-ea"/>
            </a:endParaRPr>
          </a:p>
          <a:p>
            <a:endParaRPr lang="en-US" altLang="ja-JP" b="1" dirty="0">
              <a:latin typeface="+mn-ea"/>
            </a:endParaRPr>
          </a:p>
          <a:p>
            <a:r>
              <a:rPr lang="ja-JP" altLang="en-US" b="1" dirty="0">
                <a:latin typeface="+mn-ea"/>
              </a:rPr>
              <a:t>参加者職種として、</a:t>
            </a:r>
            <a:r>
              <a:rPr lang="en-US" altLang="ja-JP" b="1" dirty="0">
                <a:latin typeface="+mn-ea"/>
              </a:rPr>
              <a:t>DIME</a:t>
            </a:r>
            <a:r>
              <a:rPr lang="ja-JP" altLang="en-US" b="1" dirty="0">
                <a:latin typeface="+mn-ea"/>
              </a:rPr>
              <a:t>の読者層である「企画・マーケティング」「宣伝・広報」の皆様のご参加を想定しつつ、「経営企画」「総務・人事」「営業・販売」その他、役割として“新規事業”や“</a:t>
            </a:r>
            <a:r>
              <a:rPr lang="en-US" altLang="ja-JP" b="1" dirty="0">
                <a:latin typeface="+mn-ea"/>
              </a:rPr>
              <a:t>DX</a:t>
            </a:r>
            <a:r>
              <a:rPr lang="ja-JP" altLang="en-US" b="1" dirty="0">
                <a:latin typeface="+mn-ea"/>
              </a:rPr>
              <a:t>”など社内で新しいプロジェクトを推進する役割の方にとって役に立つ内容をご用意したい、と考えています。</a:t>
            </a:r>
            <a:endParaRPr lang="en-US" altLang="ja-JP" b="1" dirty="0">
              <a:latin typeface="+mn-ea"/>
            </a:endParaRPr>
          </a:p>
          <a:p>
            <a:endParaRPr lang="en-US" altLang="ja-JP" sz="1200" b="1" dirty="0">
              <a:latin typeface="+mn-ea"/>
            </a:endParaRPr>
          </a:p>
          <a:p>
            <a:endParaRPr lang="en-US" altLang="ja-JP" sz="1200" b="1" dirty="0">
              <a:latin typeface="+mn-ea"/>
            </a:endParaRPr>
          </a:p>
        </p:txBody>
      </p:sp>
      <p:sp>
        <p:nvSpPr>
          <p:cNvPr id="2" name="テキスト ボックス 1">
            <a:extLst>
              <a:ext uri="{FF2B5EF4-FFF2-40B4-BE49-F238E27FC236}">
                <a16:creationId xmlns:a16="http://schemas.microsoft.com/office/drawing/2014/main" id="{42388801-B18D-08B0-0880-9D335728CA47}"/>
              </a:ext>
            </a:extLst>
          </p:cNvPr>
          <p:cNvSpPr txBox="1"/>
          <p:nvPr/>
        </p:nvSpPr>
        <p:spPr>
          <a:xfrm>
            <a:off x="3009534" y="350529"/>
            <a:ext cx="1655433" cy="276999"/>
          </a:xfrm>
          <a:prstGeom prst="rect">
            <a:avLst/>
          </a:prstGeom>
          <a:solidFill>
            <a:schemeClr val="tx1"/>
          </a:solidFill>
        </p:spPr>
        <p:txBody>
          <a:bodyPr wrap="square" rtlCol="0">
            <a:spAutoFit/>
          </a:bodyPr>
          <a:lstStyle/>
          <a:p>
            <a:pPr algn="ctr"/>
            <a:r>
              <a:rPr lang="en-US" altLang="ja-JP" sz="1200" b="1" dirty="0">
                <a:solidFill>
                  <a:srgbClr val="FFFF00"/>
                </a:solidFill>
                <a:latin typeface="+mn-ea"/>
              </a:rPr>
              <a:t>11</a:t>
            </a:r>
            <a:r>
              <a:rPr lang="ja-JP" altLang="en-US" sz="1200" b="1" dirty="0">
                <a:solidFill>
                  <a:srgbClr val="FFFF00"/>
                </a:solidFill>
                <a:latin typeface="+mn-ea"/>
              </a:rPr>
              <a:t>月</a:t>
            </a:r>
            <a:r>
              <a:rPr lang="en-US" altLang="ja-JP" sz="1200" b="1" dirty="0">
                <a:solidFill>
                  <a:srgbClr val="FFFF00"/>
                </a:solidFill>
                <a:latin typeface="+mn-ea"/>
              </a:rPr>
              <a:t>30</a:t>
            </a:r>
            <a:r>
              <a:rPr lang="ja-JP" altLang="en-US" sz="1200" b="1" dirty="0">
                <a:solidFill>
                  <a:srgbClr val="FFFF00"/>
                </a:solidFill>
                <a:latin typeface="+mn-ea"/>
              </a:rPr>
              <a:t>日更新</a:t>
            </a:r>
            <a:endParaRPr lang="en-US" altLang="ja-JP" sz="1200" b="1" dirty="0">
              <a:solidFill>
                <a:srgbClr val="FFFF00"/>
              </a:solidFill>
              <a:latin typeface="+mn-ea"/>
            </a:endParaRPr>
          </a:p>
        </p:txBody>
      </p:sp>
    </p:spTree>
    <p:extLst>
      <p:ext uri="{BB962C8B-B14F-4D97-AF65-F5344CB8AC3E}">
        <p14:creationId xmlns:p14="http://schemas.microsoft.com/office/powerpoint/2010/main" val="2404562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EBC4763-ED6B-D5DB-0A1C-558E679CF3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084732"/>
            <a:ext cx="9906000" cy="5773269"/>
          </a:xfrm>
          <a:prstGeom prst="rect">
            <a:avLst/>
          </a:prstGeom>
        </p:spPr>
      </p:pic>
      <p:sp>
        <p:nvSpPr>
          <p:cNvPr id="12" name="正方形/長方形 11">
            <a:extLst>
              <a:ext uri="{FF2B5EF4-FFF2-40B4-BE49-F238E27FC236}">
                <a16:creationId xmlns:a16="http://schemas.microsoft.com/office/drawing/2014/main" id="{393C3302-0EE3-C333-011C-E2404C133D6C}"/>
              </a:ext>
            </a:extLst>
          </p:cNvPr>
          <p:cNvSpPr/>
          <p:nvPr/>
        </p:nvSpPr>
        <p:spPr>
          <a:xfrm>
            <a:off x="0" y="1084732"/>
            <a:ext cx="9906000" cy="577326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スライド番号プレースホルダー 3">
            <a:extLst>
              <a:ext uri="{FF2B5EF4-FFF2-40B4-BE49-F238E27FC236}">
                <a16:creationId xmlns:a16="http://schemas.microsoft.com/office/drawing/2014/main" id="{D39F4FA9-7DB0-3FDD-EAB4-5267A0E49372}"/>
              </a:ext>
            </a:extLst>
          </p:cNvPr>
          <p:cNvSpPr>
            <a:spLocks noGrp="1"/>
          </p:cNvSpPr>
          <p:nvPr>
            <p:ph type="sldNum" sz="quarter" idx="12"/>
          </p:nvPr>
        </p:nvSpPr>
        <p:spPr>
          <a:xfrm>
            <a:off x="9533806" y="6464729"/>
            <a:ext cx="372194" cy="365125"/>
          </a:xfrm>
        </p:spPr>
        <p:txBody>
          <a:bodyPr/>
          <a:lstStyle/>
          <a:p>
            <a:fld id="{13D42994-928F-4C0B-9FC9-BDD3F427C5FA}" type="slidenum">
              <a:rPr kumimoji="1" lang="ja-JP" altLang="en-US" smtClean="0"/>
              <a:t>14</a:t>
            </a:fld>
            <a:endParaRPr kumimoji="1" lang="ja-JP" altLang="en-US" dirty="0"/>
          </a:p>
        </p:txBody>
      </p:sp>
      <p:sp>
        <p:nvSpPr>
          <p:cNvPr id="8" name="テキスト ボックス 7">
            <a:extLst>
              <a:ext uri="{FF2B5EF4-FFF2-40B4-BE49-F238E27FC236}">
                <a16:creationId xmlns:a16="http://schemas.microsoft.com/office/drawing/2014/main" id="{B98B01D4-9248-0D65-43F2-94A9405DA070}"/>
              </a:ext>
            </a:extLst>
          </p:cNvPr>
          <p:cNvSpPr txBox="1"/>
          <p:nvPr/>
        </p:nvSpPr>
        <p:spPr>
          <a:xfrm>
            <a:off x="126569" y="1268760"/>
            <a:ext cx="9506951" cy="3970318"/>
          </a:xfrm>
          <a:prstGeom prst="rect">
            <a:avLst/>
          </a:prstGeom>
          <a:noFill/>
        </p:spPr>
        <p:txBody>
          <a:bodyPr wrap="square" rtlCol="0">
            <a:spAutoFit/>
          </a:bodyPr>
          <a:lstStyle/>
          <a:p>
            <a:r>
              <a:rPr lang="ja-JP" altLang="en-US" sz="1600" b="1" dirty="0">
                <a:solidFill>
                  <a:schemeClr val="accent3">
                    <a:lumMod val="50000"/>
                  </a:schemeClr>
                </a:solidFill>
                <a:latin typeface="+mn-ea"/>
              </a:rPr>
              <a:t>　◆ご講演枠</a:t>
            </a:r>
            <a:r>
              <a:rPr lang="en-US" altLang="ja-JP" sz="1600" b="1" dirty="0">
                <a:solidFill>
                  <a:schemeClr val="accent3">
                    <a:lumMod val="50000"/>
                  </a:schemeClr>
                </a:solidFill>
                <a:latin typeface="+mn-ea"/>
              </a:rPr>
              <a:t>1</a:t>
            </a:r>
            <a:r>
              <a:rPr lang="ja-JP" altLang="en-US" sz="1600" b="1" dirty="0">
                <a:solidFill>
                  <a:schemeClr val="accent3">
                    <a:lumMod val="50000"/>
                  </a:schemeClr>
                </a:solidFill>
                <a:latin typeface="+mn-ea"/>
              </a:rPr>
              <a:t>枠（</a:t>
            </a:r>
            <a:r>
              <a:rPr lang="en-US" altLang="ja-JP" sz="1600" b="1" dirty="0">
                <a:solidFill>
                  <a:schemeClr val="accent3">
                    <a:lumMod val="50000"/>
                  </a:schemeClr>
                </a:solidFill>
                <a:latin typeface="+mn-ea"/>
              </a:rPr>
              <a:t>25</a:t>
            </a:r>
            <a:r>
              <a:rPr lang="ja-JP" altLang="en-US" sz="1600" b="1" dirty="0">
                <a:solidFill>
                  <a:schemeClr val="accent3">
                    <a:lumMod val="50000"/>
                  </a:schemeClr>
                </a:solidFill>
                <a:latin typeface="+mn-ea"/>
              </a:rPr>
              <a:t>分）</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→ご講演内容につきましては事前に編集部とすり合わせのうえ、詳細を決定させていただきます</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→ご講演の視聴ログ／リアルタイム視聴者リスト・アンケート回答結果</a:t>
            </a:r>
            <a:endParaRPr lang="en-US" altLang="ja-JP" sz="1600" b="1" dirty="0">
              <a:solidFill>
                <a:schemeClr val="accent3">
                  <a:lumMod val="50000"/>
                </a:schemeClr>
              </a:solidFill>
              <a:latin typeface="+mn-ea"/>
            </a:endParaRPr>
          </a:p>
          <a:p>
            <a:br>
              <a:rPr lang="en-US" altLang="ja-JP" sz="1600" b="1" dirty="0">
                <a:solidFill>
                  <a:schemeClr val="accent3">
                    <a:lumMod val="50000"/>
                  </a:schemeClr>
                </a:solidFill>
                <a:latin typeface="+mn-ea"/>
              </a:rPr>
            </a:br>
            <a:r>
              <a:rPr lang="ja-JP" altLang="en-US" sz="1600" b="1" dirty="0">
                <a:solidFill>
                  <a:schemeClr val="accent3">
                    <a:lumMod val="50000"/>
                  </a:schemeClr>
                </a:solidFill>
                <a:latin typeface="+mn-ea"/>
              </a:rPr>
              <a:t>　◆事前申込者リストのご共有（想定</a:t>
            </a:r>
            <a:r>
              <a:rPr lang="en-US" altLang="ja-JP" sz="1600" b="1" dirty="0">
                <a:solidFill>
                  <a:schemeClr val="accent3">
                    <a:lumMod val="50000"/>
                  </a:schemeClr>
                </a:solidFill>
                <a:latin typeface="+mn-ea"/>
              </a:rPr>
              <a:t>800</a:t>
            </a:r>
            <a:r>
              <a:rPr lang="ja-JP" altLang="en-US" sz="1600" b="1" dirty="0">
                <a:solidFill>
                  <a:schemeClr val="accent3">
                    <a:lumMod val="50000"/>
                  </a:schemeClr>
                </a:solidFill>
                <a:latin typeface="+mn-ea"/>
              </a:rPr>
              <a:t>～</a:t>
            </a:r>
            <a:r>
              <a:rPr lang="en-US" altLang="ja-JP" sz="1600" b="1" dirty="0">
                <a:solidFill>
                  <a:schemeClr val="accent3">
                    <a:lumMod val="50000"/>
                  </a:schemeClr>
                </a:solidFill>
                <a:latin typeface="+mn-ea"/>
              </a:rPr>
              <a:t>1,200</a:t>
            </a:r>
            <a:r>
              <a:rPr lang="ja-JP" altLang="en-US" sz="1600" b="1" dirty="0">
                <a:solidFill>
                  <a:schemeClr val="accent3">
                    <a:lumMod val="50000"/>
                  </a:schemeClr>
                </a:solidFill>
                <a:latin typeface="+mn-ea"/>
              </a:rPr>
              <a:t>件）</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→名前／メールアドレス／会社名／会社所在地（都道府県）／職種／所属／役職など</a:t>
            </a:r>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◆ご講演動画のご提供（</a:t>
            </a:r>
            <a:r>
              <a:rPr lang="en-US" altLang="ja-JP" sz="1600" b="1" dirty="0">
                <a:solidFill>
                  <a:schemeClr val="accent3">
                    <a:lumMod val="50000"/>
                  </a:schemeClr>
                </a:solidFill>
                <a:latin typeface="+mn-ea"/>
              </a:rPr>
              <a:t>2</a:t>
            </a:r>
            <a:r>
              <a:rPr lang="ja-JP" altLang="en-US" sz="1600" b="1" dirty="0">
                <a:solidFill>
                  <a:schemeClr val="accent3">
                    <a:lumMod val="50000"/>
                  </a:schemeClr>
                </a:solidFill>
                <a:latin typeface="+mn-ea"/>
              </a:rPr>
              <a:t>次利用権含む）</a:t>
            </a:r>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◆イベント会場内でのブース設営／パンフレット配布／イベント会場・イベントページ内での貴社　</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ロゴの掲載</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a:t>
            </a:r>
            <a:r>
              <a:rPr lang="en-US" altLang="ja-JP" sz="1600" b="1" dirty="0">
                <a:solidFill>
                  <a:schemeClr val="accent3">
                    <a:lumMod val="50000"/>
                  </a:schemeClr>
                </a:solidFill>
                <a:latin typeface="+mn-ea"/>
              </a:rPr>
              <a:t>※</a:t>
            </a:r>
            <a:r>
              <a:rPr lang="ja-JP" altLang="en-US" sz="1600" b="1" dirty="0">
                <a:solidFill>
                  <a:schemeClr val="accent3">
                    <a:lumMod val="50000"/>
                  </a:schemeClr>
                </a:solidFill>
                <a:latin typeface="+mn-ea"/>
              </a:rPr>
              <a:t>ご協賛のタイミングによっては会場内でのロゴの掲出はご希望に沿えない場合がございます</a:t>
            </a:r>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pPr algn="r"/>
            <a:r>
              <a:rPr lang="ja-JP" altLang="en-US" sz="2800" b="1" u="sng" dirty="0">
                <a:solidFill>
                  <a:schemeClr val="accent3">
                    <a:lumMod val="50000"/>
                  </a:schemeClr>
                </a:solidFill>
                <a:latin typeface="+mn-ea"/>
              </a:rPr>
              <a:t>特別料金：</a:t>
            </a:r>
            <a:r>
              <a:rPr lang="en-US" altLang="ja-JP" sz="2800" b="1" u="sng" dirty="0">
                <a:solidFill>
                  <a:schemeClr val="accent3">
                    <a:lumMod val="50000"/>
                  </a:schemeClr>
                </a:solidFill>
                <a:latin typeface="+mn-ea"/>
              </a:rPr>
              <a:t>4,000,000</a:t>
            </a:r>
            <a:r>
              <a:rPr lang="ja-JP" altLang="en-US" sz="2800" b="1" u="sng" dirty="0">
                <a:solidFill>
                  <a:schemeClr val="accent3">
                    <a:lumMod val="50000"/>
                  </a:schemeClr>
                </a:solidFill>
                <a:latin typeface="+mn-ea"/>
              </a:rPr>
              <a:t>円</a:t>
            </a:r>
            <a:r>
              <a:rPr lang="ja-JP" altLang="en-US" sz="1600" b="1" u="sng" dirty="0">
                <a:solidFill>
                  <a:schemeClr val="accent3">
                    <a:lumMod val="50000"/>
                  </a:schemeClr>
                </a:solidFill>
                <a:latin typeface="+mn-ea"/>
              </a:rPr>
              <a:t>（税別</a:t>
            </a:r>
            <a:r>
              <a:rPr lang="en-US" altLang="ja-JP" sz="1600" b="1" u="sng" dirty="0">
                <a:solidFill>
                  <a:schemeClr val="accent3">
                    <a:lumMod val="50000"/>
                  </a:schemeClr>
                </a:solidFill>
                <a:latin typeface="+mn-ea"/>
              </a:rPr>
              <a:t>/</a:t>
            </a:r>
            <a:r>
              <a:rPr lang="ja-JP" altLang="en-US" sz="1600" b="1" u="sng" dirty="0">
                <a:solidFill>
                  <a:schemeClr val="accent3">
                    <a:lumMod val="50000"/>
                  </a:schemeClr>
                </a:solidFill>
                <a:latin typeface="+mn-ea"/>
              </a:rPr>
              <a:t>グロス）</a:t>
            </a:r>
            <a:endParaRPr lang="en-US" altLang="ja-JP" sz="1600" b="1" u="sng" dirty="0">
              <a:solidFill>
                <a:schemeClr val="accent3">
                  <a:lumMod val="50000"/>
                </a:schemeClr>
              </a:solidFill>
              <a:latin typeface="+mn-ea"/>
            </a:endParaRPr>
          </a:p>
        </p:txBody>
      </p:sp>
      <p:sp>
        <p:nvSpPr>
          <p:cNvPr id="10" name="テキスト ボックス 9">
            <a:extLst>
              <a:ext uri="{FF2B5EF4-FFF2-40B4-BE49-F238E27FC236}">
                <a16:creationId xmlns:a16="http://schemas.microsoft.com/office/drawing/2014/main" id="{3F75E468-CD44-B0FB-A68C-ABCFCA6D8917}"/>
              </a:ext>
            </a:extLst>
          </p:cNvPr>
          <p:cNvSpPr txBox="1"/>
          <p:nvPr/>
        </p:nvSpPr>
        <p:spPr>
          <a:xfrm>
            <a:off x="200472" y="908720"/>
            <a:ext cx="7632848" cy="338554"/>
          </a:xfrm>
          <a:prstGeom prst="rect">
            <a:avLst/>
          </a:prstGeom>
          <a:noFill/>
        </p:spPr>
        <p:txBody>
          <a:bodyPr wrap="square" rtlCol="0">
            <a:spAutoFit/>
          </a:bodyPr>
          <a:lstStyle/>
          <a:p>
            <a:pPr algn="just"/>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プレミアムスポンサードプラン</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　</a:t>
            </a:r>
            <a:r>
              <a:rPr lang="en-US" altLang="ja-JP" sz="1600" b="1" dirty="0">
                <a:latin typeface="メイリオ" panose="020B0604030504040204" pitchFamily="50" charset="-128"/>
                <a:ea typeface="メイリオ" panose="020B0604030504040204" pitchFamily="50" charset="-128"/>
              </a:rPr>
              <a:t>※2</a:t>
            </a:r>
            <a:r>
              <a:rPr lang="ja-JP" altLang="en-US" sz="1600" b="1" dirty="0">
                <a:latin typeface="メイリオ" panose="020B0604030504040204" pitchFamily="50" charset="-128"/>
                <a:ea typeface="メイリオ" panose="020B0604030504040204" pitchFamily="50" charset="-128"/>
              </a:rPr>
              <a:t>社さま限定</a:t>
            </a:r>
          </a:p>
        </p:txBody>
      </p:sp>
      <p:sp>
        <p:nvSpPr>
          <p:cNvPr id="2" name="ホームベース 5">
            <a:extLst>
              <a:ext uri="{FF2B5EF4-FFF2-40B4-BE49-F238E27FC236}">
                <a16:creationId xmlns:a16="http://schemas.microsoft.com/office/drawing/2014/main" id="{DA5A96BB-CFD8-4DB4-0F07-51BE13831DB5}"/>
              </a:ext>
            </a:extLst>
          </p:cNvPr>
          <p:cNvSpPr/>
          <p:nvPr/>
        </p:nvSpPr>
        <p:spPr>
          <a:xfrm>
            <a:off x="126568" y="277439"/>
            <a:ext cx="6194583"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E68"/>
              </a:solidFill>
              <a:highlight>
                <a:srgbClr val="00AE68"/>
              </a:highlight>
            </a:endParaRPr>
          </a:p>
        </p:txBody>
      </p:sp>
      <p:sp>
        <p:nvSpPr>
          <p:cNvPr id="3" name="テキスト ボックス 2">
            <a:extLst>
              <a:ext uri="{FF2B5EF4-FFF2-40B4-BE49-F238E27FC236}">
                <a16:creationId xmlns:a16="http://schemas.microsoft.com/office/drawing/2014/main" id="{8B6AF217-1C49-A5E6-40FD-A099F3A20CBF}"/>
              </a:ext>
            </a:extLst>
          </p:cNvPr>
          <p:cNvSpPr txBox="1"/>
          <p:nvPr/>
        </p:nvSpPr>
        <p:spPr>
          <a:xfrm>
            <a:off x="144638" y="251356"/>
            <a:ext cx="5744466" cy="369332"/>
          </a:xfrm>
          <a:prstGeom prst="rect">
            <a:avLst/>
          </a:prstGeom>
          <a:noFill/>
        </p:spPr>
        <p:txBody>
          <a:bodyPr wrap="square" rtlCol="0">
            <a:spAutoFit/>
          </a:bodyPr>
          <a:lstStyle/>
          <a:p>
            <a:r>
              <a:rPr lang="en-US" altLang="ja-JP" b="1" dirty="0">
                <a:solidFill>
                  <a:schemeClr val="bg1"/>
                </a:solidFill>
                <a:latin typeface="+mn-ea"/>
              </a:rPr>
              <a:t>DIME Business Trend Summit 2024</a:t>
            </a:r>
            <a:r>
              <a:rPr lang="ja-JP" altLang="en-US" b="1" dirty="0">
                <a:solidFill>
                  <a:schemeClr val="bg1"/>
                </a:solidFill>
                <a:latin typeface="+mn-ea"/>
              </a:rPr>
              <a:t>　ご協賛プラン</a:t>
            </a:r>
            <a:endParaRPr lang="en-US" altLang="ja-JP" b="1" dirty="0">
              <a:solidFill>
                <a:schemeClr val="bg1"/>
              </a:solidFill>
              <a:latin typeface="+mn-ea"/>
            </a:endParaRPr>
          </a:p>
        </p:txBody>
      </p:sp>
      <p:sp>
        <p:nvSpPr>
          <p:cNvPr id="6" name="テキスト ボックス 5">
            <a:extLst>
              <a:ext uri="{FF2B5EF4-FFF2-40B4-BE49-F238E27FC236}">
                <a16:creationId xmlns:a16="http://schemas.microsoft.com/office/drawing/2014/main" id="{EA099D6F-041F-EF0E-6B51-710DA8E8FD74}"/>
              </a:ext>
            </a:extLst>
          </p:cNvPr>
          <p:cNvSpPr txBox="1"/>
          <p:nvPr/>
        </p:nvSpPr>
        <p:spPr>
          <a:xfrm>
            <a:off x="144638" y="5802173"/>
            <a:ext cx="9506952" cy="830997"/>
          </a:xfrm>
          <a:prstGeom prst="rect">
            <a:avLst/>
          </a:prstGeom>
          <a:noFill/>
        </p:spPr>
        <p:txBody>
          <a:bodyPr wrap="square">
            <a:spAutoFit/>
          </a:bodyPr>
          <a:lstStyle/>
          <a:p>
            <a:r>
              <a:rPr lang="ja-JP" altLang="en-US" sz="1600" b="1" dirty="0">
                <a:solidFill>
                  <a:schemeClr val="accent3">
                    <a:lumMod val="50000"/>
                  </a:schemeClr>
                </a:solidFill>
                <a:latin typeface="+mn-ea"/>
              </a:rPr>
              <a:t>　◆その他オプション：ご講演内容のレポートタイアップ記事制作（＠</a:t>
            </a:r>
            <a:r>
              <a:rPr lang="en-US" altLang="ja-JP" sz="1600" b="1" dirty="0">
                <a:solidFill>
                  <a:schemeClr val="accent3">
                    <a:lumMod val="50000"/>
                  </a:schemeClr>
                </a:solidFill>
                <a:latin typeface="+mn-ea"/>
              </a:rPr>
              <a:t>DIME</a:t>
            </a:r>
            <a:r>
              <a:rPr lang="ja-JP" altLang="en-US" sz="1600" b="1" dirty="0">
                <a:solidFill>
                  <a:schemeClr val="accent3">
                    <a:lumMod val="50000"/>
                  </a:schemeClr>
                </a:solidFill>
                <a:latin typeface="+mn-ea"/>
              </a:rPr>
              <a:t>掲載</a:t>
            </a:r>
            <a:r>
              <a:rPr lang="en-US" altLang="ja-JP" sz="1600" b="1" dirty="0">
                <a:solidFill>
                  <a:schemeClr val="accent3">
                    <a:lumMod val="50000"/>
                  </a:schemeClr>
                </a:solidFill>
                <a:latin typeface="+mn-ea"/>
              </a:rPr>
              <a:t>/10,000PV</a:t>
            </a:r>
            <a:r>
              <a:rPr lang="ja-JP" altLang="en-US" sz="1600" b="1" dirty="0">
                <a:solidFill>
                  <a:schemeClr val="accent3">
                    <a:lumMod val="50000"/>
                  </a:schemeClr>
                </a:solidFill>
                <a:latin typeface="+mn-ea"/>
              </a:rPr>
              <a:t>保証）</a:t>
            </a:r>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pPr algn="r"/>
            <a:r>
              <a:rPr lang="ja-JP" altLang="en-US" sz="1600" b="1" u="sng" dirty="0">
                <a:solidFill>
                  <a:schemeClr val="accent3">
                    <a:lumMod val="50000"/>
                  </a:schemeClr>
                </a:solidFill>
                <a:latin typeface="+mn-ea"/>
              </a:rPr>
              <a:t>特別料金：</a:t>
            </a:r>
            <a:r>
              <a:rPr lang="en-US" altLang="ja-JP" sz="1600" b="1" u="sng" dirty="0">
                <a:solidFill>
                  <a:schemeClr val="accent3">
                    <a:lumMod val="50000"/>
                  </a:schemeClr>
                </a:solidFill>
                <a:latin typeface="+mn-ea"/>
              </a:rPr>
              <a:t>1,000,000</a:t>
            </a:r>
            <a:r>
              <a:rPr lang="ja-JP" altLang="en-US" sz="1600" b="1" u="sng" dirty="0">
                <a:solidFill>
                  <a:schemeClr val="accent3">
                    <a:lumMod val="50000"/>
                  </a:schemeClr>
                </a:solidFill>
                <a:latin typeface="+mn-ea"/>
              </a:rPr>
              <a:t>円（税別</a:t>
            </a:r>
            <a:r>
              <a:rPr lang="en-US" altLang="ja-JP" sz="1600" b="1" u="sng" dirty="0">
                <a:solidFill>
                  <a:schemeClr val="accent3">
                    <a:lumMod val="50000"/>
                  </a:schemeClr>
                </a:solidFill>
                <a:latin typeface="+mn-ea"/>
              </a:rPr>
              <a:t>/</a:t>
            </a:r>
            <a:r>
              <a:rPr lang="ja-JP" altLang="en-US" sz="1600" b="1" u="sng" dirty="0">
                <a:solidFill>
                  <a:schemeClr val="accent3">
                    <a:lumMod val="50000"/>
                  </a:schemeClr>
                </a:solidFill>
                <a:latin typeface="+mn-ea"/>
              </a:rPr>
              <a:t>グロス）</a:t>
            </a:r>
            <a:endParaRPr lang="en-US" altLang="ja-JP" sz="1600" b="1" u="sng" dirty="0">
              <a:solidFill>
                <a:schemeClr val="accent3">
                  <a:lumMod val="50000"/>
                </a:schemeClr>
              </a:solidFill>
              <a:latin typeface="+mn-ea"/>
            </a:endParaRPr>
          </a:p>
        </p:txBody>
      </p:sp>
      <p:cxnSp>
        <p:nvCxnSpPr>
          <p:cNvPr id="9" name="直線コネクタ 8">
            <a:extLst>
              <a:ext uri="{FF2B5EF4-FFF2-40B4-BE49-F238E27FC236}">
                <a16:creationId xmlns:a16="http://schemas.microsoft.com/office/drawing/2014/main" id="{8D80E6F8-8FB8-B678-60CB-BD840D9FE6B0}"/>
              </a:ext>
            </a:extLst>
          </p:cNvPr>
          <p:cNvCxnSpPr/>
          <p:nvPr/>
        </p:nvCxnSpPr>
        <p:spPr>
          <a:xfrm>
            <a:off x="200472" y="5589240"/>
            <a:ext cx="93333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19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EBC4763-ED6B-D5DB-0A1C-558E679CF3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084732"/>
            <a:ext cx="9906000" cy="5773269"/>
          </a:xfrm>
          <a:prstGeom prst="rect">
            <a:avLst/>
          </a:prstGeom>
        </p:spPr>
      </p:pic>
      <p:sp>
        <p:nvSpPr>
          <p:cNvPr id="12" name="正方形/長方形 11">
            <a:extLst>
              <a:ext uri="{FF2B5EF4-FFF2-40B4-BE49-F238E27FC236}">
                <a16:creationId xmlns:a16="http://schemas.microsoft.com/office/drawing/2014/main" id="{393C3302-0EE3-C333-011C-E2404C133D6C}"/>
              </a:ext>
            </a:extLst>
          </p:cNvPr>
          <p:cNvSpPr/>
          <p:nvPr/>
        </p:nvSpPr>
        <p:spPr>
          <a:xfrm>
            <a:off x="0" y="1084732"/>
            <a:ext cx="9906000" cy="577326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スライド番号プレースホルダー 3">
            <a:extLst>
              <a:ext uri="{FF2B5EF4-FFF2-40B4-BE49-F238E27FC236}">
                <a16:creationId xmlns:a16="http://schemas.microsoft.com/office/drawing/2014/main" id="{D39F4FA9-7DB0-3FDD-EAB4-5267A0E49372}"/>
              </a:ext>
            </a:extLst>
          </p:cNvPr>
          <p:cNvSpPr>
            <a:spLocks noGrp="1"/>
          </p:cNvSpPr>
          <p:nvPr>
            <p:ph type="sldNum" sz="quarter" idx="12"/>
          </p:nvPr>
        </p:nvSpPr>
        <p:spPr>
          <a:xfrm>
            <a:off x="9533806" y="6464729"/>
            <a:ext cx="372194" cy="365125"/>
          </a:xfrm>
        </p:spPr>
        <p:txBody>
          <a:bodyPr/>
          <a:lstStyle/>
          <a:p>
            <a:fld id="{13D42994-928F-4C0B-9FC9-BDD3F427C5FA}" type="slidenum">
              <a:rPr kumimoji="1" lang="ja-JP" altLang="en-US" smtClean="0"/>
              <a:t>15</a:t>
            </a:fld>
            <a:endParaRPr kumimoji="1" lang="ja-JP" altLang="en-US" dirty="0"/>
          </a:p>
        </p:txBody>
      </p:sp>
      <p:sp>
        <p:nvSpPr>
          <p:cNvPr id="8" name="テキスト ボックス 7">
            <a:extLst>
              <a:ext uri="{FF2B5EF4-FFF2-40B4-BE49-F238E27FC236}">
                <a16:creationId xmlns:a16="http://schemas.microsoft.com/office/drawing/2014/main" id="{B98B01D4-9248-0D65-43F2-94A9405DA070}"/>
              </a:ext>
            </a:extLst>
          </p:cNvPr>
          <p:cNvSpPr txBox="1"/>
          <p:nvPr/>
        </p:nvSpPr>
        <p:spPr>
          <a:xfrm>
            <a:off x="126569" y="1484784"/>
            <a:ext cx="9506951" cy="3724096"/>
          </a:xfrm>
          <a:prstGeom prst="rect">
            <a:avLst/>
          </a:prstGeom>
          <a:noFill/>
        </p:spPr>
        <p:txBody>
          <a:bodyPr wrap="square" rtlCol="0">
            <a:spAutoFit/>
          </a:bodyPr>
          <a:lstStyle/>
          <a:p>
            <a:r>
              <a:rPr lang="ja-JP" altLang="en-US" sz="1600" b="1" dirty="0">
                <a:solidFill>
                  <a:schemeClr val="accent3">
                    <a:lumMod val="50000"/>
                  </a:schemeClr>
                </a:solidFill>
                <a:latin typeface="+mn-ea"/>
              </a:rPr>
              <a:t>　◆ステージの間でのご協賛社さまによるセールスピッチタイム（</a:t>
            </a:r>
            <a:r>
              <a:rPr lang="en-US" altLang="ja-JP" sz="1600" b="1" dirty="0">
                <a:solidFill>
                  <a:schemeClr val="accent3">
                    <a:lumMod val="50000"/>
                  </a:schemeClr>
                </a:solidFill>
                <a:latin typeface="+mn-ea"/>
              </a:rPr>
              <a:t>5</a:t>
            </a:r>
            <a:r>
              <a:rPr lang="ja-JP" altLang="en-US" sz="1600" b="1" dirty="0">
                <a:solidFill>
                  <a:schemeClr val="accent3">
                    <a:lumMod val="50000"/>
                  </a:schemeClr>
                </a:solidFill>
                <a:latin typeface="+mn-ea"/>
              </a:rPr>
              <a:t>分）</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→ご協賛社さま側で事前に録画されたものを放映することも可能でございます</a:t>
            </a:r>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◆事前申込者リストのご共有（想定</a:t>
            </a:r>
            <a:r>
              <a:rPr lang="en-US" altLang="ja-JP" sz="1600" b="1" dirty="0">
                <a:solidFill>
                  <a:schemeClr val="accent3">
                    <a:lumMod val="50000"/>
                  </a:schemeClr>
                </a:solidFill>
                <a:latin typeface="+mn-ea"/>
              </a:rPr>
              <a:t>800</a:t>
            </a:r>
            <a:r>
              <a:rPr lang="ja-JP" altLang="en-US" sz="1600" b="1" dirty="0">
                <a:solidFill>
                  <a:schemeClr val="accent3">
                    <a:lumMod val="50000"/>
                  </a:schemeClr>
                </a:solidFill>
                <a:latin typeface="+mn-ea"/>
              </a:rPr>
              <a:t>～</a:t>
            </a:r>
            <a:r>
              <a:rPr lang="en-US" altLang="ja-JP" sz="1600" b="1" dirty="0">
                <a:solidFill>
                  <a:schemeClr val="accent3">
                    <a:lumMod val="50000"/>
                  </a:schemeClr>
                </a:solidFill>
                <a:latin typeface="+mn-ea"/>
              </a:rPr>
              <a:t>1,200</a:t>
            </a:r>
            <a:r>
              <a:rPr lang="ja-JP" altLang="en-US" sz="1600" b="1" dirty="0">
                <a:solidFill>
                  <a:schemeClr val="accent3">
                    <a:lumMod val="50000"/>
                  </a:schemeClr>
                </a:solidFill>
                <a:latin typeface="+mn-ea"/>
              </a:rPr>
              <a:t>件）</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→名前／メールアドレス／会社名／会社所在地（都道府県）／職種／所属／役職など</a:t>
            </a:r>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◆イベント会場内でのブース設営／パンフレット配布／イベント会場・イベントページ内での貴社　</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ロゴの掲載</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a:t>
            </a:r>
            <a:r>
              <a:rPr lang="en-US" altLang="ja-JP" sz="1600" b="1" dirty="0">
                <a:solidFill>
                  <a:schemeClr val="accent3">
                    <a:lumMod val="50000"/>
                  </a:schemeClr>
                </a:solidFill>
                <a:latin typeface="+mn-ea"/>
              </a:rPr>
              <a:t>※</a:t>
            </a:r>
            <a:r>
              <a:rPr lang="ja-JP" altLang="en-US" sz="1600" b="1" dirty="0">
                <a:solidFill>
                  <a:schemeClr val="accent3">
                    <a:lumMod val="50000"/>
                  </a:schemeClr>
                </a:solidFill>
                <a:latin typeface="+mn-ea"/>
              </a:rPr>
              <a:t>ご協賛のタイミングによっては会場内でのロゴの掲出はご希望に沿えない場合がございます</a:t>
            </a:r>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pPr algn="r"/>
            <a:r>
              <a:rPr lang="ja-JP" altLang="en-US" sz="2800" b="1" u="sng" dirty="0">
                <a:solidFill>
                  <a:schemeClr val="accent3">
                    <a:lumMod val="50000"/>
                  </a:schemeClr>
                </a:solidFill>
                <a:latin typeface="+mn-ea"/>
              </a:rPr>
              <a:t>特別料金：</a:t>
            </a:r>
            <a:r>
              <a:rPr lang="en-US" altLang="ja-JP" sz="2800" b="1" u="sng" dirty="0">
                <a:solidFill>
                  <a:schemeClr val="accent3">
                    <a:lumMod val="50000"/>
                  </a:schemeClr>
                </a:solidFill>
                <a:latin typeface="+mn-ea"/>
              </a:rPr>
              <a:t>2,000,000</a:t>
            </a:r>
            <a:r>
              <a:rPr lang="ja-JP" altLang="en-US" sz="2800" b="1" u="sng" dirty="0">
                <a:solidFill>
                  <a:schemeClr val="accent3">
                    <a:lumMod val="50000"/>
                  </a:schemeClr>
                </a:solidFill>
                <a:latin typeface="+mn-ea"/>
              </a:rPr>
              <a:t>円</a:t>
            </a:r>
            <a:r>
              <a:rPr lang="ja-JP" altLang="en-US" sz="1600" b="1" u="sng" dirty="0">
                <a:solidFill>
                  <a:schemeClr val="accent3">
                    <a:lumMod val="50000"/>
                  </a:schemeClr>
                </a:solidFill>
                <a:latin typeface="+mn-ea"/>
              </a:rPr>
              <a:t>（税別</a:t>
            </a:r>
            <a:r>
              <a:rPr lang="en-US" altLang="ja-JP" sz="1600" b="1" u="sng" dirty="0">
                <a:solidFill>
                  <a:schemeClr val="accent3">
                    <a:lumMod val="50000"/>
                  </a:schemeClr>
                </a:solidFill>
                <a:latin typeface="+mn-ea"/>
              </a:rPr>
              <a:t>/</a:t>
            </a:r>
            <a:r>
              <a:rPr lang="ja-JP" altLang="en-US" sz="1600" b="1" u="sng" dirty="0">
                <a:solidFill>
                  <a:schemeClr val="accent3">
                    <a:lumMod val="50000"/>
                  </a:schemeClr>
                </a:solidFill>
                <a:latin typeface="+mn-ea"/>
              </a:rPr>
              <a:t>グロス）</a:t>
            </a:r>
            <a:endParaRPr lang="en-US" altLang="ja-JP" sz="1600" b="1" u="sng" dirty="0">
              <a:solidFill>
                <a:schemeClr val="accent3">
                  <a:lumMod val="50000"/>
                </a:schemeClr>
              </a:solidFill>
              <a:latin typeface="+mn-ea"/>
            </a:endParaRPr>
          </a:p>
        </p:txBody>
      </p:sp>
      <p:sp>
        <p:nvSpPr>
          <p:cNvPr id="10" name="テキスト ボックス 9">
            <a:extLst>
              <a:ext uri="{FF2B5EF4-FFF2-40B4-BE49-F238E27FC236}">
                <a16:creationId xmlns:a16="http://schemas.microsoft.com/office/drawing/2014/main" id="{3F75E468-CD44-B0FB-A68C-ABCFCA6D8917}"/>
              </a:ext>
            </a:extLst>
          </p:cNvPr>
          <p:cNvSpPr txBox="1"/>
          <p:nvPr/>
        </p:nvSpPr>
        <p:spPr>
          <a:xfrm>
            <a:off x="200472" y="908720"/>
            <a:ext cx="4248472" cy="338554"/>
          </a:xfrm>
          <a:prstGeom prst="rect">
            <a:avLst/>
          </a:prstGeom>
          <a:noFill/>
        </p:spPr>
        <p:txBody>
          <a:bodyPr wrap="square" rtlCol="0">
            <a:spAutoFit/>
          </a:bodyPr>
          <a:lstStyle/>
          <a:p>
            <a:pPr algn="just"/>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スタンダードスポンサードプラン</a:t>
            </a:r>
            <a:r>
              <a:rPr lang="en-US" altLang="ja-JP" sz="1600" b="1" dirty="0">
                <a:latin typeface="メイリオ" panose="020B0604030504040204" pitchFamily="50" charset="-128"/>
                <a:ea typeface="メイリオ" panose="020B0604030504040204" pitchFamily="50" charset="-128"/>
              </a:rPr>
              <a:t>】</a:t>
            </a:r>
            <a:endParaRPr lang="ja-JP" altLang="en-US" sz="1600" b="1" dirty="0">
              <a:latin typeface="メイリオ" panose="020B0604030504040204" pitchFamily="50" charset="-128"/>
              <a:ea typeface="メイリオ" panose="020B0604030504040204" pitchFamily="50" charset="-128"/>
            </a:endParaRPr>
          </a:p>
        </p:txBody>
      </p:sp>
      <p:sp>
        <p:nvSpPr>
          <p:cNvPr id="2" name="ホームベース 5">
            <a:extLst>
              <a:ext uri="{FF2B5EF4-FFF2-40B4-BE49-F238E27FC236}">
                <a16:creationId xmlns:a16="http://schemas.microsoft.com/office/drawing/2014/main" id="{318798E8-CFF0-80AC-FA62-FDFCA1CFF75B}"/>
              </a:ext>
            </a:extLst>
          </p:cNvPr>
          <p:cNvSpPr/>
          <p:nvPr/>
        </p:nvSpPr>
        <p:spPr>
          <a:xfrm>
            <a:off x="126568" y="277439"/>
            <a:ext cx="6194583"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2E9741C-8CFF-FC30-4E37-3055280D774E}"/>
              </a:ext>
            </a:extLst>
          </p:cNvPr>
          <p:cNvSpPr txBox="1"/>
          <p:nvPr/>
        </p:nvSpPr>
        <p:spPr>
          <a:xfrm>
            <a:off x="144638" y="251356"/>
            <a:ext cx="5744466" cy="369332"/>
          </a:xfrm>
          <a:prstGeom prst="rect">
            <a:avLst/>
          </a:prstGeom>
          <a:noFill/>
        </p:spPr>
        <p:txBody>
          <a:bodyPr wrap="square" rtlCol="0">
            <a:spAutoFit/>
          </a:bodyPr>
          <a:lstStyle/>
          <a:p>
            <a:r>
              <a:rPr lang="en-US" altLang="ja-JP" b="1" dirty="0">
                <a:solidFill>
                  <a:schemeClr val="bg1"/>
                </a:solidFill>
                <a:latin typeface="+mn-ea"/>
              </a:rPr>
              <a:t>DIME Business Trend Summit 2024</a:t>
            </a:r>
            <a:r>
              <a:rPr lang="ja-JP" altLang="en-US" b="1" dirty="0">
                <a:solidFill>
                  <a:schemeClr val="bg1"/>
                </a:solidFill>
                <a:latin typeface="+mn-ea"/>
              </a:rPr>
              <a:t>　ご協賛プラン</a:t>
            </a:r>
            <a:endParaRPr lang="en-US" altLang="ja-JP" b="1" dirty="0">
              <a:solidFill>
                <a:schemeClr val="bg1"/>
              </a:solidFill>
              <a:latin typeface="+mn-ea"/>
            </a:endParaRPr>
          </a:p>
        </p:txBody>
      </p:sp>
      <p:sp>
        <p:nvSpPr>
          <p:cNvPr id="5" name="テキスト ボックス 4">
            <a:extLst>
              <a:ext uri="{FF2B5EF4-FFF2-40B4-BE49-F238E27FC236}">
                <a16:creationId xmlns:a16="http://schemas.microsoft.com/office/drawing/2014/main" id="{76D0A7B5-5AF1-0166-786D-7A3B7A1CCBF3}"/>
              </a:ext>
            </a:extLst>
          </p:cNvPr>
          <p:cNvSpPr txBox="1"/>
          <p:nvPr/>
        </p:nvSpPr>
        <p:spPr>
          <a:xfrm>
            <a:off x="144638" y="5802173"/>
            <a:ext cx="9506952" cy="830997"/>
          </a:xfrm>
          <a:prstGeom prst="rect">
            <a:avLst/>
          </a:prstGeom>
          <a:noFill/>
        </p:spPr>
        <p:txBody>
          <a:bodyPr wrap="square">
            <a:spAutoFit/>
          </a:bodyPr>
          <a:lstStyle/>
          <a:p>
            <a:r>
              <a:rPr lang="ja-JP" altLang="en-US" sz="1600" b="1" dirty="0">
                <a:solidFill>
                  <a:schemeClr val="accent3">
                    <a:lumMod val="50000"/>
                  </a:schemeClr>
                </a:solidFill>
                <a:latin typeface="+mn-ea"/>
              </a:rPr>
              <a:t>　◆その他オプション：ご講演内容のレポートタイアップ記事制作（＠</a:t>
            </a:r>
            <a:r>
              <a:rPr lang="en-US" altLang="ja-JP" sz="1600" b="1" dirty="0">
                <a:solidFill>
                  <a:schemeClr val="accent3">
                    <a:lumMod val="50000"/>
                  </a:schemeClr>
                </a:solidFill>
                <a:latin typeface="+mn-ea"/>
              </a:rPr>
              <a:t>DIME</a:t>
            </a:r>
            <a:r>
              <a:rPr lang="ja-JP" altLang="en-US" sz="1600" b="1" dirty="0">
                <a:solidFill>
                  <a:schemeClr val="accent3">
                    <a:lumMod val="50000"/>
                  </a:schemeClr>
                </a:solidFill>
                <a:latin typeface="+mn-ea"/>
              </a:rPr>
              <a:t>掲載</a:t>
            </a:r>
            <a:r>
              <a:rPr lang="en-US" altLang="ja-JP" sz="1600" b="1" dirty="0">
                <a:solidFill>
                  <a:schemeClr val="accent3">
                    <a:lumMod val="50000"/>
                  </a:schemeClr>
                </a:solidFill>
                <a:latin typeface="+mn-ea"/>
              </a:rPr>
              <a:t>/10,000PV</a:t>
            </a:r>
            <a:r>
              <a:rPr lang="ja-JP" altLang="en-US" sz="1600" b="1" dirty="0">
                <a:solidFill>
                  <a:schemeClr val="accent3">
                    <a:lumMod val="50000"/>
                  </a:schemeClr>
                </a:solidFill>
                <a:latin typeface="+mn-ea"/>
              </a:rPr>
              <a:t>保証）</a:t>
            </a:r>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pPr algn="r"/>
            <a:r>
              <a:rPr lang="ja-JP" altLang="en-US" sz="1600" b="1" u="sng" dirty="0">
                <a:solidFill>
                  <a:schemeClr val="accent3">
                    <a:lumMod val="50000"/>
                  </a:schemeClr>
                </a:solidFill>
                <a:latin typeface="+mn-ea"/>
              </a:rPr>
              <a:t>特別料金：</a:t>
            </a:r>
            <a:r>
              <a:rPr lang="en-US" altLang="ja-JP" sz="1600" b="1" u="sng" dirty="0">
                <a:solidFill>
                  <a:schemeClr val="accent3">
                    <a:lumMod val="50000"/>
                  </a:schemeClr>
                </a:solidFill>
                <a:latin typeface="+mn-ea"/>
              </a:rPr>
              <a:t>1,000,000</a:t>
            </a:r>
            <a:r>
              <a:rPr lang="ja-JP" altLang="en-US" sz="1600" b="1" u="sng" dirty="0">
                <a:solidFill>
                  <a:schemeClr val="accent3">
                    <a:lumMod val="50000"/>
                  </a:schemeClr>
                </a:solidFill>
                <a:latin typeface="+mn-ea"/>
              </a:rPr>
              <a:t>円（税別</a:t>
            </a:r>
            <a:r>
              <a:rPr lang="en-US" altLang="ja-JP" sz="1600" b="1" u="sng" dirty="0">
                <a:solidFill>
                  <a:schemeClr val="accent3">
                    <a:lumMod val="50000"/>
                  </a:schemeClr>
                </a:solidFill>
                <a:latin typeface="+mn-ea"/>
              </a:rPr>
              <a:t>/</a:t>
            </a:r>
            <a:r>
              <a:rPr lang="ja-JP" altLang="en-US" sz="1600" b="1" u="sng" dirty="0">
                <a:solidFill>
                  <a:schemeClr val="accent3">
                    <a:lumMod val="50000"/>
                  </a:schemeClr>
                </a:solidFill>
                <a:latin typeface="+mn-ea"/>
              </a:rPr>
              <a:t>グロス）</a:t>
            </a:r>
            <a:endParaRPr lang="en-US" altLang="ja-JP" sz="1600" b="1" u="sng" dirty="0">
              <a:solidFill>
                <a:schemeClr val="accent3">
                  <a:lumMod val="50000"/>
                </a:schemeClr>
              </a:solidFill>
              <a:latin typeface="+mn-ea"/>
            </a:endParaRPr>
          </a:p>
        </p:txBody>
      </p:sp>
      <p:cxnSp>
        <p:nvCxnSpPr>
          <p:cNvPr id="6" name="直線コネクタ 5">
            <a:extLst>
              <a:ext uri="{FF2B5EF4-FFF2-40B4-BE49-F238E27FC236}">
                <a16:creationId xmlns:a16="http://schemas.microsoft.com/office/drawing/2014/main" id="{81973717-392F-A255-1CF0-6D9CE6831EDD}"/>
              </a:ext>
            </a:extLst>
          </p:cNvPr>
          <p:cNvCxnSpPr/>
          <p:nvPr/>
        </p:nvCxnSpPr>
        <p:spPr>
          <a:xfrm>
            <a:off x="200472" y="5589240"/>
            <a:ext cx="93333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174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EBC4763-ED6B-D5DB-0A1C-558E679CF3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084732"/>
            <a:ext cx="9906000" cy="5773269"/>
          </a:xfrm>
          <a:prstGeom prst="rect">
            <a:avLst/>
          </a:prstGeom>
        </p:spPr>
      </p:pic>
      <p:sp>
        <p:nvSpPr>
          <p:cNvPr id="12" name="正方形/長方形 11">
            <a:extLst>
              <a:ext uri="{FF2B5EF4-FFF2-40B4-BE49-F238E27FC236}">
                <a16:creationId xmlns:a16="http://schemas.microsoft.com/office/drawing/2014/main" id="{393C3302-0EE3-C333-011C-E2404C133D6C}"/>
              </a:ext>
            </a:extLst>
          </p:cNvPr>
          <p:cNvSpPr/>
          <p:nvPr/>
        </p:nvSpPr>
        <p:spPr>
          <a:xfrm>
            <a:off x="0" y="1084732"/>
            <a:ext cx="9906000" cy="577326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スライド番号プレースホルダー 3">
            <a:extLst>
              <a:ext uri="{FF2B5EF4-FFF2-40B4-BE49-F238E27FC236}">
                <a16:creationId xmlns:a16="http://schemas.microsoft.com/office/drawing/2014/main" id="{D39F4FA9-7DB0-3FDD-EAB4-5267A0E49372}"/>
              </a:ext>
            </a:extLst>
          </p:cNvPr>
          <p:cNvSpPr>
            <a:spLocks noGrp="1"/>
          </p:cNvSpPr>
          <p:nvPr>
            <p:ph type="sldNum" sz="quarter" idx="12"/>
          </p:nvPr>
        </p:nvSpPr>
        <p:spPr>
          <a:xfrm>
            <a:off x="9533806" y="6464729"/>
            <a:ext cx="372194" cy="365125"/>
          </a:xfrm>
        </p:spPr>
        <p:txBody>
          <a:bodyPr/>
          <a:lstStyle/>
          <a:p>
            <a:fld id="{13D42994-928F-4C0B-9FC9-BDD3F427C5FA}" type="slidenum">
              <a:rPr kumimoji="1" lang="ja-JP" altLang="en-US" smtClean="0"/>
              <a:t>16</a:t>
            </a:fld>
            <a:endParaRPr kumimoji="1" lang="ja-JP" altLang="en-US" dirty="0"/>
          </a:p>
        </p:txBody>
      </p:sp>
      <p:sp>
        <p:nvSpPr>
          <p:cNvPr id="8" name="テキスト ボックス 7">
            <a:extLst>
              <a:ext uri="{FF2B5EF4-FFF2-40B4-BE49-F238E27FC236}">
                <a16:creationId xmlns:a16="http://schemas.microsoft.com/office/drawing/2014/main" id="{B98B01D4-9248-0D65-43F2-94A9405DA070}"/>
              </a:ext>
            </a:extLst>
          </p:cNvPr>
          <p:cNvSpPr txBox="1"/>
          <p:nvPr/>
        </p:nvSpPr>
        <p:spPr>
          <a:xfrm>
            <a:off x="126569" y="1484784"/>
            <a:ext cx="9506951" cy="3724096"/>
          </a:xfrm>
          <a:prstGeom prst="rect">
            <a:avLst/>
          </a:prstGeom>
          <a:noFill/>
        </p:spPr>
        <p:txBody>
          <a:bodyPr wrap="square" rtlCol="0">
            <a:spAutoFit/>
          </a:bodyPr>
          <a:lstStyle/>
          <a:p>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◆リアル参加者リストのご共有（想定</a:t>
            </a:r>
            <a:r>
              <a:rPr lang="en-US" altLang="ja-JP" sz="1600" b="1" dirty="0">
                <a:solidFill>
                  <a:schemeClr val="accent3">
                    <a:lumMod val="50000"/>
                  </a:schemeClr>
                </a:solidFill>
                <a:latin typeface="+mn-ea"/>
              </a:rPr>
              <a:t>150</a:t>
            </a:r>
            <a:r>
              <a:rPr lang="ja-JP" altLang="en-US" sz="1600" b="1" dirty="0">
                <a:solidFill>
                  <a:schemeClr val="accent3">
                    <a:lumMod val="50000"/>
                  </a:schemeClr>
                </a:solidFill>
                <a:latin typeface="+mn-ea"/>
              </a:rPr>
              <a:t>～</a:t>
            </a:r>
            <a:r>
              <a:rPr lang="en-US" altLang="ja-JP" sz="1600" b="1" dirty="0">
                <a:solidFill>
                  <a:schemeClr val="accent3">
                    <a:lumMod val="50000"/>
                  </a:schemeClr>
                </a:solidFill>
                <a:latin typeface="+mn-ea"/>
              </a:rPr>
              <a:t>200</a:t>
            </a:r>
            <a:r>
              <a:rPr lang="ja-JP" altLang="en-US" sz="1600" b="1" dirty="0">
                <a:solidFill>
                  <a:schemeClr val="accent3">
                    <a:lumMod val="50000"/>
                  </a:schemeClr>
                </a:solidFill>
                <a:latin typeface="+mn-ea"/>
              </a:rPr>
              <a:t>件）</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→名前／メールアドレス／会社名／会社所在地（都道府県）／職種／所属／役職など</a:t>
            </a:r>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◆イベント会場内でのブース設営／パンフレット配布／イベント会場・イベントページ内での貴社　</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ロゴの掲載</a:t>
            </a:r>
            <a:endParaRPr lang="en-US" altLang="ja-JP" sz="1600" b="1" dirty="0">
              <a:solidFill>
                <a:schemeClr val="accent3">
                  <a:lumMod val="50000"/>
                </a:schemeClr>
              </a:solidFill>
              <a:latin typeface="+mn-ea"/>
            </a:endParaRPr>
          </a:p>
          <a:p>
            <a:r>
              <a:rPr lang="ja-JP" altLang="en-US" sz="1600" b="1" dirty="0">
                <a:solidFill>
                  <a:schemeClr val="accent3">
                    <a:lumMod val="50000"/>
                  </a:schemeClr>
                </a:solidFill>
                <a:latin typeface="+mn-ea"/>
              </a:rPr>
              <a:t>　　</a:t>
            </a:r>
            <a:r>
              <a:rPr lang="en-US" altLang="ja-JP" sz="1600" b="1" dirty="0">
                <a:solidFill>
                  <a:schemeClr val="accent3">
                    <a:lumMod val="50000"/>
                  </a:schemeClr>
                </a:solidFill>
                <a:latin typeface="+mn-ea"/>
              </a:rPr>
              <a:t>※</a:t>
            </a:r>
            <a:r>
              <a:rPr lang="ja-JP" altLang="en-US" sz="1600" b="1" dirty="0">
                <a:solidFill>
                  <a:schemeClr val="accent3">
                    <a:lumMod val="50000"/>
                  </a:schemeClr>
                </a:solidFill>
                <a:latin typeface="+mn-ea"/>
              </a:rPr>
              <a:t>ご協賛のタイミングによっては会場内でのロゴの掲出はご希望に沿えない場合がございます</a:t>
            </a:r>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pPr algn="r"/>
            <a:r>
              <a:rPr lang="ja-JP" altLang="en-US" sz="2800" b="1" u="sng" dirty="0">
                <a:solidFill>
                  <a:schemeClr val="accent3">
                    <a:lumMod val="50000"/>
                  </a:schemeClr>
                </a:solidFill>
                <a:latin typeface="+mn-ea"/>
              </a:rPr>
              <a:t>特別料金：</a:t>
            </a:r>
            <a:r>
              <a:rPr lang="en-US" altLang="ja-JP" sz="2800" b="1" u="sng" dirty="0">
                <a:solidFill>
                  <a:schemeClr val="accent3">
                    <a:lumMod val="50000"/>
                  </a:schemeClr>
                </a:solidFill>
                <a:latin typeface="+mn-ea"/>
              </a:rPr>
              <a:t>600,000</a:t>
            </a:r>
            <a:r>
              <a:rPr lang="ja-JP" altLang="en-US" sz="2800" b="1" u="sng" dirty="0">
                <a:solidFill>
                  <a:schemeClr val="accent3">
                    <a:lumMod val="50000"/>
                  </a:schemeClr>
                </a:solidFill>
                <a:latin typeface="+mn-ea"/>
              </a:rPr>
              <a:t>円</a:t>
            </a:r>
            <a:r>
              <a:rPr lang="ja-JP" altLang="en-US" sz="1600" b="1" u="sng" dirty="0">
                <a:solidFill>
                  <a:schemeClr val="accent3">
                    <a:lumMod val="50000"/>
                  </a:schemeClr>
                </a:solidFill>
                <a:latin typeface="+mn-ea"/>
              </a:rPr>
              <a:t>（税別</a:t>
            </a:r>
            <a:r>
              <a:rPr lang="en-US" altLang="ja-JP" sz="1600" b="1" u="sng" dirty="0">
                <a:solidFill>
                  <a:schemeClr val="accent3">
                    <a:lumMod val="50000"/>
                  </a:schemeClr>
                </a:solidFill>
                <a:latin typeface="+mn-ea"/>
              </a:rPr>
              <a:t>/</a:t>
            </a:r>
            <a:r>
              <a:rPr lang="ja-JP" altLang="en-US" sz="1600" b="1" u="sng" dirty="0">
                <a:solidFill>
                  <a:schemeClr val="accent3">
                    <a:lumMod val="50000"/>
                  </a:schemeClr>
                </a:solidFill>
                <a:latin typeface="+mn-ea"/>
              </a:rPr>
              <a:t>グロス）</a:t>
            </a:r>
            <a:endParaRPr lang="en-US" altLang="ja-JP" sz="1600" b="1" u="sng" dirty="0">
              <a:solidFill>
                <a:schemeClr val="accent3">
                  <a:lumMod val="50000"/>
                </a:schemeClr>
              </a:solidFill>
              <a:latin typeface="+mn-ea"/>
            </a:endParaRPr>
          </a:p>
        </p:txBody>
      </p:sp>
      <p:sp>
        <p:nvSpPr>
          <p:cNvPr id="10" name="テキスト ボックス 9">
            <a:extLst>
              <a:ext uri="{FF2B5EF4-FFF2-40B4-BE49-F238E27FC236}">
                <a16:creationId xmlns:a16="http://schemas.microsoft.com/office/drawing/2014/main" id="{3F75E468-CD44-B0FB-A68C-ABCFCA6D8917}"/>
              </a:ext>
            </a:extLst>
          </p:cNvPr>
          <p:cNvSpPr txBox="1"/>
          <p:nvPr/>
        </p:nvSpPr>
        <p:spPr>
          <a:xfrm>
            <a:off x="200472" y="908720"/>
            <a:ext cx="4248472" cy="338554"/>
          </a:xfrm>
          <a:prstGeom prst="rect">
            <a:avLst/>
          </a:prstGeom>
          <a:noFill/>
        </p:spPr>
        <p:txBody>
          <a:bodyPr wrap="square" rtlCol="0">
            <a:spAutoFit/>
          </a:bodyPr>
          <a:lstStyle/>
          <a:p>
            <a:pPr algn="just"/>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ブースプラン</a:t>
            </a:r>
            <a:r>
              <a:rPr lang="en-US" altLang="ja-JP" sz="1600" b="1" dirty="0">
                <a:latin typeface="メイリオ" panose="020B0604030504040204" pitchFamily="50" charset="-128"/>
                <a:ea typeface="メイリオ" panose="020B0604030504040204" pitchFamily="50" charset="-128"/>
              </a:rPr>
              <a:t>】</a:t>
            </a:r>
            <a:endParaRPr lang="ja-JP" altLang="en-US" sz="1600" b="1" dirty="0">
              <a:latin typeface="メイリオ" panose="020B0604030504040204" pitchFamily="50" charset="-128"/>
              <a:ea typeface="メイリオ" panose="020B0604030504040204" pitchFamily="50" charset="-128"/>
            </a:endParaRPr>
          </a:p>
        </p:txBody>
      </p:sp>
      <p:sp>
        <p:nvSpPr>
          <p:cNvPr id="2" name="ホームベース 5">
            <a:extLst>
              <a:ext uri="{FF2B5EF4-FFF2-40B4-BE49-F238E27FC236}">
                <a16:creationId xmlns:a16="http://schemas.microsoft.com/office/drawing/2014/main" id="{318798E8-CFF0-80AC-FA62-FDFCA1CFF75B}"/>
              </a:ext>
            </a:extLst>
          </p:cNvPr>
          <p:cNvSpPr/>
          <p:nvPr/>
        </p:nvSpPr>
        <p:spPr>
          <a:xfrm>
            <a:off x="126568" y="277439"/>
            <a:ext cx="6194583"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2E9741C-8CFF-FC30-4E37-3055280D774E}"/>
              </a:ext>
            </a:extLst>
          </p:cNvPr>
          <p:cNvSpPr txBox="1"/>
          <p:nvPr/>
        </p:nvSpPr>
        <p:spPr>
          <a:xfrm>
            <a:off x="144638" y="251356"/>
            <a:ext cx="5744466" cy="369332"/>
          </a:xfrm>
          <a:prstGeom prst="rect">
            <a:avLst/>
          </a:prstGeom>
          <a:noFill/>
        </p:spPr>
        <p:txBody>
          <a:bodyPr wrap="square" rtlCol="0">
            <a:spAutoFit/>
          </a:bodyPr>
          <a:lstStyle/>
          <a:p>
            <a:r>
              <a:rPr lang="en-US" altLang="ja-JP" b="1" dirty="0">
                <a:solidFill>
                  <a:schemeClr val="bg1"/>
                </a:solidFill>
                <a:latin typeface="+mn-ea"/>
              </a:rPr>
              <a:t>DIME Business Trend Summit 2024</a:t>
            </a:r>
            <a:r>
              <a:rPr lang="ja-JP" altLang="en-US" b="1" dirty="0">
                <a:solidFill>
                  <a:schemeClr val="bg1"/>
                </a:solidFill>
                <a:latin typeface="+mn-ea"/>
              </a:rPr>
              <a:t>　ご協賛プラン</a:t>
            </a:r>
            <a:endParaRPr lang="en-US" altLang="ja-JP" b="1" dirty="0">
              <a:solidFill>
                <a:schemeClr val="bg1"/>
              </a:solidFill>
              <a:latin typeface="+mn-ea"/>
            </a:endParaRPr>
          </a:p>
        </p:txBody>
      </p:sp>
      <p:sp>
        <p:nvSpPr>
          <p:cNvPr id="5" name="テキスト ボックス 4">
            <a:extLst>
              <a:ext uri="{FF2B5EF4-FFF2-40B4-BE49-F238E27FC236}">
                <a16:creationId xmlns:a16="http://schemas.microsoft.com/office/drawing/2014/main" id="{76D0A7B5-5AF1-0166-786D-7A3B7A1CCBF3}"/>
              </a:ext>
            </a:extLst>
          </p:cNvPr>
          <p:cNvSpPr txBox="1"/>
          <p:nvPr/>
        </p:nvSpPr>
        <p:spPr>
          <a:xfrm>
            <a:off x="144638" y="5802173"/>
            <a:ext cx="9506952" cy="830997"/>
          </a:xfrm>
          <a:prstGeom prst="rect">
            <a:avLst/>
          </a:prstGeom>
          <a:noFill/>
        </p:spPr>
        <p:txBody>
          <a:bodyPr wrap="square">
            <a:spAutoFit/>
          </a:bodyPr>
          <a:lstStyle/>
          <a:p>
            <a:r>
              <a:rPr lang="ja-JP" altLang="en-US" sz="1600" b="1" dirty="0">
                <a:solidFill>
                  <a:schemeClr val="accent3">
                    <a:lumMod val="50000"/>
                  </a:schemeClr>
                </a:solidFill>
                <a:latin typeface="+mn-ea"/>
              </a:rPr>
              <a:t>　◆その他オプション：貴社サービスご紹介のタイアップ記事制作（＠</a:t>
            </a:r>
            <a:r>
              <a:rPr lang="en-US" altLang="ja-JP" sz="1600" b="1" dirty="0">
                <a:solidFill>
                  <a:schemeClr val="accent3">
                    <a:lumMod val="50000"/>
                  </a:schemeClr>
                </a:solidFill>
                <a:latin typeface="+mn-ea"/>
              </a:rPr>
              <a:t>DIME</a:t>
            </a:r>
            <a:r>
              <a:rPr lang="ja-JP" altLang="en-US" sz="1600" b="1" dirty="0">
                <a:solidFill>
                  <a:schemeClr val="accent3">
                    <a:lumMod val="50000"/>
                  </a:schemeClr>
                </a:solidFill>
                <a:latin typeface="+mn-ea"/>
              </a:rPr>
              <a:t>掲載</a:t>
            </a:r>
            <a:r>
              <a:rPr lang="en-US" altLang="ja-JP" sz="1600" b="1" dirty="0">
                <a:solidFill>
                  <a:schemeClr val="accent3">
                    <a:lumMod val="50000"/>
                  </a:schemeClr>
                </a:solidFill>
                <a:latin typeface="+mn-ea"/>
              </a:rPr>
              <a:t>/10,000PV</a:t>
            </a:r>
            <a:r>
              <a:rPr lang="ja-JP" altLang="en-US" sz="1600" b="1" dirty="0">
                <a:solidFill>
                  <a:schemeClr val="accent3">
                    <a:lumMod val="50000"/>
                  </a:schemeClr>
                </a:solidFill>
                <a:latin typeface="+mn-ea"/>
              </a:rPr>
              <a:t>保証）</a:t>
            </a:r>
            <a:endParaRPr lang="en-US" altLang="ja-JP" sz="1600" b="1" dirty="0">
              <a:solidFill>
                <a:schemeClr val="accent3">
                  <a:lumMod val="50000"/>
                </a:schemeClr>
              </a:solidFill>
              <a:latin typeface="+mn-ea"/>
            </a:endParaRPr>
          </a:p>
          <a:p>
            <a:endParaRPr lang="en-US" altLang="ja-JP" sz="1600" b="1" dirty="0">
              <a:solidFill>
                <a:schemeClr val="accent3">
                  <a:lumMod val="50000"/>
                </a:schemeClr>
              </a:solidFill>
              <a:latin typeface="+mn-ea"/>
            </a:endParaRPr>
          </a:p>
          <a:p>
            <a:pPr algn="r"/>
            <a:r>
              <a:rPr lang="ja-JP" altLang="en-US" sz="1600" b="1" u="sng" dirty="0">
                <a:solidFill>
                  <a:schemeClr val="accent3">
                    <a:lumMod val="50000"/>
                  </a:schemeClr>
                </a:solidFill>
                <a:latin typeface="+mn-ea"/>
              </a:rPr>
              <a:t>特別料金：</a:t>
            </a:r>
            <a:r>
              <a:rPr lang="en-US" altLang="ja-JP" sz="1600" b="1" u="sng" dirty="0">
                <a:solidFill>
                  <a:schemeClr val="accent3">
                    <a:lumMod val="50000"/>
                  </a:schemeClr>
                </a:solidFill>
                <a:latin typeface="+mn-ea"/>
              </a:rPr>
              <a:t>1,000,000</a:t>
            </a:r>
            <a:r>
              <a:rPr lang="ja-JP" altLang="en-US" sz="1600" b="1" u="sng" dirty="0">
                <a:solidFill>
                  <a:schemeClr val="accent3">
                    <a:lumMod val="50000"/>
                  </a:schemeClr>
                </a:solidFill>
                <a:latin typeface="+mn-ea"/>
              </a:rPr>
              <a:t>円（税別</a:t>
            </a:r>
            <a:r>
              <a:rPr lang="en-US" altLang="ja-JP" sz="1600" b="1" u="sng" dirty="0">
                <a:solidFill>
                  <a:schemeClr val="accent3">
                    <a:lumMod val="50000"/>
                  </a:schemeClr>
                </a:solidFill>
                <a:latin typeface="+mn-ea"/>
              </a:rPr>
              <a:t>/</a:t>
            </a:r>
            <a:r>
              <a:rPr lang="ja-JP" altLang="en-US" sz="1600" b="1" u="sng" dirty="0">
                <a:solidFill>
                  <a:schemeClr val="accent3">
                    <a:lumMod val="50000"/>
                  </a:schemeClr>
                </a:solidFill>
                <a:latin typeface="+mn-ea"/>
              </a:rPr>
              <a:t>グロス）</a:t>
            </a:r>
            <a:endParaRPr lang="en-US" altLang="ja-JP" sz="1600" b="1" u="sng" dirty="0">
              <a:solidFill>
                <a:schemeClr val="accent3">
                  <a:lumMod val="50000"/>
                </a:schemeClr>
              </a:solidFill>
              <a:latin typeface="+mn-ea"/>
            </a:endParaRPr>
          </a:p>
        </p:txBody>
      </p:sp>
      <p:cxnSp>
        <p:nvCxnSpPr>
          <p:cNvPr id="6" name="直線コネクタ 5">
            <a:extLst>
              <a:ext uri="{FF2B5EF4-FFF2-40B4-BE49-F238E27FC236}">
                <a16:creationId xmlns:a16="http://schemas.microsoft.com/office/drawing/2014/main" id="{81973717-392F-A255-1CF0-6D9CE6831EDD}"/>
              </a:ext>
            </a:extLst>
          </p:cNvPr>
          <p:cNvCxnSpPr/>
          <p:nvPr/>
        </p:nvCxnSpPr>
        <p:spPr>
          <a:xfrm>
            <a:off x="200472" y="5589240"/>
            <a:ext cx="93333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944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EBC4763-ED6B-D5DB-0A1C-558E679CF3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084732"/>
            <a:ext cx="9906000" cy="5773269"/>
          </a:xfrm>
          <a:prstGeom prst="rect">
            <a:avLst/>
          </a:prstGeom>
        </p:spPr>
      </p:pic>
      <p:sp>
        <p:nvSpPr>
          <p:cNvPr id="12" name="正方形/長方形 11">
            <a:extLst>
              <a:ext uri="{FF2B5EF4-FFF2-40B4-BE49-F238E27FC236}">
                <a16:creationId xmlns:a16="http://schemas.microsoft.com/office/drawing/2014/main" id="{393C3302-0EE3-C333-011C-E2404C133D6C}"/>
              </a:ext>
            </a:extLst>
          </p:cNvPr>
          <p:cNvSpPr/>
          <p:nvPr/>
        </p:nvSpPr>
        <p:spPr>
          <a:xfrm>
            <a:off x="0" y="1084732"/>
            <a:ext cx="9906000" cy="577326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テキスト ボックス 9">
            <a:extLst>
              <a:ext uri="{FF2B5EF4-FFF2-40B4-BE49-F238E27FC236}">
                <a16:creationId xmlns:a16="http://schemas.microsoft.com/office/drawing/2014/main" id="{3F75E468-CD44-B0FB-A68C-ABCFCA6D8917}"/>
              </a:ext>
            </a:extLst>
          </p:cNvPr>
          <p:cNvSpPr txBox="1"/>
          <p:nvPr/>
        </p:nvSpPr>
        <p:spPr>
          <a:xfrm>
            <a:off x="126568" y="806301"/>
            <a:ext cx="9407238" cy="338554"/>
          </a:xfrm>
          <a:prstGeom prst="rect">
            <a:avLst/>
          </a:prstGeom>
          <a:noFill/>
        </p:spPr>
        <p:txBody>
          <a:bodyPr wrap="square" rtlCol="0">
            <a:spAutoFit/>
          </a:bodyPr>
          <a:lstStyle/>
          <a:p>
            <a:pPr algn="just"/>
            <a:r>
              <a:rPr lang="ja-JP" altLang="en-US" sz="1600" b="1" dirty="0">
                <a:latin typeface="メイリオ" panose="020B0604030504040204" pitchFamily="50" charset="-128"/>
                <a:ea typeface="メイリオ" panose="020B0604030504040204" pitchFamily="50" charset="-128"/>
              </a:rPr>
              <a:t>以下、ご協賛社さまにご提供させていただきます。</a:t>
            </a:r>
          </a:p>
        </p:txBody>
      </p:sp>
      <p:sp>
        <p:nvSpPr>
          <p:cNvPr id="2" name="ホームベース 5">
            <a:extLst>
              <a:ext uri="{FF2B5EF4-FFF2-40B4-BE49-F238E27FC236}">
                <a16:creationId xmlns:a16="http://schemas.microsoft.com/office/drawing/2014/main" id="{318798E8-CFF0-80AC-FA62-FDFCA1CFF75B}"/>
              </a:ext>
            </a:extLst>
          </p:cNvPr>
          <p:cNvSpPr/>
          <p:nvPr/>
        </p:nvSpPr>
        <p:spPr>
          <a:xfrm>
            <a:off x="126568" y="277439"/>
            <a:ext cx="6194583"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2E9741C-8CFF-FC30-4E37-3055280D774E}"/>
              </a:ext>
            </a:extLst>
          </p:cNvPr>
          <p:cNvSpPr txBox="1"/>
          <p:nvPr/>
        </p:nvSpPr>
        <p:spPr>
          <a:xfrm>
            <a:off x="144638" y="251356"/>
            <a:ext cx="5744466" cy="369332"/>
          </a:xfrm>
          <a:prstGeom prst="rect">
            <a:avLst/>
          </a:prstGeom>
          <a:noFill/>
        </p:spPr>
        <p:txBody>
          <a:bodyPr wrap="square" rtlCol="0">
            <a:spAutoFit/>
          </a:bodyPr>
          <a:lstStyle/>
          <a:p>
            <a:r>
              <a:rPr lang="ja-JP" altLang="en-US" b="1" dirty="0">
                <a:solidFill>
                  <a:schemeClr val="bg1"/>
                </a:solidFill>
                <a:latin typeface="+mn-ea"/>
              </a:rPr>
              <a:t>ご提供リード情報の項目について</a:t>
            </a:r>
            <a:endParaRPr lang="en-US" altLang="ja-JP" b="1" dirty="0">
              <a:solidFill>
                <a:schemeClr val="bg1"/>
              </a:solidFill>
              <a:latin typeface="+mn-ea"/>
            </a:endParaRPr>
          </a:p>
        </p:txBody>
      </p:sp>
      <p:graphicFrame>
        <p:nvGraphicFramePr>
          <p:cNvPr id="5" name="表 5">
            <a:extLst>
              <a:ext uri="{FF2B5EF4-FFF2-40B4-BE49-F238E27FC236}">
                <a16:creationId xmlns:a16="http://schemas.microsoft.com/office/drawing/2014/main" id="{1EF7A56D-D464-7FEA-2956-3FF12D4E2828}"/>
              </a:ext>
            </a:extLst>
          </p:cNvPr>
          <p:cNvGraphicFramePr>
            <a:graphicFrameLocks noGrp="1"/>
          </p:cNvGraphicFramePr>
          <p:nvPr/>
        </p:nvGraphicFramePr>
        <p:xfrm>
          <a:off x="1297546" y="1224582"/>
          <a:ext cx="1874104" cy="1371600"/>
        </p:xfrm>
        <a:graphic>
          <a:graphicData uri="http://schemas.openxmlformats.org/drawingml/2006/table">
            <a:tbl>
              <a:tblPr firstRow="1" bandRow="1">
                <a:tableStyleId>{D7AC3CCA-C797-4891-BE02-D94E43425B78}</a:tableStyleId>
              </a:tblPr>
              <a:tblGrid>
                <a:gridCol w="1874104">
                  <a:extLst>
                    <a:ext uri="{9D8B030D-6E8A-4147-A177-3AD203B41FA5}">
                      <a16:colId xmlns:a16="http://schemas.microsoft.com/office/drawing/2014/main" val="2789506022"/>
                    </a:ext>
                  </a:extLst>
                </a:gridCol>
              </a:tblGrid>
              <a:tr h="0">
                <a:tc>
                  <a:txBody>
                    <a:bodyPr/>
                    <a:lstStyle/>
                    <a:p>
                      <a:pPr algn="ctr"/>
                      <a:r>
                        <a:rPr kumimoji="1" lang="ja-JP" altLang="en-US" sz="1200" b="1" dirty="0">
                          <a:latin typeface="メイリオ" panose="020B0604030504040204" pitchFamily="50" charset="-128"/>
                          <a:ea typeface="メイリオ" panose="020B0604030504040204" pitchFamily="50" charset="-128"/>
                        </a:rPr>
                        <a:t>名前</a:t>
                      </a:r>
                    </a:p>
                  </a:txBody>
                  <a:tcPr>
                    <a:solidFill>
                      <a:schemeClr val="accent4">
                        <a:lumMod val="20000"/>
                        <a:lumOff val="80000"/>
                      </a:schemeClr>
                    </a:solidFill>
                  </a:tcPr>
                </a:tc>
                <a:extLst>
                  <a:ext uri="{0D108BD9-81ED-4DB2-BD59-A6C34878D82A}">
                    <a16:rowId xmlns:a16="http://schemas.microsoft.com/office/drawing/2014/main" val="4227813312"/>
                  </a:ext>
                </a:extLst>
              </a:tr>
              <a:tr h="0">
                <a:tc>
                  <a:txBody>
                    <a:bodyPr/>
                    <a:lstStyle/>
                    <a:p>
                      <a:pPr algn="ctr"/>
                      <a:r>
                        <a:rPr kumimoji="1" lang="ja-JP" altLang="en-US" sz="1200" b="1" dirty="0">
                          <a:latin typeface="メイリオ" panose="020B0604030504040204" pitchFamily="50" charset="-128"/>
                          <a:ea typeface="メイリオ" panose="020B0604030504040204" pitchFamily="50" charset="-128"/>
                        </a:rPr>
                        <a:t>会社名</a:t>
                      </a:r>
                    </a:p>
                  </a:txBody>
                  <a:tcPr>
                    <a:solidFill>
                      <a:schemeClr val="accent4">
                        <a:lumMod val="20000"/>
                        <a:lumOff val="80000"/>
                      </a:schemeClr>
                    </a:solidFill>
                  </a:tcPr>
                </a:tc>
                <a:extLst>
                  <a:ext uri="{0D108BD9-81ED-4DB2-BD59-A6C34878D82A}">
                    <a16:rowId xmlns:a16="http://schemas.microsoft.com/office/drawing/2014/main" val="373460706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メイリオ" panose="020B0604030504040204" pitchFamily="50" charset="-128"/>
                          <a:ea typeface="メイリオ" panose="020B0604030504040204" pitchFamily="50" charset="-128"/>
                        </a:rPr>
                        <a:t>勤務先メールアドレス</a:t>
                      </a:r>
                    </a:p>
                  </a:txBody>
                  <a:tcPr>
                    <a:solidFill>
                      <a:schemeClr val="accent4">
                        <a:lumMod val="20000"/>
                        <a:lumOff val="80000"/>
                      </a:schemeClr>
                    </a:solidFill>
                  </a:tcPr>
                </a:tc>
                <a:extLst>
                  <a:ext uri="{0D108BD9-81ED-4DB2-BD59-A6C34878D82A}">
                    <a16:rowId xmlns:a16="http://schemas.microsoft.com/office/drawing/2014/main" val="333233462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メイリオ" panose="020B0604030504040204" pitchFamily="50" charset="-128"/>
                          <a:ea typeface="メイリオ" panose="020B0604030504040204" pitchFamily="50" charset="-128"/>
                        </a:rPr>
                        <a:t>勤務先電話番号</a:t>
                      </a:r>
                    </a:p>
                  </a:txBody>
                  <a:tcPr>
                    <a:solidFill>
                      <a:schemeClr val="accent4">
                        <a:lumMod val="20000"/>
                        <a:lumOff val="80000"/>
                      </a:schemeClr>
                    </a:solidFill>
                  </a:tcPr>
                </a:tc>
                <a:extLst>
                  <a:ext uri="{0D108BD9-81ED-4DB2-BD59-A6C34878D82A}">
                    <a16:rowId xmlns:a16="http://schemas.microsoft.com/office/drawing/2014/main" val="287115819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メイリオ" panose="020B0604030504040204" pitchFamily="50" charset="-128"/>
                          <a:ea typeface="メイリオ" panose="020B0604030504040204" pitchFamily="50" charset="-128"/>
                        </a:rPr>
                        <a:t>会社所在地</a:t>
                      </a:r>
                    </a:p>
                  </a:txBody>
                  <a:tcPr>
                    <a:solidFill>
                      <a:schemeClr val="accent4">
                        <a:lumMod val="20000"/>
                        <a:lumOff val="80000"/>
                      </a:schemeClr>
                    </a:solidFill>
                  </a:tcPr>
                </a:tc>
                <a:extLst>
                  <a:ext uri="{0D108BD9-81ED-4DB2-BD59-A6C34878D82A}">
                    <a16:rowId xmlns:a16="http://schemas.microsoft.com/office/drawing/2014/main" val="2086353951"/>
                  </a:ext>
                </a:extLst>
              </a:tr>
            </a:tbl>
          </a:graphicData>
        </a:graphic>
      </p:graphicFrame>
      <p:graphicFrame>
        <p:nvGraphicFramePr>
          <p:cNvPr id="7" name="表 5">
            <a:extLst>
              <a:ext uri="{FF2B5EF4-FFF2-40B4-BE49-F238E27FC236}">
                <a16:creationId xmlns:a16="http://schemas.microsoft.com/office/drawing/2014/main" id="{AA1DE9F7-8D1A-3ED6-9156-740E59ED6B92}"/>
              </a:ext>
            </a:extLst>
          </p:cNvPr>
          <p:cNvGraphicFramePr>
            <a:graphicFrameLocks noGrp="1"/>
          </p:cNvGraphicFramePr>
          <p:nvPr/>
        </p:nvGraphicFramePr>
        <p:xfrm>
          <a:off x="6729374" y="1226146"/>
          <a:ext cx="1874104" cy="5554980"/>
        </p:xfrm>
        <a:graphic>
          <a:graphicData uri="http://schemas.openxmlformats.org/drawingml/2006/table">
            <a:tbl>
              <a:tblPr firstRow="1" bandRow="1">
                <a:tableStyleId>{D7AC3CCA-C797-4891-BE02-D94E43425B78}</a:tableStyleId>
              </a:tblPr>
              <a:tblGrid>
                <a:gridCol w="1874104">
                  <a:extLst>
                    <a:ext uri="{9D8B030D-6E8A-4147-A177-3AD203B41FA5}">
                      <a16:colId xmlns:a16="http://schemas.microsoft.com/office/drawing/2014/main" val="2789506022"/>
                    </a:ext>
                  </a:extLst>
                </a:gridCol>
              </a:tblGrid>
              <a:tr h="0">
                <a:tc>
                  <a:txBody>
                    <a:bodyPr/>
                    <a:lstStyle/>
                    <a:p>
                      <a:pPr algn="ctr"/>
                      <a:r>
                        <a:rPr kumimoji="1" lang="ja-JP" altLang="en-US" sz="1200" b="1" dirty="0">
                          <a:latin typeface="メイリオ" panose="020B0604030504040204" pitchFamily="50" charset="-128"/>
                          <a:ea typeface="メイリオ" panose="020B0604030504040204" pitchFamily="50" charset="-128"/>
                        </a:rPr>
                        <a:t>職種</a:t>
                      </a:r>
                    </a:p>
                  </a:txBody>
                  <a:tcPr>
                    <a:solidFill>
                      <a:schemeClr val="accent4">
                        <a:lumMod val="20000"/>
                        <a:lumOff val="80000"/>
                      </a:schemeClr>
                    </a:solidFill>
                  </a:tcPr>
                </a:tc>
                <a:extLst>
                  <a:ext uri="{0D108BD9-81ED-4DB2-BD59-A6C34878D82A}">
                    <a16:rowId xmlns:a16="http://schemas.microsoft.com/office/drawing/2014/main" val="4227813312"/>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経営者・役員</a:t>
                      </a:r>
                    </a:p>
                  </a:txBody>
                  <a:tcPr/>
                </a:tc>
                <a:extLst>
                  <a:ext uri="{0D108BD9-81ED-4DB2-BD59-A6C34878D82A}">
                    <a16:rowId xmlns:a16="http://schemas.microsoft.com/office/drawing/2014/main" val="3734607065"/>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経営企画</a:t>
                      </a:r>
                    </a:p>
                  </a:txBody>
                  <a:tcPr/>
                </a:tc>
                <a:extLst>
                  <a:ext uri="{0D108BD9-81ED-4DB2-BD59-A6C34878D82A}">
                    <a16:rowId xmlns:a16="http://schemas.microsoft.com/office/drawing/2014/main" val="3958274730"/>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経理・財務</a:t>
                      </a:r>
                    </a:p>
                  </a:txBody>
                  <a:tcPr/>
                </a:tc>
                <a:extLst>
                  <a:ext uri="{0D108BD9-81ED-4DB2-BD59-A6C34878D82A}">
                    <a16:rowId xmlns:a16="http://schemas.microsoft.com/office/drawing/2014/main" val="3332334624"/>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総務・人事</a:t>
                      </a:r>
                    </a:p>
                  </a:txBody>
                  <a:tcPr/>
                </a:tc>
                <a:extLst>
                  <a:ext uri="{0D108BD9-81ED-4DB2-BD59-A6C34878D82A}">
                    <a16:rowId xmlns:a16="http://schemas.microsoft.com/office/drawing/2014/main" val="2871158194"/>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一般事務</a:t>
                      </a:r>
                    </a:p>
                  </a:txBody>
                  <a:tcPr/>
                </a:tc>
                <a:extLst>
                  <a:ext uri="{0D108BD9-81ED-4DB2-BD59-A6C34878D82A}">
                    <a16:rowId xmlns:a16="http://schemas.microsoft.com/office/drawing/2014/main" val="4280460886"/>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情報システム</a:t>
                      </a:r>
                    </a:p>
                  </a:txBody>
                  <a:tcPr/>
                </a:tc>
                <a:extLst>
                  <a:ext uri="{0D108BD9-81ED-4DB2-BD59-A6C34878D82A}">
                    <a16:rowId xmlns:a16="http://schemas.microsoft.com/office/drawing/2014/main" val="2464871794"/>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宣伝・広報</a:t>
                      </a:r>
                    </a:p>
                  </a:txBody>
                  <a:tcPr/>
                </a:tc>
                <a:extLst>
                  <a:ext uri="{0D108BD9-81ED-4DB2-BD59-A6C34878D82A}">
                    <a16:rowId xmlns:a16="http://schemas.microsoft.com/office/drawing/2014/main" val="2391110232"/>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企画・マーケティング</a:t>
                      </a:r>
                    </a:p>
                  </a:txBody>
                  <a:tcPr/>
                </a:tc>
                <a:extLst>
                  <a:ext uri="{0D108BD9-81ED-4DB2-BD59-A6C34878D82A}">
                    <a16:rowId xmlns:a16="http://schemas.microsoft.com/office/drawing/2014/main" val="2599024187"/>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営業・販売</a:t>
                      </a:r>
                    </a:p>
                  </a:txBody>
                  <a:tcPr/>
                </a:tc>
                <a:extLst>
                  <a:ext uri="{0D108BD9-81ED-4DB2-BD59-A6C34878D82A}">
                    <a16:rowId xmlns:a16="http://schemas.microsoft.com/office/drawing/2014/main" val="2953438730"/>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生産・製造</a:t>
                      </a:r>
                    </a:p>
                  </a:txBody>
                  <a:tcPr/>
                </a:tc>
                <a:extLst>
                  <a:ext uri="{0D108BD9-81ED-4DB2-BD59-A6C34878D82A}">
                    <a16:rowId xmlns:a16="http://schemas.microsoft.com/office/drawing/2014/main" val="2068711221"/>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資材・購買</a:t>
                      </a:r>
                    </a:p>
                  </a:txBody>
                  <a:tcPr/>
                </a:tc>
                <a:extLst>
                  <a:ext uri="{0D108BD9-81ED-4DB2-BD59-A6C34878D82A}">
                    <a16:rowId xmlns:a16="http://schemas.microsoft.com/office/drawing/2014/main" val="2821098608"/>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配送・物流</a:t>
                      </a:r>
                    </a:p>
                  </a:txBody>
                  <a:tcPr/>
                </a:tc>
                <a:extLst>
                  <a:ext uri="{0D108BD9-81ED-4DB2-BD59-A6C34878D82A}">
                    <a16:rowId xmlns:a16="http://schemas.microsoft.com/office/drawing/2014/main" val="2629020237"/>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技術・設計</a:t>
                      </a:r>
                    </a:p>
                  </a:txBody>
                  <a:tcPr/>
                </a:tc>
                <a:extLst>
                  <a:ext uri="{0D108BD9-81ED-4DB2-BD59-A6C34878D82A}">
                    <a16:rowId xmlns:a16="http://schemas.microsoft.com/office/drawing/2014/main" val="1623761983"/>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研究・開発</a:t>
                      </a:r>
                    </a:p>
                  </a:txBody>
                  <a:tcPr/>
                </a:tc>
                <a:extLst>
                  <a:ext uri="{0D108BD9-81ED-4DB2-BD59-A6C34878D82A}">
                    <a16:rowId xmlns:a16="http://schemas.microsoft.com/office/drawing/2014/main" val="2339265319"/>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編集・編成・制作</a:t>
                      </a:r>
                    </a:p>
                  </a:txBody>
                  <a:tcPr/>
                </a:tc>
                <a:extLst>
                  <a:ext uri="{0D108BD9-81ED-4DB2-BD59-A6C34878D82A}">
                    <a16:rowId xmlns:a16="http://schemas.microsoft.com/office/drawing/2014/main" val="1448959696"/>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専門職（建築・土木関係）</a:t>
                      </a:r>
                    </a:p>
                  </a:txBody>
                  <a:tcPr/>
                </a:tc>
                <a:extLst>
                  <a:ext uri="{0D108BD9-81ED-4DB2-BD59-A6C34878D82A}">
                    <a16:rowId xmlns:a16="http://schemas.microsoft.com/office/drawing/2014/main" val="210703819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専門職（医療関係）</a:t>
                      </a:r>
                    </a:p>
                  </a:txBody>
                  <a:tcPr/>
                </a:tc>
                <a:extLst>
                  <a:ext uri="{0D108BD9-81ED-4DB2-BD59-A6C34878D82A}">
                    <a16:rowId xmlns:a16="http://schemas.microsoft.com/office/drawing/2014/main" val="358908045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専門職（会計関係）</a:t>
                      </a:r>
                    </a:p>
                  </a:txBody>
                  <a:tcPr/>
                </a:tc>
                <a:extLst>
                  <a:ext uri="{0D108BD9-81ED-4DB2-BD59-A6C34878D82A}">
                    <a16:rowId xmlns:a16="http://schemas.microsoft.com/office/drawing/2014/main" val="207840412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専門職（法律関係）</a:t>
                      </a:r>
                    </a:p>
                  </a:txBody>
                  <a:tcPr/>
                </a:tc>
                <a:extLst>
                  <a:ext uri="{0D108BD9-81ED-4DB2-BD59-A6C34878D82A}">
                    <a16:rowId xmlns:a16="http://schemas.microsoft.com/office/drawing/2014/main" val="364728538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専門職（教育関係）</a:t>
                      </a:r>
                    </a:p>
                  </a:txBody>
                  <a:tcPr/>
                </a:tc>
                <a:extLst>
                  <a:ext uri="{0D108BD9-81ED-4DB2-BD59-A6C34878D82A}">
                    <a16:rowId xmlns:a16="http://schemas.microsoft.com/office/drawing/2014/main" val="238321540"/>
                  </a:ext>
                </a:extLst>
              </a:tr>
              <a:tr h="0">
                <a:tc>
                  <a:txBody>
                    <a:bodyPr/>
                    <a:lstStyle/>
                    <a:p>
                      <a:pPr algn="ctr"/>
                      <a:r>
                        <a:rPr kumimoji="1" lang="ja-JP" altLang="en-US" sz="1050" b="0" dirty="0">
                          <a:latin typeface="メイリオ" panose="020B0604030504040204" pitchFamily="50" charset="-128"/>
                          <a:ea typeface="メイリオ" panose="020B0604030504040204" pitchFamily="50" charset="-128"/>
                        </a:rPr>
                        <a:t>その他</a:t>
                      </a:r>
                    </a:p>
                  </a:txBody>
                  <a:tcPr/>
                </a:tc>
                <a:extLst>
                  <a:ext uri="{0D108BD9-81ED-4DB2-BD59-A6C34878D82A}">
                    <a16:rowId xmlns:a16="http://schemas.microsoft.com/office/drawing/2014/main" val="2154444699"/>
                  </a:ext>
                </a:extLst>
              </a:tr>
            </a:tbl>
          </a:graphicData>
        </a:graphic>
      </p:graphicFrame>
      <p:graphicFrame>
        <p:nvGraphicFramePr>
          <p:cNvPr id="9" name="表 5">
            <a:extLst>
              <a:ext uri="{FF2B5EF4-FFF2-40B4-BE49-F238E27FC236}">
                <a16:creationId xmlns:a16="http://schemas.microsoft.com/office/drawing/2014/main" id="{19E71275-E26D-ED0A-DB3A-31E4D746BC03}"/>
              </a:ext>
            </a:extLst>
          </p:cNvPr>
          <p:cNvGraphicFramePr>
            <a:graphicFrameLocks noGrp="1"/>
          </p:cNvGraphicFramePr>
          <p:nvPr/>
        </p:nvGraphicFramePr>
        <p:xfrm>
          <a:off x="1297546" y="3007899"/>
          <a:ext cx="1874104" cy="3291840"/>
        </p:xfrm>
        <a:graphic>
          <a:graphicData uri="http://schemas.openxmlformats.org/drawingml/2006/table">
            <a:tbl>
              <a:tblPr firstRow="1" bandRow="1">
                <a:tableStyleId>{D7AC3CCA-C797-4891-BE02-D94E43425B78}</a:tableStyleId>
              </a:tblPr>
              <a:tblGrid>
                <a:gridCol w="1874104">
                  <a:extLst>
                    <a:ext uri="{9D8B030D-6E8A-4147-A177-3AD203B41FA5}">
                      <a16:colId xmlns:a16="http://schemas.microsoft.com/office/drawing/2014/main" val="2789506022"/>
                    </a:ext>
                  </a:extLst>
                </a:gridCol>
              </a:tblGrid>
              <a:tr h="0">
                <a:tc>
                  <a:txBody>
                    <a:bodyPr/>
                    <a:lstStyle/>
                    <a:p>
                      <a:pPr algn="ctr"/>
                      <a:r>
                        <a:rPr kumimoji="1" lang="ja-JP" altLang="en-US" sz="1200" b="1" dirty="0">
                          <a:latin typeface="メイリオ" panose="020B0604030504040204" pitchFamily="50" charset="-128"/>
                          <a:ea typeface="メイリオ" panose="020B0604030504040204" pitchFamily="50" charset="-128"/>
                        </a:rPr>
                        <a:t>従業員規模</a:t>
                      </a:r>
                    </a:p>
                  </a:txBody>
                  <a:tcPr>
                    <a:solidFill>
                      <a:schemeClr val="accent4">
                        <a:lumMod val="20000"/>
                        <a:lumOff val="80000"/>
                      </a:schemeClr>
                    </a:solidFill>
                  </a:tcPr>
                </a:tc>
                <a:extLst>
                  <a:ext uri="{0D108BD9-81ED-4DB2-BD59-A6C34878D82A}">
                    <a16:rowId xmlns:a16="http://schemas.microsoft.com/office/drawing/2014/main" val="4227813312"/>
                  </a:ext>
                </a:extLst>
              </a:tr>
              <a:tr h="0">
                <a:tc>
                  <a:txBody>
                    <a:bodyPr/>
                    <a:lstStyle/>
                    <a:p>
                      <a:pPr algn="ctr"/>
                      <a:r>
                        <a:rPr kumimoji="1" lang="en-US" altLang="ja-JP" sz="1200" b="0" dirty="0">
                          <a:latin typeface="メイリオ" panose="020B0604030504040204" pitchFamily="50" charset="-128"/>
                          <a:ea typeface="メイリオ" panose="020B0604030504040204" pitchFamily="50" charset="-128"/>
                        </a:rPr>
                        <a:t>1</a:t>
                      </a:r>
                      <a:r>
                        <a:rPr kumimoji="1" lang="ja-JP" altLang="en-US" sz="1200" b="0" dirty="0">
                          <a:latin typeface="メイリオ" panose="020B0604030504040204" pitchFamily="50" charset="-128"/>
                          <a:ea typeface="メイリオ" panose="020B0604030504040204" pitchFamily="50" charset="-128"/>
                        </a:rPr>
                        <a:t>～</a:t>
                      </a:r>
                      <a:r>
                        <a:rPr kumimoji="1" lang="en-US" altLang="ja-JP" sz="1200" b="0" dirty="0">
                          <a:latin typeface="メイリオ" panose="020B0604030504040204" pitchFamily="50" charset="-128"/>
                          <a:ea typeface="メイリオ" panose="020B0604030504040204" pitchFamily="50" charset="-128"/>
                        </a:rPr>
                        <a:t>9</a:t>
                      </a:r>
                      <a:r>
                        <a:rPr kumimoji="1" lang="ja-JP" altLang="en-US" sz="1200" b="0" dirty="0">
                          <a:latin typeface="メイリオ" panose="020B0604030504040204" pitchFamily="50" charset="-128"/>
                          <a:ea typeface="メイリオ" panose="020B0604030504040204" pitchFamily="50" charset="-128"/>
                        </a:rPr>
                        <a:t>名</a:t>
                      </a:r>
                    </a:p>
                  </a:txBody>
                  <a:tcPr/>
                </a:tc>
                <a:extLst>
                  <a:ext uri="{0D108BD9-81ED-4DB2-BD59-A6C34878D82A}">
                    <a16:rowId xmlns:a16="http://schemas.microsoft.com/office/drawing/2014/main" val="3734607065"/>
                  </a:ext>
                </a:extLst>
              </a:tr>
              <a:tr h="0">
                <a:tc>
                  <a:txBody>
                    <a:bodyPr/>
                    <a:lstStyle/>
                    <a:p>
                      <a:pPr algn="ctr"/>
                      <a:r>
                        <a:rPr kumimoji="1" lang="en-US" altLang="ja-JP" sz="1200" b="0" dirty="0">
                          <a:latin typeface="メイリオ" panose="020B0604030504040204" pitchFamily="50" charset="-128"/>
                          <a:ea typeface="メイリオ" panose="020B0604030504040204" pitchFamily="50" charset="-128"/>
                        </a:rPr>
                        <a:t>10</a:t>
                      </a:r>
                      <a:r>
                        <a:rPr kumimoji="1" lang="ja-JP" altLang="en-US" sz="1200" b="0" dirty="0">
                          <a:latin typeface="メイリオ" panose="020B0604030504040204" pitchFamily="50" charset="-128"/>
                          <a:ea typeface="メイリオ" panose="020B0604030504040204" pitchFamily="50" charset="-128"/>
                        </a:rPr>
                        <a:t>～</a:t>
                      </a:r>
                      <a:r>
                        <a:rPr kumimoji="1" lang="en-US" altLang="ja-JP" sz="1200" b="0" dirty="0">
                          <a:latin typeface="メイリオ" panose="020B0604030504040204" pitchFamily="50" charset="-128"/>
                          <a:ea typeface="メイリオ" panose="020B0604030504040204" pitchFamily="50" charset="-128"/>
                        </a:rPr>
                        <a:t>49</a:t>
                      </a:r>
                      <a:r>
                        <a:rPr kumimoji="1" lang="ja-JP" altLang="en-US" sz="1200" b="0" dirty="0">
                          <a:latin typeface="メイリオ" panose="020B0604030504040204" pitchFamily="50" charset="-128"/>
                          <a:ea typeface="メイリオ" panose="020B0604030504040204" pitchFamily="50" charset="-128"/>
                        </a:rPr>
                        <a:t>名</a:t>
                      </a:r>
                      <a:endParaRPr kumimoji="1" lang="en-US" altLang="ja-JP" sz="1200" b="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958274730"/>
                  </a:ext>
                </a:extLst>
              </a:tr>
              <a:tr h="0">
                <a:tc>
                  <a:txBody>
                    <a:bodyPr/>
                    <a:lstStyle/>
                    <a:p>
                      <a:pPr algn="ctr"/>
                      <a:r>
                        <a:rPr kumimoji="1" lang="en-US" altLang="ja-JP" sz="1200" b="0" dirty="0">
                          <a:latin typeface="メイリオ" panose="020B0604030504040204" pitchFamily="50" charset="-128"/>
                          <a:ea typeface="メイリオ" panose="020B0604030504040204" pitchFamily="50" charset="-128"/>
                        </a:rPr>
                        <a:t>50</a:t>
                      </a:r>
                      <a:r>
                        <a:rPr kumimoji="1" lang="ja-JP" altLang="en-US" sz="1200" b="0" dirty="0">
                          <a:latin typeface="メイリオ" panose="020B0604030504040204" pitchFamily="50" charset="-128"/>
                          <a:ea typeface="メイリオ" panose="020B0604030504040204" pitchFamily="50" charset="-128"/>
                        </a:rPr>
                        <a:t>～</a:t>
                      </a:r>
                      <a:r>
                        <a:rPr kumimoji="1" lang="en-US" altLang="ja-JP" sz="1200" b="0" dirty="0">
                          <a:latin typeface="メイリオ" panose="020B0604030504040204" pitchFamily="50" charset="-128"/>
                          <a:ea typeface="メイリオ" panose="020B0604030504040204" pitchFamily="50" charset="-128"/>
                        </a:rPr>
                        <a:t>99</a:t>
                      </a:r>
                      <a:r>
                        <a:rPr kumimoji="1" lang="ja-JP" altLang="en-US" sz="1200" b="0" dirty="0">
                          <a:latin typeface="メイリオ" panose="020B0604030504040204" pitchFamily="50" charset="-128"/>
                          <a:ea typeface="メイリオ" panose="020B0604030504040204" pitchFamily="50" charset="-128"/>
                        </a:rPr>
                        <a:t>名</a:t>
                      </a:r>
                    </a:p>
                  </a:txBody>
                  <a:tcPr/>
                </a:tc>
                <a:extLst>
                  <a:ext uri="{0D108BD9-81ED-4DB2-BD59-A6C34878D82A}">
                    <a16:rowId xmlns:a16="http://schemas.microsoft.com/office/drawing/2014/main" val="3332334624"/>
                  </a:ext>
                </a:extLst>
              </a:tr>
              <a:tr h="0">
                <a:tc>
                  <a:txBody>
                    <a:bodyPr/>
                    <a:lstStyle/>
                    <a:p>
                      <a:pPr algn="ctr"/>
                      <a:r>
                        <a:rPr kumimoji="1" lang="en-US" altLang="ja-JP" sz="1200" b="0" dirty="0">
                          <a:latin typeface="メイリオ" panose="020B0604030504040204" pitchFamily="50" charset="-128"/>
                          <a:ea typeface="メイリオ" panose="020B0604030504040204" pitchFamily="50" charset="-128"/>
                        </a:rPr>
                        <a:t>100</a:t>
                      </a:r>
                      <a:r>
                        <a:rPr kumimoji="1" lang="ja-JP" altLang="en-US" sz="1200" b="0" dirty="0">
                          <a:latin typeface="メイリオ" panose="020B0604030504040204" pitchFamily="50" charset="-128"/>
                          <a:ea typeface="メイリオ" panose="020B0604030504040204" pitchFamily="50" charset="-128"/>
                        </a:rPr>
                        <a:t>～</a:t>
                      </a:r>
                      <a:r>
                        <a:rPr kumimoji="1" lang="en-US" altLang="ja-JP" sz="1200" b="0" dirty="0">
                          <a:latin typeface="メイリオ" panose="020B0604030504040204" pitchFamily="50" charset="-128"/>
                          <a:ea typeface="メイリオ" panose="020B0604030504040204" pitchFamily="50" charset="-128"/>
                        </a:rPr>
                        <a:t>299</a:t>
                      </a:r>
                      <a:endParaRPr kumimoji="1" lang="ja-JP" altLang="en-US" sz="1200" b="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871158194"/>
                  </a:ext>
                </a:extLst>
              </a:tr>
              <a:tr h="0">
                <a:tc>
                  <a:txBody>
                    <a:bodyPr/>
                    <a:lstStyle/>
                    <a:p>
                      <a:pPr algn="ctr"/>
                      <a:r>
                        <a:rPr kumimoji="1" lang="en-US" altLang="ja-JP" sz="1200" b="0" dirty="0">
                          <a:latin typeface="メイリオ" panose="020B0604030504040204" pitchFamily="50" charset="-128"/>
                          <a:ea typeface="メイリオ" panose="020B0604030504040204" pitchFamily="50" charset="-128"/>
                        </a:rPr>
                        <a:t>300</a:t>
                      </a:r>
                      <a:r>
                        <a:rPr kumimoji="1" lang="ja-JP" altLang="en-US" sz="1200" b="0" dirty="0">
                          <a:latin typeface="メイリオ" panose="020B0604030504040204" pitchFamily="50" charset="-128"/>
                          <a:ea typeface="メイリオ" panose="020B0604030504040204" pitchFamily="50" charset="-128"/>
                        </a:rPr>
                        <a:t>～</a:t>
                      </a:r>
                      <a:r>
                        <a:rPr kumimoji="1" lang="en-US" altLang="ja-JP" sz="1200" b="0" dirty="0">
                          <a:latin typeface="メイリオ" panose="020B0604030504040204" pitchFamily="50" charset="-128"/>
                          <a:ea typeface="メイリオ" panose="020B0604030504040204" pitchFamily="50" charset="-128"/>
                        </a:rPr>
                        <a:t>499</a:t>
                      </a:r>
                      <a:r>
                        <a:rPr kumimoji="1" lang="ja-JP" altLang="en-US" sz="1200" b="0" dirty="0">
                          <a:latin typeface="メイリオ" panose="020B0604030504040204" pitchFamily="50" charset="-128"/>
                          <a:ea typeface="メイリオ" panose="020B0604030504040204" pitchFamily="50" charset="-128"/>
                        </a:rPr>
                        <a:t>名</a:t>
                      </a:r>
                    </a:p>
                  </a:txBody>
                  <a:tcPr/>
                </a:tc>
                <a:extLst>
                  <a:ext uri="{0D108BD9-81ED-4DB2-BD59-A6C34878D82A}">
                    <a16:rowId xmlns:a16="http://schemas.microsoft.com/office/drawing/2014/main" val="4280460886"/>
                  </a:ext>
                </a:extLst>
              </a:tr>
              <a:tr h="0">
                <a:tc>
                  <a:txBody>
                    <a:bodyPr/>
                    <a:lstStyle/>
                    <a:p>
                      <a:pPr algn="ctr"/>
                      <a:r>
                        <a:rPr kumimoji="1" lang="en-US" altLang="ja-JP" sz="1200" b="0" dirty="0">
                          <a:latin typeface="メイリオ" panose="020B0604030504040204" pitchFamily="50" charset="-128"/>
                          <a:ea typeface="メイリオ" panose="020B0604030504040204" pitchFamily="50" charset="-128"/>
                        </a:rPr>
                        <a:t>500</a:t>
                      </a:r>
                      <a:r>
                        <a:rPr kumimoji="1" lang="ja-JP" altLang="en-US" sz="1200" b="0" dirty="0">
                          <a:latin typeface="メイリオ" panose="020B0604030504040204" pitchFamily="50" charset="-128"/>
                          <a:ea typeface="メイリオ" panose="020B0604030504040204" pitchFamily="50" charset="-128"/>
                        </a:rPr>
                        <a:t>～</a:t>
                      </a:r>
                      <a:r>
                        <a:rPr kumimoji="1" lang="en-US" altLang="ja-JP" sz="1200" b="0" dirty="0">
                          <a:latin typeface="メイリオ" panose="020B0604030504040204" pitchFamily="50" charset="-128"/>
                          <a:ea typeface="メイリオ" panose="020B0604030504040204" pitchFamily="50" charset="-128"/>
                        </a:rPr>
                        <a:t>999</a:t>
                      </a:r>
                      <a:r>
                        <a:rPr kumimoji="1" lang="ja-JP" altLang="en-US" sz="1200" b="0" dirty="0">
                          <a:latin typeface="メイリオ" panose="020B0604030504040204" pitchFamily="50" charset="-128"/>
                          <a:ea typeface="メイリオ" panose="020B0604030504040204" pitchFamily="50" charset="-128"/>
                        </a:rPr>
                        <a:t>名</a:t>
                      </a:r>
                    </a:p>
                  </a:txBody>
                  <a:tcPr/>
                </a:tc>
                <a:extLst>
                  <a:ext uri="{0D108BD9-81ED-4DB2-BD59-A6C34878D82A}">
                    <a16:rowId xmlns:a16="http://schemas.microsoft.com/office/drawing/2014/main" val="2464871794"/>
                  </a:ext>
                </a:extLst>
              </a:tr>
              <a:tr h="0">
                <a:tc>
                  <a:txBody>
                    <a:bodyPr/>
                    <a:lstStyle/>
                    <a:p>
                      <a:pPr algn="ctr"/>
                      <a:r>
                        <a:rPr kumimoji="1" lang="en-US" altLang="ja-JP" sz="1200" b="0" dirty="0">
                          <a:latin typeface="メイリオ" panose="020B0604030504040204" pitchFamily="50" charset="-128"/>
                          <a:ea typeface="メイリオ" panose="020B0604030504040204" pitchFamily="50" charset="-128"/>
                        </a:rPr>
                        <a:t>1,000</a:t>
                      </a:r>
                      <a:r>
                        <a:rPr kumimoji="1" lang="ja-JP" altLang="en-US" sz="1200" b="0" dirty="0">
                          <a:latin typeface="メイリオ" panose="020B0604030504040204" pitchFamily="50" charset="-128"/>
                          <a:ea typeface="メイリオ" panose="020B0604030504040204" pitchFamily="50" charset="-128"/>
                        </a:rPr>
                        <a:t>～</a:t>
                      </a:r>
                      <a:r>
                        <a:rPr kumimoji="1" lang="en-US" altLang="ja-JP" sz="1200" b="0" dirty="0">
                          <a:latin typeface="メイリオ" panose="020B0604030504040204" pitchFamily="50" charset="-128"/>
                          <a:ea typeface="メイリオ" panose="020B0604030504040204" pitchFamily="50" charset="-128"/>
                        </a:rPr>
                        <a:t>2,999</a:t>
                      </a:r>
                      <a:r>
                        <a:rPr kumimoji="1" lang="ja-JP" altLang="en-US" sz="1200" b="0" dirty="0">
                          <a:latin typeface="メイリオ" panose="020B0604030504040204" pitchFamily="50" charset="-128"/>
                          <a:ea typeface="メイリオ" panose="020B0604030504040204" pitchFamily="50" charset="-128"/>
                        </a:rPr>
                        <a:t>名</a:t>
                      </a:r>
                    </a:p>
                  </a:txBody>
                  <a:tcPr/>
                </a:tc>
                <a:extLst>
                  <a:ext uri="{0D108BD9-81ED-4DB2-BD59-A6C34878D82A}">
                    <a16:rowId xmlns:a16="http://schemas.microsoft.com/office/drawing/2014/main" val="2391110232"/>
                  </a:ext>
                </a:extLst>
              </a:tr>
              <a:tr h="0">
                <a:tc>
                  <a:txBody>
                    <a:bodyPr/>
                    <a:lstStyle/>
                    <a:p>
                      <a:pPr algn="ctr"/>
                      <a:r>
                        <a:rPr kumimoji="1" lang="en-US" altLang="ja-JP" sz="1200" b="0" dirty="0">
                          <a:latin typeface="メイリオ" panose="020B0604030504040204" pitchFamily="50" charset="-128"/>
                          <a:ea typeface="メイリオ" panose="020B0604030504040204" pitchFamily="50" charset="-128"/>
                        </a:rPr>
                        <a:t>3,000</a:t>
                      </a:r>
                      <a:r>
                        <a:rPr kumimoji="1" lang="ja-JP" altLang="en-US" sz="1200" b="0" dirty="0">
                          <a:latin typeface="メイリオ" panose="020B0604030504040204" pitchFamily="50" charset="-128"/>
                          <a:ea typeface="メイリオ" panose="020B0604030504040204" pitchFamily="50" charset="-128"/>
                        </a:rPr>
                        <a:t>～</a:t>
                      </a:r>
                      <a:r>
                        <a:rPr kumimoji="1" lang="en-US" altLang="ja-JP" sz="1200" b="0" dirty="0">
                          <a:latin typeface="メイリオ" panose="020B0604030504040204" pitchFamily="50" charset="-128"/>
                          <a:ea typeface="メイリオ" panose="020B0604030504040204" pitchFamily="50" charset="-128"/>
                        </a:rPr>
                        <a:t>4,999</a:t>
                      </a:r>
                      <a:r>
                        <a:rPr kumimoji="1" lang="ja-JP" altLang="en-US" sz="1200" b="0" dirty="0">
                          <a:latin typeface="メイリオ" panose="020B0604030504040204" pitchFamily="50" charset="-128"/>
                          <a:ea typeface="メイリオ" panose="020B0604030504040204" pitchFamily="50" charset="-128"/>
                        </a:rPr>
                        <a:t>名</a:t>
                      </a:r>
                    </a:p>
                  </a:txBody>
                  <a:tcPr/>
                </a:tc>
                <a:extLst>
                  <a:ext uri="{0D108BD9-81ED-4DB2-BD59-A6C34878D82A}">
                    <a16:rowId xmlns:a16="http://schemas.microsoft.com/office/drawing/2014/main" val="3746493521"/>
                  </a:ext>
                </a:extLst>
              </a:tr>
              <a:tr h="0">
                <a:tc>
                  <a:txBody>
                    <a:bodyPr/>
                    <a:lstStyle/>
                    <a:p>
                      <a:pPr algn="ctr"/>
                      <a:r>
                        <a:rPr kumimoji="1" lang="en-US" altLang="ja-JP" sz="1200" b="0" dirty="0">
                          <a:latin typeface="メイリオ" panose="020B0604030504040204" pitchFamily="50" charset="-128"/>
                          <a:ea typeface="メイリオ" panose="020B0604030504040204" pitchFamily="50" charset="-128"/>
                        </a:rPr>
                        <a:t>5,000</a:t>
                      </a:r>
                      <a:r>
                        <a:rPr kumimoji="1" lang="ja-JP" altLang="en-US" sz="1200" b="0" dirty="0">
                          <a:latin typeface="メイリオ" panose="020B0604030504040204" pitchFamily="50" charset="-128"/>
                          <a:ea typeface="メイリオ" panose="020B0604030504040204" pitchFamily="50" charset="-128"/>
                        </a:rPr>
                        <a:t>～</a:t>
                      </a:r>
                      <a:r>
                        <a:rPr kumimoji="1" lang="en-US" altLang="ja-JP" sz="1200" b="0" dirty="0">
                          <a:latin typeface="メイリオ" panose="020B0604030504040204" pitchFamily="50" charset="-128"/>
                          <a:ea typeface="メイリオ" panose="020B0604030504040204" pitchFamily="50" charset="-128"/>
                        </a:rPr>
                        <a:t>9,999</a:t>
                      </a:r>
                      <a:r>
                        <a:rPr kumimoji="1" lang="ja-JP" altLang="en-US" sz="1200" b="0" dirty="0">
                          <a:latin typeface="メイリオ" panose="020B0604030504040204" pitchFamily="50" charset="-128"/>
                          <a:ea typeface="メイリオ" panose="020B0604030504040204" pitchFamily="50" charset="-128"/>
                        </a:rPr>
                        <a:t>名</a:t>
                      </a:r>
                    </a:p>
                  </a:txBody>
                  <a:tcPr/>
                </a:tc>
                <a:extLst>
                  <a:ext uri="{0D108BD9-81ED-4DB2-BD59-A6C34878D82A}">
                    <a16:rowId xmlns:a16="http://schemas.microsoft.com/office/drawing/2014/main" val="3921461756"/>
                  </a:ext>
                </a:extLst>
              </a:tr>
              <a:tr h="0">
                <a:tc>
                  <a:txBody>
                    <a:bodyPr/>
                    <a:lstStyle/>
                    <a:p>
                      <a:pPr algn="ctr"/>
                      <a:r>
                        <a:rPr kumimoji="1" lang="en-US" altLang="ja-JP" sz="1200" b="0" dirty="0">
                          <a:latin typeface="メイリオ" panose="020B0604030504040204" pitchFamily="50" charset="-128"/>
                          <a:ea typeface="メイリオ" panose="020B0604030504040204" pitchFamily="50" charset="-128"/>
                        </a:rPr>
                        <a:t>10,000</a:t>
                      </a:r>
                      <a:r>
                        <a:rPr kumimoji="1" lang="ja-JP" altLang="en-US" sz="1200" b="0" dirty="0">
                          <a:latin typeface="メイリオ" panose="020B0604030504040204" pitchFamily="50" charset="-128"/>
                          <a:ea typeface="メイリオ" panose="020B0604030504040204" pitchFamily="50" charset="-128"/>
                        </a:rPr>
                        <a:t>～</a:t>
                      </a:r>
                      <a:r>
                        <a:rPr kumimoji="1" lang="en-US" altLang="ja-JP" sz="1200" b="0" dirty="0">
                          <a:latin typeface="メイリオ" panose="020B0604030504040204" pitchFamily="50" charset="-128"/>
                          <a:ea typeface="メイリオ" panose="020B0604030504040204" pitchFamily="50" charset="-128"/>
                        </a:rPr>
                        <a:t>19,999</a:t>
                      </a:r>
                      <a:r>
                        <a:rPr kumimoji="1" lang="ja-JP" altLang="en-US" sz="1200" b="0" dirty="0">
                          <a:latin typeface="メイリオ" panose="020B0604030504040204" pitchFamily="50" charset="-128"/>
                          <a:ea typeface="メイリオ" panose="020B0604030504040204" pitchFamily="50" charset="-128"/>
                        </a:rPr>
                        <a:t>名</a:t>
                      </a:r>
                    </a:p>
                  </a:txBody>
                  <a:tcPr/>
                </a:tc>
                <a:extLst>
                  <a:ext uri="{0D108BD9-81ED-4DB2-BD59-A6C34878D82A}">
                    <a16:rowId xmlns:a16="http://schemas.microsoft.com/office/drawing/2014/main" val="294701864"/>
                  </a:ext>
                </a:extLst>
              </a:tr>
              <a:tr h="0">
                <a:tc>
                  <a:txBody>
                    <a:bodyPr/>
                    <a:lstStyle/>
                    <a:p>
                      <a:pPr algn="ctr"/>
                      <a:r>
                        <a:rPr kumimoji="1" lang="en-US" altLang="ja-JP" sz="1200" b="0" dirty="0">
                          <a:latin typeface="メイリオ" panose="020B0604030504040204" pitchFamily="50" charset="-128"/>
                          <a:ea typeface="メイリオ" panose="020B0604030504040204" pitchFamily="50" charset="-128"/>
                        </a:rPr>
                        <a:t>20,000</a:t>
                      </a:r>
                      <a:r>
                        <a:rPr kumimoji="1" lang="ja-JP" altLang="en-US" sz="1200" b="0" dirty="0">
                          <a:latin typeface="メイリオ" panose="020B0604030504040204" pitchFamily="50" charset="-128"/>
                          <a:ea typeface="メイリオ" panose="020B0604030504040204" pitchFamily="50" charset="-128"/>
                        </a:rPr>
                        <a:t>名以上</a:t>
                      </a:r>
                    </a:p>
                  </a:txBody>
                  <a:tcPr/>
                </a:tc>
                <a:extLst>
                  <a:ext uri="{0D108BD9-81ED-4DB2-BD59-A6C34878D82A}">
                    <a16:rowId xmlns:a16="http://schemas.microsoft.com/office/drawing/2014/main" val="2341212932"/>
                  </a:ext>
                </a:extLst>
              </a:tr>
            </a:tbl>
          </a:graphicData>
        </a:graphic>
      </p:graphicFrame>
      <p:graphicFrame>
        <p:nvGraphicFramePr>
          <p:cNvPr id="14" name="表 5">
            <a:extLst>
              <a:ext uri="{FF2B5EF4-FFF2-40B4-BE49-F238E27FC236}">
                <a16:creationId xmlns:a16="http://schemas.microsoft.com/office/drawing/2014/main" id="{DC660A03-DFF4-753F-CF22-2DB623F5A720}"/>
              </a:ext>
            </a:extLst>
          </p:cNvPr>
          <p:cNvGraphicFramePr>
            <a:graphicFrameLocks noGrp="1"/>
          </p:cNvGraphicFramePr>
          <p:nvPr/>
        </p:nvGraphicFramePr>
        <p:xfrm>
          <a:off x="4015948" y="1223938"/>
          <a:ext cx="1874104" cy="3017520"/>
        </p:xfrm>
        <a:graphic>
          <a:graphicData uri="http://schemas.openxmlformats.org/drawingml/2006/table">
            <a:tbl>
              <a:tblPr firstRow="1" bandRow="1">
                <a:tableStyleId>{D7AC3CCA-C797-4891-BE02-D94E43425B78}</a:tableStyleId>
              </a:tblPr>
              <a:tblGrid>
                <a:gridCol w="1874104">
                  <a:extLst>
                    <a:ext uri="{9D8B030D-6E8A-4147-A177-3AD203B41FA5}">
                      <a16:colId xmlns:a16="http://schemas.microsoft.com/office/drawing/2014/main" val="2789506022"/>
                    </a:ext>
                  </a:extLst>
                </a:gridCol>
              </a:tblGrid>
              <a:tr h="0">
                <a:tc>
                  <a:txBody>
                    <a:bodyPr/>
                    <a:lstStyle/>
                    <a:p>
                      <a:pPr algn="ctr"/>
                      <a:r>
                        <a:rPr kumimoji="1" lang="ja-JP" altLang="en-US" sz="1200" b="1" dirty="0">
                          <a:latin typeface="メイリオ" panose="020B0604030504040204" pitchFamily="50" charset="-128"/>
                          <a:ea typeface="メイリオ" panose="020B0604030504040204" pitchFamily="50" charset="-128"/>
                        </a:rPr>
                        <a:t>役職</a:t>
                      </a:r>
                    </a:p>
                  </a:txBody>
                  <a:tcPr>
                    <a:solidFill>
                      <a:schemeClr val="accent4">
                        <a:lumMod val="20000"/>
                        <a:lumOff val="80000"/>
                      </a:schemeClr>
                    </a:solidFill>
                  </a:tcPr>
                </a:tc>
                <a:extLst>
                  <a:ext uri="{0D108BD9-81ED-4DB2-BD59-A6C34878D82A}">
                    <a16:rowId xmlns:a16="http://schemas.microsoft.com/office/drawing/2014/main" val="4227813312"/>
                  </a:ext>
                </a:extLst>
              </a:tr>
              <a:tr h="0">
                <a:tc>
                  <a:txBody>
                    <a:bodyPr/>
                    <a:lstStyle/>
                    <a:p>
                      <a:pPr algn="ctr"/>
                      <a:r>
                        <a:rPr kumimoji="1" lang="ja-JP" altLang="en-US" sz="1200" b="0" dirty="0">
                          <a:latin typeface="メイリオ" panose="020B0604030504040204" pitchFamily="50" charset="-128"/>
                          <a:ea typeface="メイリオ" panose="020B0604030504040204" pitchFamily="50" charset="-128"/>
                        </a:rPr>
                        <a:t>経営者クラス</a:t>
                      </a:r>
                    </a:p>
                  </a:txBody>
                  <a:tcPr/>
                </a:tc>
                <a:extLst>
                  <a:ext uri="{0D108BD9-81ED-4DB2-BD59-A6C34878D82A}">
                    <a16:rowId xmlns:a16="http://schemas.microsoft.com/office/drawing/2014/main" val="3734607065"/>
                  </a:ext>
                </a:extLst>
              </a:tr>
              <a:tr h="0">
                <a:tc>
                  <a:txBody>
                    <a:bodyPr/>
                    <a:lstStyle/>
                    <a:p>
                      <a:pPr algn="ctr"/>
                      <a:r>
                        <a:rPr kumimoji="1" lang="ja-JP" altLang="en-US" sz="1200" b="0" dirty="0">
                          <a:latin typeface="メイリオ" panose="020B0604030504040204" pitchFamily="50" charset="-128"/>
                          <a:ea typeface="メイリオ" panose="020B0604030504040204" pitchFamily="50" charset="-128"/>
                        </a:rPr>
                        <a:t>役員クラス</a:t>
                      </a:r>
                    </a:p>
                  </a:txBody>
                  <a:tcPr/>
                </a:tc>
                <a:extLst>
                  <a:ext uri="{0D108BD9-81ED-4DB2-BD59-A6C34878D82A}">
                    <a16:rowId xmlns:a16="http://schemas.microsoft.com/office/drawing/2014/main" val="3958274730"/>
                  </a:ext>
                </a:extLst>
              </a:tr>
              <a:tr h="0">
                <a:tc>
                  <a:txBody>
                    <a:bodyPr/>
                    <a:lstStyle/>
                    <a:p>
                      <a:pPr algn="ctr"/>
                      <a:r>
                        <a:rPr kumimoji="1" lang="ja-JP" altLang="en-US" sz="1200" b="0" dirty="0">
                          <a:latin typeface="メイリオ" panose="020B0604030504040204" pitchFamily="50" charset="-128"/>
                          <a:ea typeface="メイリオ" panose="020B0604030504040204" pitchFamily="50" charset="-128"/>
                        </a:rPr>
                        <a:t>本部長クラス</a:t>
                      </a:r>
                    </a:p>
                  </a:txBody>
                  <a:tcPr/>
                </a:tc>
                <a:extLst>
                  <a:ext uri="{0D108BD9-81ED-4DB2-BD59-A6C34878D82A}">
                    <a16:rowId xmlns:a16="http://schemas.microsoft.com/office/drawing/2014/main" val="3332334624"/>
                  </a:ext>
                </a:extLst>
              </a:tr>
              <a:tr h="0">
                <a:tc>
                  <a:txBody>
                    <a:bodyPr/>
                    <a:lstStyle/>
                    <a:p>
                      <a:pPr algn="ctr"/>
                      <a:r>
                        <a:rPr kumimoji="1" lang="ja-JP" altLang="en-US" sz="1200" b="0" dirty="0">
                          <a:latin typeface="メイリオ" panose="020B0604030504040204" pitchFamily="50" charset="-128"/>
                          <a:ea typeface="メイリオ" panose="020B0604030504040204" pitchFamily="50" charset="-128"/>
                        </a:rPr>
                        <a:t>部長クラス</a:t>
                      </a:r>
                    </a:p>
                  </a:txBody>
                  <a:tcPr/>
                </a:tc>
                <a:extLst>
                  <a:ext uri="{0D108BD9-81ED-4DB2-BD59-A6C34878D82A}">
                    <a16:rowId xmlns:a16="http://schemas.microsoft.com/office/drawing/2014/main" val="2871158194"/>
                  </a:ext>
                </a:extLst>
              </a:tr>
              <a:tr h="0">
                <a:tc>
                  <a:txBody>
                    <a:bodyPr/>
                    <a:lstStyle/>
                    <a:p>
                      <a:pPr algn="ctr"/>
                      <a:r>
                        <a:rPr kumimoji="1" lang="ja-JP" altLang="en-US" sz="1200" b="0" dirty="0">
                          <a:latin typeface="メイリオ" panose="020B0604030504040204" pitchFamily="50" charset="-128"/>
                          <a:ea typeface="メイリオ" panose="020B0604030504040204" pitchFamily="50" charset="-128"/>
                        </a:rPr>
                        <a:t>課長クラス</a:t>
                      </a:r>
                    </a:p>
                  </a:txBody>
                  <a:tcPr/>
                </a:tc>
                <a:extLst>
                  <a:ext uri="{0D108BD9-81ED-4DB2-BD59-A6C34878D82A}">
                    <a16:rowId xmlns:a16="http://schemas.microsoft.com/office/drawing/2014/main" val="4280460886"/>
                  </a:ext>
                </a:extLst>
              </a:tr>
              <a:tr h="0">
                <a:tc>
                  <a:txBody>
                    <a:bodyPr/>
                    <a:lstStyle/>
                    <a:p>
                      <a:pPr algn="ctr"/>
                      <a:r>
                        <a:rPr kumimoji="1" lang="ja-JP" altLang="en-US" sz="1200" b="0" dirty="0">
                          <a:latin typeface="メイリオ" panose="020B0604030504040204" pitchFamily="50" charset="-128"/>
                          <a:ea typeface="メイリオ" panose="020B0604030504040204" pitchFamily="50" charset="-128"/>
                        </a:rPr>
                        <a:t>主任／係長クラス</a:t>
                      </a:r>
                    </a:p>
                  </a:txBody>
                  <a:tcPr/>
                </a:tc>
                <a:extLst>
                  <a:ext uri="{0D108BD9-81ED-4DB2-BD59-A6C34878D82A}">
                    <a16:rowId xmlns:a16="http://schemas.microsoft.com/office/drawing/2014/main" val="2464871794"/>
                  </a:ext>
                </a:extLst>
              </a:tr>
              <a:tr h="0">
                <a:tc>
                  <a:txBody>
                    <a:bodyPr/>
                    <a:lstStyle/>
                    <a:p>
                      <a:pPr algn="ctr"/>
                      <a:r>
                        <a:rPr kumimoji="1" lang="ja-JP" altLang="en-US" sz="1200" b="0" dirty="0">
                          <a:latin typeface="メイリオ" panose="020B0604030504040204" pitchFamily="50" charset="-128"/>
                          <a:ea typeface="メイリオ" panose="020B0604030504040204" pitchFamily="50" charset="-128"/>
                        </a:rPr>
                        <a:t>一般社員</a:t>
                      </a:r>
                    </a:p>
                  </a:txBody>
                  <a:tcPr/>
                </a:tc>
                <a:extLst>
                  <a:ext uri="{0D108BD9-81ED-4DB2-BD59-A6C34878D82A}">
                    <a16:rowId xmlns:a16="http://schemas.microsoft.com/office/drawing/2014/main" val="2391110232"/>
                  </a:ext>
                </a:extLst>
              </a:tr>
              <a:tr h="0">
                <a:tc>
                  <a:txBody>
                    <a:bodyPr/>
                    <a:lstStyle/>
                    <a:p>
                      <a:pPr algn="ctr"/>
                      <a:r>
                        <a:rPr kumimoji="1" lang="ja-JP" altLang="en-US" sz="1200" b="0" dirty="0">
                          <a:latin typeface="メイリオ" panose="020B0604030504040204" pitchFamily="50" charset="-128"/>
                          <a:ea typeface="メイリオ" panose="020B0604030504040204" pitchFamily="50" charset="-128"/>
                        </a:rPr>
                        <a:t>派遣社員</a:t>
                      </a:r>
                    </a:p>
                  </a:txBody>
                  <a:tcPr/>
                </a:tc>
                <a:extLst>
                  <a:ext uri="{0D108BD9-81ED-4DB2-BD59-A6C34878D82A}">
                    <a16:rowId xmlns:a16="http://schemas.microsoft.com/office/drawing/2014/main" val="2111823271"/>
                  </a:ext>
                </a:extLst>
              </a:tr>
              <a:tr h="0">
                <a:tc>
                  <a:txBody>
                    <a:bodyPr/>
                    <a:lstStyle/>
                    <a:p>
                      <a:pPr algn="ctr"/>
                      <a:r>
                        <a:rPr kumimoji="1" lang="ja-JP" altLang="en-US" sz="1200" b="0" dirty="0">
                          <a:latin typeface="メイリオ" panose="020B0604030504040204" pitchFamily="50" charset="-128"/>
                          <a:ea typeface="メイリオ" panose="020B0604030504040204" pitchFamily="50" charset="-128"/>
                        </a:rPr>
                        <a:t>契約社員</a:t>
                      </a:r>
                    </a:p>
                  </a:txBody>
                  <a:tcPr/>
                </a:tc>
                <a:extLst>
                  <a:ext uri="{0D108BD9-81ED-4DB2-BD59-A6C34878D82A}">
                    <a16:rowId xmlns:a16="http://schemas.microsoft.com/office/drawing/2014/main" val="2803182489"/>
                  </a:ext>
                </a:extLst>
              </a:tr>
              <a:tr h="0">
                <a:tc>
                  <a:txBody>
                    <a:bodyPr/>
                    <a:lstStyle/>
                    <a:p>
                      <a:pPr algn="ctr"/>
                      <a:r>
                        <a:rPr kumimoji="1" lang="ja-JP" altLang="en-US" sz="1200" b="0" dirty="0">
                          <a:latin typeface="メイリオ" panose="020B0604030504040204" pitchFamily="50" charset="-128"/>
                          <a:ea typeface="メイリオ" panose="020B0604030504040204" pitchFamily="50" charset="-128"/>
                        </a:rPr>
                        <a:t>その他製造</a:t>
                      </a:r>
                    </a:p>
                  </a:txBody>
                  <a:tcPr/>
                </a:tc>
                <a:extLst>
                  <a:ext uri="{0D108BD9-81ED-4DB2-BD59-A6C34878D82A}">
                    <a16:rowId xmlns:a16="http://schemas.microsoft.com/office/drawing/2014/main" val="3875652179"/>
                  </a:ext>
                </a:extLst>
              </a:tr>
            </a:tbl>
          </a:graphicData>
        </a:graphic>
      </p:graphicFrame>
      <p:sp>
        <p:nvSpPr>
          <p:cNvPr id="15" name="スライド番号プレースホルダー 3">
            <a:extLst>
              <a:ext uri="{FF2B5EF4-FFF2-40B4-BE49-F238E27FC236}">
                <a16:creationId xmlns:a16="http://schemas.microsoft.com/office/drawing/2014/main" id="{B7A5FC24-F5BB-142A-C277-2AEBFBAECDDA}"/>
              </a:ext>
            </a:extLst>
          </p:cNvPr>
          <p:cNvSpPr txBox="1">
            <a:spLocks/>
          </p:cNvSpPr>
          <p:nvPr/>
        </p:nvSpPr>
        <p:spPr>
          <a:xfrm>
            <a:off x="9533806" y="6464729"/>
            <a:ext cx="372194" cy="365125"/>
          </a:xfrm>
          <a:prstGeom prst="rect">
            <a:avLst/>
          </a:prstGeom>
        </p:spPr>
        <p:txBody>
          <a:bodyPr/>
          <a:lstStyle>
            <a:defPPr>
              <a:defRPr lang="ja-JP"/>
            </a:defPPr>
            <a:lvl1pPr marL="0" algn="l"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D42994-928F-4C0B-9FC9-BDD3F427C5FA}" type="slidenum">
              <a:rPr lang="ja-JP" altLang="en-US" smtClean="0"/>
              <a:pPr/>
              <a:t>17</a:t>
            </a:fld>
            <a:endParaRPr lang="ja-JP" altLang="en-US" dirty="0"/>
          </a:p>
        </p:txBody>
      </p:sp>
    </p:spTree>
    <p:extLst>
      <p:ext uri="{BB962C8B-B14F-4D97-AF65-F5344CB8AC3E}">
        <p14:creationId xmlns:p14="http://schemas.microsoft.com/office/powerpoint/2010/main" val="1063717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EBC4763-ED6B-D5DB-0A1C-558E679CF3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084732"/>
            <a:ext cx="9906000" cy="5773269"/>
          </a:xfrm>
          <a:prstGeom prst="rect">
            <a:avLst/>
          </a:prstGeom>
        </p:spPr>
      </p:pic>
      <p:sp>
        <p:nvSpPr>
          <p:cNvPr id="12" name="正方形/長方形 11">
            <a:extLst>
              <a:ext uri="{FF2B5EF4-FFF2-40B4-BE49-F238E27FC236}">
                <a16:creationId xmlns:a16="http://schemas.microsoft.com/office/drawing/2014/main" id="{393C3302-0EE3-C333-011C-E2404C133D6C}"/>
              </a:ext>
            </a:extLst>
          </p:cNvPr>
          <p:cNvSpPr/>
          <p:nvPr/>
        </p:nvSpPr>
        <p:spPr>
          <a:xfrm>
            <a:off x="0" y="1084732"/>
            <a:ext cx="9906000" cy="577326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テキスト ボックス 9">
            <a:extLst>
              <a:ext uri="{FF2B5EF4-FFF2-40B4-BE49-F238E27FC236}">
                <a16:creationId xmlns:a16="http://schemas.microsoft.com/office/drawing/2014/main" id="{3F75E468-CD44-B0FB-A68C-ABCFCA6D8917}"/>
              </a:ext>
            </a:extLst>
          </p:cNvPr>
          <p:cNvSpPr txBox="1"/>
          <p:nvPr/>
        </p:nvSpPr>
        <p:spPr>
          <a:xfrm>
            <a:off x="126568" y="806301"/>
            <a:ext cx="9407238" cy="338554"/>
          </a:xfrm>
          <a:prstGeom prst="rect">
            <a:avLst/>
          </a:prstGeom>
          <a:noFill/>
        </p:spPr>
        <p:txBody>
          <a:bodyPr wrap="square" rtlCol="0">
            <a:spAutoFit/>
          </a:bodyPr>
          <a:lstStyle/>
          <a:p>
            <a:pPr algn="just"/>
            <a:r>
              <a:rPr lang="ja-JP" altLang="en-US" sz="1600" b="1" dirty="0">
                <a:latin typeface="メイリオ" panose="020B0604030504040204" pitchFamily="50" charset="-128"/>
                <a:ea typeface="メイリオ" panose="020B0604030504040204" pitchFamily="50" charset="-128"/>
              </a:rPr>
              <a:t>以下、ご協賛社さまにご提供させていただきます。</a:t>
            </a:r>
          </a:p>
        </p:txBody>
      </p:sp>
      <p:sp>
        <p:nvSpPr>
          <p:cNvPr id="2" name="ホームベース 5">
            <a:extLst>
              <a:ext uri="{FF2B5EF4-FFF2-40B4-BE49-F238E27FC236}">
                <a16:creationId xmlns:a16="http://schemas.microsoft.com/office/drawing/2014/main" id="{318798E8-CFF0-80AC-FA62-FDFCA1CFF75B}"/>
              </a:ext>
            </a:extLst>
          </p:cNvPr>
          <p:cNvSpPr/>
          <p:nvPr/>
        </p:nvSpPr>
        <p:spPr>
          <a:xfrm>
            <a:off x="126568" y="277439"/>
            <a:ext cx="6194583"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2E9741C-8CFF-FC30-4E37-3055280D774E}"/>
              </a:ext>
            </a:extLst>
          </p:cNvPr>
          <p:cNvSpPr txBox="1"/>
          <p:nvPr/>
        </p:nvSpPr>
        <p:spPr>
          <a:xfrm>
            <a:off x="144638" y="251356"/>
            <a:ext cx="5744466" cy="369332"/>
          </a:xfrm>
          <a:prstGeom prst="rect">
            <a:avLst/>
          </a:prstGeom>
          <a:noFill/>
        </p:spPr>
        <p:txBody>
          <a:bodyPr wrap="square" rtlCol="0">
            <a:spAutoFit/>
          </a:bodyPr>
          <a:lstStyle/>
          <a:p>
            <a:r>
              <a:rPr lang="ja-JP" altLang="en-US" b="1" dirty="0">
                <a:solidFill>
                  <a:schemeClr val="bg1"/>
                </a:solidFill>
                <a:latin typeface="+mn-ea"/>
              </a:rPr>
              <a:t>ご提供リード情報の項目について</a:t>
            </a:r>
            <a:endParaRPr lang="en-US" altLang="ja-JP" b="1" dirty="0">
              <a:solidFill>
                <a:schemeClr val="bg1"/>
              </a:solidFill>
              <a:latin typeface="+mn-ea"/>
            </a:endParaRPr>
          </a:p>
        </p:txBody>
      </p:sp>
      <p:graphicFrame>
        <p:nvGraphicFramePr>
          <p:cNvPr id="13" name="表 5">
            <a:extLst>
              <a:ext uri="{FF2B5EF4-FFF2-40B4-BE49-F238E27FC236}">
                <a16:creationId xmlns:a16="http://schemas.microsoft.com/office/drawing/2014/main" id="{87964436-9A66-0CE2-5BFB-010B305593BE}"/>
              </a:ext>
            </a:extLst>
          </p:cNvPr>
          <p:cNvGraphicFramePr>
            <a:graphicFrameLocks noGrp="1"/>
          </p:cNvGraphicFramePr>
          <p:nvPr/>
        </p:nvGraphicFramePr>
        <p:xfrm>
          <a:off x="416496" y="1772816"/>
          <a:ext cx="4320480" cy="4213276"/>
        </p:xfrm>
        <a:graphic>
          <a:graphicData uri="http://schemas.openxmlformats.org/drawingml/2006/table">
            <a:tbl>
              <a:tblPr firstRow="1" bandRow="1">
                <a:tableStyleId>{D7AC3CCA-C797-4891-BE02-D94E43425B78}</a:tableStyleId>
              </a:tblPr>
              <a:tblGrid>
                <a:gridCol w="4320480">
                  <a:extLst>
                    <a:ext uri="{9D8B030D-6E8A-4147-A177-3AD203B41FA5}">
                      <a16:colId xmlns:a16="http://schemas.microsoft.com/office/drawing/2014/main" val="2789506022"/>
                    </a:ext>
                  </a:extLst>
                </a:gridCol>
              </a:tblGrid>
              <a:tr h="304574">
                <a:tc>
                  <a:txBody>
                    <a:bodyPr/>
                    <a:lstStyle/>
                    <a:p>
                      <a:pPr algn="ctr"/>
                      <a:r>
                        <a:rPr kumimoji="1" lang="ja-JP" altLang="en-US" sz="1200" b="1" dirty="0">
                          <a:latin typeface="メイリオ" panose="020B0604030504040204" pitchFamily="50" charset="-128"/>
                          <a:ea typeface="メイリオ" panose="020B0604030504040204" pitchFamily="50" charset="-128"/>
                        </a:rPr>
                        <a:t>業種</a:t>
                      </a:r>
                    </a:p>
                  </a:txBody>
                  <a:tcPr>
                    <a:solidFill>
                      <a:schemeClr val="accent4">
                        <a:lumMod val="20000"/>
                        <a:lumOff val="80000"/>
                      </a:schemeClr>
                    </a:solidFill>
                  </a:tcPr>
                </a:tc>
                <a:extLst>
                  <a:ext uri="{0D108BD9-81ED-4DB2-BD59-A6C34878D82A}">
                    <a16:rowId xmlns:a16="http://schemas.microsoft.com/office/drawing/2014/main" val="4227813312"/>
                  </a:ext>
                </a:extLst>
              </a:tr>
              <a:tr h="279193">
                <a:tc>
                  <a:txBody>
                    <a:bodyPr/>
                    <a:lstStyle/>
                    <a:p>
                      <a:pPr algn="ctr"/>
                      <a:r>
                        <a:rPr kumimoji="1" lang="en-US" altLang="ja-JP" sz="1050" b="0" dirty="0">
                          <a:latin typeface="メイリオ" panose="020B0604030504040204" pitchFamily="50" charset="-128"/>
                          <a:ea typeface="メイリオ" panose="020B0604030504040204" pitchFamily="50" charset="-128"/>
                        </a:rPr>
                        <a:t>IT/</a:t>
                      </a:r>
                      <a:r>
                        <a:rPr kumimoji="1" lang="ja-JP" altLang="en-US" sz="1050" b="0" dirty="0">
                          <a:latin typeface="メイリオ" panose="020B0604030504040204" pitchFamily="50" charset="-128"/>
                          <a:ea typeface="メイリオ" panose="020B0604030504040204" pitchFamily="50" charset="-128"/>
                        </a:rPr>
                        <a:t>ソフトウェア・情報システム・情報通信</a:t>
                      </a:r>
                    </a:p>
                  </a:txBody>
                  <a:tcPr/>
                </a:tc>
                <a:extLst>
                  <a:ext uri="{0D108BD9-81ED-4DB2-BD59-A6C34878D82A}">
                    <a16:rowId xmlns:a16="http://schemas.microsoft.com/office/drawing/2014/main" val="3734607065"/>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人材</a:t>
                      </a:r>
                    </a:p>
                  </a:txBody>
                  <a:tcPr/>
                </a:tc>
                <a:extLst>
                  <a:ext uri="{0D108BD9-81ED-4DB2-BD59-A6C34878D82A}">
                    <a16:rowId xmlns:a16="http://schemas.microsoft.com/office/drawing/2014/main" val="3958274730"/>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コンサル・シンクタンク</a:t>
                      </a:r>
                    </a:p>
                  </a:txBody>
                  <a:tcPr/>
                </a:tc>
                <a:extLst>
                  <a:ext uri="{0D108BD9-81ED-4DB2-BD59-A6C34878D82A}">
                    <a16:rowId xmlns:a16="http://schemas.microsoft.com/office/drawing/2014/main" val="3332334624"/>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銀行・証券・保険・その他金融</a:t>
                      </a:r>
                    </a:p>
                  </a:txBody>
                  <a:tcPr/>
                </a:tc>
                <a:extLst>
                  <a:ext uri="{0D108BD9-81ED-4DB2-BD59-A6C34878D82A}">
                    <a16:rowId xmlns:a16="http://schemas.microsoft.com/office/drawing/2014/main" val="2871158194"/>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卸売・商業（商社含む）</a:t>
                      </a:r>
                    </a:p>
                  </a:txBody>
                  <a:tcPr/>
                </a:tc>
                <a:extLst>
                  <a:ext uri="{0D108BD9-81ED-4DB2-BD59-A6C34878D82A}">
                    <a16:rowId xmlns:a16="http://schemas.microsoft.com/office/drawing/2014/main" val="4280460886"/>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電力・ガス・エネルギー</a:t>
                      </a:r>
                    </a:p>
                  </a:txBody>
                  <a:tcPr/>
                </a:tc>
                <a:extLst>
                  <a:ext uri="{0D108BD9-81ED-4DB2-BD59-A6C34878D82A}">
                    <a16:rowId xmlns:a16="http://schemas.microsoft.com/office/drawing/2014/main" val="2464871794"/>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鉄道・航空・運輸・物流</a:t>
                      </a:r>
                    </a:p>
                  </a:txBody>
                  <a:tcPr/>
                </a:tc>
                <a:extLst>
                  <a:ext uri="{0D108BD9-81ED-4DB2-BD59-A6C34878D82A}">
                    <a16:rowId xmlns:a16="http://schemas.microsoft.com/office/drawing/2014/main" val="2391110232"/>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メーカー・製造業（食品）</a:t>
                      </a:r>
                    </a:p>
                  </a:txBody>
                  <a:tcPr/>
                </a:tc>
                <a:extLst>
                  <a:ext uri="{0D108BD9-81ED-4DB2-BD59-A6C34878D82A}">
                    <a16:rowId xmlns:a16="http://schemas.microsoft.com/office/drawing/2014/main" val="1984015140"/>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メーカー・製造業（機械・電子機器・プラント）</a:t>
                      </a:r>
                    </a:p>
                  </a:txBody>
                  <a:tcPr/>
                </a:tc>
                <a:extLst>
                  <a:ext uri="{0D108BD9-81ED-4DB2-BD59-A6C34878D82A}">
                    <a16:rowId xmlns:a16="http://schemas.microsoft.com/office/drawing/2014/main" val="2094052133"/>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メーカー・製造業（自動車・輸送用機器）</a:t>
                      </a:r>
                    </a:p>
                  </a:txBody>
                  <a:tcPr/>
                </a:tc>
                <a:extLst>
                  <a:ext uri="{0D108BD9-81ED-4DB2-BD59-A6C34878D82A}">
                    <a16:rowId xmlns:a16="http://schemas.microsoft.com/office/drawing/2014/main" val="1066170610"/>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メーカー・製造業（鉄鋼・金属）</a:t>
                      </a:r>
                    </a:p>
                  </a:txBody>
                  <a:tcPr/>
                </a:tc>
                <a:extLst>
                  <a:ext uri="{0D108BD9-81ED-4DB2-BD59-A6C34878D82A}">
                    <a16:rowId xmlns:a16="http://schemas.microsoft.com/office/drawing/2014/main" val="2787692670"/>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メーカー・製造業（印刷・事務機器関連）</a:t>
                      </a:r>
                    </a:p>
                  </a:txBody>
                  <a:tcPr/>
                </a:tc>
                <a:extLst>
                  <a:ext uri="{0D108BD9-81ED-4DB2-BD59-A6C34878D82A}">
                    <a16:rowId xmlns:a16="http://schemas.microsoft.com/office/drawing/2014/main" val="2479828343"/>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メーカー・製造業（繊維・化学・薬品・化粧品）</a:t>
                      </a:r>
                    </a:p>
                  </a:txBody>
                  <a:tcPr/>
                </a:tc>
                <a:extLst>
                  <a:ext uri="{0D108BD9-81ED-4DB2-BD59-A6C34878D82A}">
                    <a16:rowId xmlns:a16="http://schemas.microsoft.com/office/drawing/2014/main" val="3095042332"/>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メーカー・製造業（精密・医療機器）</a:t>
                      </a:r>
                    </a:p>
                  </a:txBody>
                  <a:tcPr/>
                </a:tc>
                <a:extLst>
                  <a:ext uri="{0D108BD9-81ED-4DB2-BD59-A6C34878D82A}">
                    <a16:rowId xmlns:a16="http://schemas.microsoft.com/office/drawing/2014/main" val="2439033407"/>
                  </a:ext>
                </a:extLst>
              </a:tr>
            </a:tbl>
          </a:graphicData>
        </a:graphic>
      </p:graphicFrame>
      <p:sp>
        <p:nvSpPr>
          <p:cNvPr id="15" name="スライド番号プレースホルダー 3">
            <a:extLst>
              <a:ext uri="{FF2B5EF4-FFF2-40B4-BE49-F238E27FC236}">
                <a16:creationId xmlns:a16="http://schemas.microsoft.com/office/drawing/2014/main" id="{B7A5FC24-F5BB-142A-C277-2AEBFBAECDDA}"/>
              </a:ext>
            </a:extLst>
          </p:cNvPr>
          <p:cNvSpPr txBox="1">
            <a:spLocks/>
          </p:cNvSpPr>
          <p:nvPr/>
        </p:nvSpPr>
        <p:spPr>
          <a:xfrm>
            <a:off x="9533806" y="6464729"/>
            <a:ext cx="372194" cy="365125"/>
          </a:xfrm>
          <a:prstGeom prst="rect">
            <a:avLst/>
          </a:prstGeom>
        </p:spPr>
        <p:txBody>
          <a:bodyPr/>
          <a:lstStyle>
            <a:defPPr>
              <a:defRPr lang="ja-JP"/>
            </a:defPPr>
            <a:lvl1pPr marL="0" algn="l"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D42994-928F-4C0B-9FC9-BDD3F427C5FA}" type="slidenum">
              <a:rPr lang="ja-JP" altLang="en-US" smtClean="0"/>
              <a:pPr/>
              <a:t>18</a:t>
            </a:fld>
            <a:endParaRPr lang="ja-JP" altLang="en-US" dirty="0"/>
          </a:p>
        </p:txBody>
      </p:sp>
      <p:graphicFrame>
        <p:nvGraphicFramePr>
          <p:cNvPr id="6" name="表 5">
            <a:extLst>
              <a:ext uri="{FF2B5EF4-FFF2-40B4-BE49-F238E27FC236}">
                <a16:creationId xmlns:a16="http://schemas.microsoft.com/office/drawing/2014/main" id="{AA780FDD-7965-BA45-7ED2-CA35F94C60B9}"/>
              </a:ext>
            </a:extLst>
          </p:cNvPr>
          <p:cNvGraphicFramePr>
            <a:graphicFrameLocks noGrp="1"/>
          </p:cNvGraphicFramePr>
          <p:nvPr/>
        </p:nvGraphicFramePr>
        <p:xfrm>
          <a:off x="4975151" y="2097240"/>
          <a:ext cx="4320480" cy="3908702"/>
        </p:xfrm>
        <a:graphic>
          <a:graphicData uri="http://schemas.openxmlformats.org/drawingml/2006/table">
            <a:tbl>
              <a:tblPr firstRow="1" bandRow="1">
                <a:tableStyleId>{D7AC3CCA-C797-4891-BE02-D94E43425B78}</a:tableStyleId>
              </a:tblPr>
              <a:tblGrid>
                <a:gridCol w="4320480">
                  <a:extLst>
                    <a:ext uri="{9D8B030D-6E8A-4147-A177-3AD203B41FA5}">
                      <a16:colId xmlns:a16="http://schemas.microsoft.com/office/drawing/2014/main" val="2789506022"/>
                    </a:ext>
                  </a:extLst>
                </a:gridCol>
              </a:tblGrid>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メーカー・製造業（建設・住宅・インテリア）</a:t>
                      </a:r>
                    </a:p>
                  </a:txBody>
                  <a:tcPr/>
                </a:tc>
                <a:extLst>
                  <a:ext uri="{0D108BD9-81ED-4DB2-BD59-A6C34878D82A}">
                    <a16:rowId xmlns:a16="http://schemas.microsoft.com/office/drawing/2014/main" val="3958274730"/>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メーカー・製造業（スポーツ・玩具）</a:t>
                      </a:r>
                    </a:p>
                  </a:txBody>
                  <a:tcPr/>
                </a:tc>
                <a:extLst>
                  <a:ext uri="{0D108BD9-81ED-4DB2-BD59-A6C34878D82A}">
                    <a16:rowId xmlns:a16="http://schemas.microsoft.com/office/drawing/2014/main" val="3332334624"/>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その他メーカー・製造業</a:t>
                      </a:r>
                    </a:p>
                  </a:txBody>
                  <a:tcPr/>
                </a:tc>
                <a:extLst>
                  <a:ext uri="{0D108BD9-81ED-4DB2-BD59-A6C34878D82A}">
                    <a16:rowId xmlns:a16="http://schemas.microsoft.com/office/drawing/2014/main" val="2871158194"/>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不動産</a:t>
                      </a:r>
                    </a:p>
                  </a:txBody>
                  <a:tcPr/>
                </a:tc>
                <a:extLst>
                  <a:ext uri="{0D108BD9-81ED-4DB2-BD59-A6C34878D82A}">
                    <a16:rowId xmlns:a16="http://schemas.microsoft.com/office/drawing/2014/main" val="4280460886"/>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医療・介護・福祉</a:t>
                      </a:r>
                    </a:p>
                  </a:txBody>
                  <a:tcPr/>
                </a:tc>
                <a:extLst>
                  <a:ext uri="{0D108BD9-81ED-4DB2-BD59-A6C34878D82A}">
                    <a16:rowId xmlns:a16="http://schemas.microsoft.com/office/drawing/2014/main" val="2464871794"/>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小売・フードサービス</a:t>
                      </a:r>
                    </a:p>
                  </a:txBody>
                  <a:tcPr/>
                </a:tc>
                <a:extLst>
                  <a:ext uri="{0D108BD9-81ED-4DB2-BD59-A6C34878D82A}">
                    <a16:rowId xmlns:a16="http://schemas.microsoft.com/office/drawing/2014/main" val="2391110232"/>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ホテル・旅行業</a:t>
                      </a:r>
                    </a:p>
                  </a:txBody>
                  <a:tcPr/>
                </a:tc>
                <a:extLst>
                  <a:ext uri="{0D108BD9-81ED-4DB2-BD59-A6C34878D82A}">
                    <a16:rowId xmlns:a16="http://schemas.microsoft.com/office/drawing/2014/main" val="1984015140"/>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アミューズメント・レジャー</a:t>
                      </a:r>
                    </a:p>
                  </a:txBody>
                  <a:tcPr/>
                </a:tc>
                <a:extLst>
                  <a:ext uri="{0D108BD9-81ED-4DB2-BD59-A6C34878D82A}">
                    <a16:rowId xmlns:a16="http://schemas.microsoft.com/office/drawing/2014/main" val="2094052133"/>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広告・メディア・マスコミ</a:t>
                      </a:r>
                    </a:p>
                  </a:txBody>
                  <a:tcPr/>
                </a:tc>
                <a:extLst>
                  <a:ext uri="{0D108BD9-81ED-4DB2-BD59-A6C34878D82A}">
                    <a16:rowId xmlns:a16="http://schemas.microsoft.com/office/drawing/2014/main" val="1066170610"/>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水産・農林・鉱業</a:t>
                      </a:r>
                    </a:p>
                  </a:txBody>
                  <a:tcPr/>
                </a:tc>
                <a:extLst>
                  <a:ext uri="{0D108BD9-81ED-4DB2-BD59-A6C34878D82A}">
                    <a16:rowId xmlns:a16="http://schemas.microsoft.com/office/drawing/2014/main" val="2787692670"/>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教育・教員</a:t>
                      </a:r>
                    </a:p>
                  </a:txBody>
                  <a:tcPr/>
                </a:tc>
                <a:extLst>
                  <a:ext uri="{0D108BD9-81ED-4DB2-BD59-A6C34878D82A}">
                    <a16:rowId xmlns:a16="http://schemas.microsoft.com/office/drawing/2014/main" val="2479828343"/>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官公庁・公社・団体</a:t>
                      </a:r>
                    </a:p>
                  </a:txBody>
                  <a:tcPr/>
                </a:tc>
                <a:extLst>
                  <a:ext uri="{0D108BD9-81ED-4DB2-BD59-A6C34878D82A}">
                    <a16:rowId xmlns:a16="http://schemas.microsoft.com/office/drawing/2014/main" val="3095042332"/>
                  </a:ext>
                </a:extLst>
              </a:tr>
              <a:tr h="279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latin typeface="メイリオ" panose="020B0604030504040204" pitchFamily="50" charset="-128"/>
                          <a:ea typeface="メイリオ" panose="020B0604030504040204" pitchFamily="50" charset="-128"/>
                        </a:rPr>
                        <a:t>専門職（弁護士・公認会計士など）</a:t>
                      </a:r>
                    </a:p>
                  </a:txBody>
                  <a:tcPr/>
                </a:tc>
                <a:extLst>
                  <a:ext uri="{0D108BD9-81ED-4DB2-BD59-A6C34878D82A}">
                    <a16:rowId xmlns:a16="http://schemas.microsoft.com/office/drawing/2014/main" val="2439033407"/>
                  </a:ext>
                </a:extLst>
              </a:tr>
              <a:tr h="279193">
                <a:tc>
                  <a:txBody>
                    <a:bodyPr/>
                    <a:lstStyle/>
                    <a:p>
                      <a:pPr algn="ctr"/>
                      <a:r>
                        <a:rPr kumimoji="1" lang="ja-JP" altLang="en-US" sz="1050" b="0" dirty="0">
                          <a:latin typeface="メイリオ" panose="020B0604030504040204" pitchFamily="50" charset="-128"/>
                          <a:ea typeface="メイリオ" panose="020B0604030504040204" pitchFamily="50" charset="-128"/>
                        </a:rPr>
                        <a:t>その他</a:t>
                      </a:r>
                    </a:p>
                  </a:txBody>
                  <a:tcPr/>
                </a:tc>
                <a:extLst>
                  <a:ext uri="{0D108BD9-81ED-4DB2-BD59-A6C34878D82A}">
                    <a16:rowId xmlns:a16="http://schemas.microsoft.com/office/drawing/2014/main" val="4243394136"/>
                  </a:ext>
                </a:extLst>
              </a:tr>
            </a:tbl>
          </a:graphicData>
        </a:graphic>
      </p:graphicFrame>
    </p:spTree>
    <p:extLst>
      <p:ext uri="{BB962C8B-B14F-4D97-AF65-F5344CB8AC3E}">
        <p14:creationId xmlns:p14="http://schemas.microsoft.com/office/powerpoint/2010/main" val="1639400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EBC4763-ED6B-D5DB-0A1C-558E679CF3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084732"/>
            <a:ext cx="9906000" cy="5773269"/>
          </a:xfrm>
          <a:prstGeom prst="rect">
            <a:avLst/>
          </a:prstGeom>
        </p:spPr>
      </p:pic>
      <p:sp>
        <p:nvSpPr>
          <p:cNvPr id="12" name="正方形/長方形 11">
            <a:extLst>
              <a:ext uri="{FF2B5EF4-FFF2-40B4-BE49-F238E27FC236}">
                <a16:creationId xmlns:a16="http://schemas.microsoft.com/office/drawing/2014/main" id="{393C3302-0EE3-C333-011C-E2404C133D6C}"/>
              </a:ext>
            </a:extLst>
          </p:cNvPr>
          <p:cNvSpPr/>
          <p:nvPr/>
        </p:nvSpPr>
        <p:spPr>
          <a:xfrm>
            <a:off x="0" y="1084732"/>
            <a:ext cx="9906000" cy="577326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テキスト ボックス 9">
            <a:extLst>
              <a:ext uri="{FF2B5EF4-FFF2-40B4-BE49-F238E27FC236}">
                <a16:creationId xmlns:a16="http://schemas.microsoft.com/office/drawing/2014/main" id="{3F75E468-CD44-B0FB-A68C-ABCFCA6D8917}"/>
              </a:ext>
            </a:extLst>
          </p:cNvPr>
          <p:cNvSpPr txBox="1"/>
          <p:nvPr/>
        </p:nvSpPr>
        <p:spPr>
          <a:xfrm>
            <a:off x="126568" y="806301"/>
            <a:ext cx="9506952" cy="3046988"/>
          </a:xfrm>
          <a:prstGeom prst="rect">
            <a:avLst/>
          </a:prstGeom>
          <a:noFill/>
        </p:spPr>
        <p:txBody>
          <a:bodyPr wrap="square" rtlCol="0">
            <a:spAutoFit/>
          </a:bodyPr>
          <a:lstStyle/>
          <a:p>
            <a:pPr algn="just"/>
            <a:r>
              <a:rPr lang="ja-JP" altLang="en-US" sz="1600" b="1" dirty="0">
                <a:latin typeface="メイリオ" panose="020B0604030504040204" pitchFamily="50" charset="-128"/>
                <a:ea typeface="メイリオ" panose="020B0604030504040204" pitchFamily="50" charset="-128"/>
              </a:rPr>
              <a:t>当日は会場内ブース回遊施策を実施予定です。</a:t>
            </a:r>
            <a:endParaRPr lang="en-US" altLang="ja-JP" sz="1600" b="1" dirty="0">
              <a:latin typeface="メイリオ" panose="020B0604030504040204" pitchFamily="50" charset="-128"/>
              <a:ea typeface="メイリオ" panose="020B0604030504040204" pitchFamily="50" charset="-128"/>
            </a:endParaRPr>
          </a:p>
          <a:p>
            <a:pPr algn="just"/>
            <a:endParaRPr lang="en-US" altLang="ja-JP" sz="1600" b="1" dirty="0">
              <a:latin typeface="メイリオ" panose="020B0604030504040204" pitchFamily="50" charset="-128"/>
              <a:ea typeface="メイリオ" panose="020B0604030504040204" pitchFamily="50" charset="-128"/>
            </a:endParaRPr>
          </a:p>
          <a:p>
            <a:pPr algn="just"/>
            <a:r>
              <a:rPr lang="ja-JP" altLang="en-US" sz="1600" b="1" dirty="0">
                <a:latin typeface="メイリオ" panose="020B0604030504040204" pitchFamily="50" charset="-128"/>
                <a:ea typeface="メイリオ" panose="020B0604030504040204" pitchFamily="50" charset="-128"/>
              </a:rPr>
              <a:t>・ブーススタンプラリー（仮）</a:t>
            </a:r>
            <a:endParaRPr lang="en-US" altLang="ja-JP" sz="1600" b="1" dirty="0">
              <a:latin typeface="メイリオ" panose="020B0604030504040204" pitchFamily="50" charset="-128"/>
              <a:ea typeface="メイリオ" panose="020B0604030504040204" pitchFamily="50" charset="-128"/>
            </a:endParaRPr>
          </a:p>
          <a:p>
            <a:pPr algn="just"/>
            <a:endParaRPr lang="en-US" altLang="ja-JP" sz="1600" b="1" dirty="0">
              <a:latin typeface="メイリオ" panose="020B0604030504040204" pitchFamily="50" charset="-128"/>
              <a:ea typeface="メイリオ" panose="020B0604030504040204" pitchFamily="50" charset="-128"/>
            </a:endParaRPr>
          </a:p>
          <a:p>
            <a:pPr algn="just"/>
            <a:r>
              <a:rPr lang="ja-JP" altLang="en-US" sz="1600" b="1" dirty="0">
                <a:latin typeface="メイリオ" panose="020B0604030504040204" pitchFamily="50" charset="-128"/>
                <a:ea typeface="メイリオ" panose="020B0604030504040204" pitchFamily="50" charset="-128"/>
              </a:rPr>
              <a:t>　ブースを規定の数回遊（名刺のご提供など）することで、規定数達成者に</a:t>
            </a:r>
            <a:r>
              <a:rPr lang="en-US" altLang="ja-JP" sz="1600" b="1" dirty="0">
                <a:latin typeface="メイリオ" panose="020B0604030504040204" pitchFamily="50" charset="-128"/>
                <a:ea typeface="メイリオ" panose="020B0604030504040204" pitchFamily="50" charset="-128"/>
              </a:rPr>
              <a:t>DIME</a:t>
            </a:r>
            <a:r>
              <a:rPr lang="ja-JP" altLang="en-US" sz="1600" b="1" dirty="0">
                <a:latin typeface="メイリオ" panose="020B0604030504040204" pitchFamily="50" charset="-128"/>
                <a:ea typeface="メイリオ" panose="020B0604030504040204" pitchFamily="50" charset="-128"/>
              </a:rPr>
              <a:t>よりプレゼント提供</a:t>
            </a:r>
            <a:endParaRPr lang="en-US" altLang="ja-JP" sz="1600" b="1" dirty="0">
              <a:latin typeface="メイリオ" panose="020B0604030504040204" pitchFamily="50" charset="-128"/>
              <a:ea typeface="メイリオ" panose="020B0604030504040204" pitchFamily="50" charset="-128"/>
            </a:endParaRPr>
          </a:p>
          <a:p>
            <a:pPr algn="just"/>
            <a:endParaRPr lang="en-US" altLang="ja-JP" sz="1600" b="1" dirty="0">
              <a:latin typeface="メイリオ" panose="020B0604030504040204" pitchFamily="50" charset="-128"/>
              <a:ea typeface="メイリオ" panose="020B0604030504040204" pitchFamily="50" charset="-128"/>
            </a:endParaRPr>
          </a:p>
          <a:p>
            <a:pPr algn="just"/>
            <a:endParaRPr lang="en-US" altLang="ja-JP" sz="1600" b="1" dirty="0">
              <a:latin typeface="メイリオ" panose="020B0604030504040204" pitchFamily="50" charset="-128"/>
              <a:ea typeface="メイリオ" panose="020B0604030504040204" pitchFamily="50" charset="-128"/>
            </a:endParaRPr>
          </a:p>
          <a:p>
            <a:pPr algn="just"/>
            <a:r>
              <a:rPr lang="ja-JP" altLang="en-US" sz="1600" b="1" dirty="0">
                <a:latin typeface="メイリオ" panose="020B0604030504040204" pitchFamily="50" charset="-128"/>
                <a:ea typeface="メイリオ" panose="020B0604030504040204" pitchFamily="50" charset="-128"/>
              </a:rPr>
              <a:t>・ブースは長机</a:t>
            </a:r>
            <a:r>
              <a:rPr lang="en-US" altLang="ja-JP" sz="1600" b="1" dirty="0">
                <a:latin typeface="メイリオ" panose="020B0604030504040204" pitchFamily="50" charset="-128"/>
                <a:ea typeface="メイリオ" panose="020B0604030504040204" pitchFamily="50" charset="-128"/>
              </a:rPr>
              <a:t>2</a:t>
            </a:r>
            <a:r>
              <a:rPr lang="ja-JP" altLang="en-US" sz="1600" b="1" dirty="0">
                <a:latin typeface="メイリオ" panose="020B0604030504040204" pitchFamily="50" charset="-128"/>
                <a:ea typeface="メイリオ" panose="020B0604030504040204" pitchFamily="50" charset="-128"/>
              </a:rPr>
              <a:t>つ程度のスペース</a:t>
            </a:r>
            <a:endParaRPr lang="en-US" altLang="ja-JP" sz="1600" b="1" dirty="0">
              <a:latin typeface="メイリオ" panose="020B0604030504040204" pitchFamily="50" charset="-128"/>
              <a:ea typeface="メイリオ" panose="020B0604030504040204" pitchFamily="50" charset="-128"/>
            </a:endParaRPr>
          </a:p>
          <a:p>
            <a:pPr algn="just"/>
            <a:r>
              <a:rPr lang="ja-JP" altLang="en-US" sz="1600" b="1" dirty="0">
                <a:latin typeface="メイリオ" panose="020B0604030504040204" pitchFamily="50" charset="-128"/>
                <a:ea typeface="メイリオ" panose="020B0604030504040204" pitchFamily="50" charset="-128"/>
              </a:rPr>
              <a:t>・装飾等はご協賛社さまご負担での実施となります／装飾の小学館での実施も可（有料）</a:t>
            </a:r>
            <a:endParaRPr lang="en-US" altLang="ja-JP" sz="1600" b="1" dirty="0">
              <a:latin typeface="メイリオ" panose="020B0604030504040204" pitchFamily="50" charset="-128"/>
              <a:ea typeface="メイリオ" panose="020B0604030504040204" pitchFamily="50" charset="-128"/>
            </a:endParaRPr>
          </a:p>
          <a:p>
            <a:pPr algn="just"/>
            <a:endParaRPr lang="en-US" altLang="ja-JP" sz="1600" b="1" dirty="0">
              <a:latin typeface="メイリオ" panose="020B0604030504040204" pitchFamily="50" charset="-128"/>
              <a:ea typeface="メイリオ" panose="020B0604030504040204" pitchFamily="50" charset="-128"/>
            </a:endParaRPr>
          </a:p>
          <a:p>
            <a:pPr algn="just"/>
            <a:endParaRPr lang="en-US" altLang="ja-JP" sz="1600" b="1" dirty="0">
              <a:latin typeface="メイリオ" panose="020B0604030504040204" pitchFamily="50" charset="-128"/>
              <a:ea typeface="メイリオ" panose="020B0604030504040204" pitchFamily="50" charset="-128"/>
            </a:endParaRPr>
          </a:p>
          <a:p>
            <a:pPr algn="just"/>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詳細な仕様は確定後お知らせします</a:t>
            </a:r>
          </a:p>
        </p:txBody>
      </p:sp>
      <p:sp>
        <p:nvSpPr>
          <p:cNvPr id="2" name="ホームベース 5">
            <a:extLst>
              <a:ext uri="{FF2B5EF4-FFF2-40B4-BE49-F238E27FC236}">
                <a16:creationId xmlns:a16="http://schemas.microsoft.com/office/drawing/2014/main" id="{318798E8-CFF0-80AC-FA62-FDFCA1CFF75B}"/>
              </a:ext>
            </a:extLst>
          </p:cNvPr>
          <p:cNvSpPr/>
          <p:nvPr/>
        </p:nvSpPr>
        <p:spPr>
          <a:xfrm>
            <a:off x="126568" y="277439"/>
            <a:ext cx="6194583"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2E9741C-8CFF-FC30-4E37-3055280D774E}"/>
              </a:ext>
            </a:extLst>
          </p:cNvPr>
          <p:cNvSpPr txBox="1"/>
          <p:nvPr/>
        </p:nvSpPr>
        <p:spPr>
          <a:xfrm>
            <a:off x="144638" y="251356"/>
            <a:ext cx="5744466" cy="369332"/>
          </a:xfrm>
          <a:prstGeom prst="rect">
            <a:avLst/>
          </a:prstGeom>
          <a:noFill/>
        </p:spPr>
        <p:txBody>
          <a:bodyPr wrap="square" rtlCol="0">
            <a:spAutoFit/>
          </a:bodyPr>
          <a:lstStyle/>
          <a:p>
            <a:r>
              <a:rPr lang="ja-JP" altLang="en-US" b="1" dirty="0">
                <a:solidFill>
                  <a:schemeClr val="bg1"/>
                </a:solidFill>
                <a:latin typeface="+mn-ea"/>
              </a:rPr>
              <a:t>会場内ブースについて</a:t>
            </a:r>
            <a:endParaRPr lang="en-US" altLang="ja-JP" b="1" dirty="0">
              <a:solidFill>
                <a:schemeClr val="bg1"/>
              </a:solidFill>
              <a:latin typeface="+mn-ea"/>
            </a:endParaRPr>
          </a:p>
        </p:txBody>
      </p:sp>
      <p:sp>
        <p:nvSpPr>
          <p:cNvPr id="6" name="スライド番号プレースホルダー 3">
            <a:extLst>
              <a:ext uri="{FF2B5EF4-FFF2-40B4-BE49-F238E27FC236}">
                <a16:creationId xmlns:a16="http://schemas.microsoft.com/office/drawing/2014/main" id="{91890DFE-C684-8801-BB70-7FEA6A913FE4}"/>
              </a:ext>
            </a:extLst>
          </p:cNvPr>
          <p:cNvSpPr txBox="1">
            <a:spLocks/>
          </p:cNvSpPr>
          <p:nvPr/>
        </p:nvSpPr>
        <p:spPr>
          <a:xfrm>
            <a:off x="9533806" y="6464729"/>
            <a:ext cx="372194" cy="365125"/>
          </a:xfrm>
          <a:prstGeom prst="rect">
            <a:avLst/>
          </a:prstGeom>
        </p:spPr>
        <p:txBody>
          <a:bodyPr/>
          <a:lstStyle>
            <a:defPPr>
              <a:defRPr lang="ja-JP"/>
            </a:defPPr>
            <a:lvl1pPr marL="0" algn="l"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D42994-928F-4C0B-9FC9-BDD3F427C5FA}" type="slidenum">
              <a:rPr lang="ja-JP" altLang="en-US" smtClean="0"/>
              <a:pPr/>
              <a:t>19</a:t>
            </a:fld>
            <a:endParaRPr lang="ja-JP" altLang="en-US" dirty="0"/>
          </a:p>
        </p:txBody>
      </p:sp>
    </p:spTree>
    <p:extLst>
      <p:ext uri="{BB962C8B-B14F-4D97-AF65-F5344CB8AC3E}">
        <p14:creationId xmlns:p14="http://schemas.microsoft.com/office/powerpoint/2010/main" val="2790751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8694" y="764704"/>
            <a:ext cx="9873059" cy="6120680"/>
          </a:xfrm>
          <a:prstGeom prst="rect">
            <a:avLst/>
          </a:prstGeom>
        </p:spPr>
      </p:pic>
      <p:sp>
        <p:nvSpPr>
          <p:cNvPr id="15" name="正方形/長方形 14"/>
          <p:cNvSpPr/>
          <p:nvPr/>
        </p:nvSpPr>
        <p:spPr>
          <a:xfrm>
            <a:off x="-87560" y="597249"/>
            <a:ext cx="10009112" cy="643523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スライド番号プレースホルダー 2"/>
          <p:cNvSpPr>
            <a:spLocks noGrp="1"/>
          </p:cNvSpPr>
          <p:nvPr>
            <p:ph type="sldNum" sz="quarter" idx="12"/>
          </p:nvPr>
        </p:nvSpPr>
        <p:spPr>
          <a:xfrm>
            <a:off x="7363422" y="6436396"/>
            <a:ext cx="2057400" cy="365125"/>
          </a:xfrm>
        </p:spPr>
        <p:txBody>
          <a:bodyPr/>
          <a:lstStyle/>
          <a:p>
            <a:pPr defTabSz="685800">
              <a:defRPr/>
            </a:pPr>
            <a:fld id="{854ED3AC-ADDE-445C-ADFC-6E9EBB0EB59D}" type="slidenum">
              <a:rPr lang="ja-JP" altLang="en-US" sz="900">
                <a:solidFill>
                  <a:schemeClr val="bg1"/>
                </a:solidFill>
                <a:latin typeface="Meiryo UI" panose="020B0604030504040204" pitchFamily="50" charset="-128"/>
                <a:ea typeface="Meiryo UI" panose="020B0604030504040204" pitchFamily="50" charset="-128"/>
              </a:rPr>
              <a:pPr defTabSz="685800">
                <a:defRPr/>
              </a:pPr>
              <a:t>2</a:t>
            </a:fld>
            <a:endParaRPr lang="ja-JP" altLang="en-US" sz="900" dirty="0">
              <a:solidFill>
                <a:schemeClr val="bg1"/>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7677150" y="6492875"/>
            <a:ext cx="2228850" cy="365125"/>
          </a:xfrm>
          <a:prstGeom prst="rect">
            <a:avLst/>
          </a:prstGeom>
        </p:spPr>
        <p:txBody>
          <a:bodyPr/>
          <a:lstStyle>
            <a:defPPr>
              <a:defRPr lang="ja-JP"/>
            </a:defPPr>
            <a:lvl1pPr marL="0" algn="l"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48A25BD-F24A-478D-B5BC-65FBCB157527}" type="slidenum">
              <a:rPr lang="ja-JP" altLang="en-US" smtClean="0"/>
              <a:pPr algn="r"/>
              <a:t>2</a:t>
            </a:fld>
            <a:endParaRPr lang="ja-JP" altLang="en-US" dirty="0"/>
          </a:p>
        </p:txBody>
      </p:sp>
      <p:sp>
        <p:nvSpPr>
          <p:cNvPr id="4" name="ホームベース 13">
            <a:extLst>
              <a:ext uri="{FF2B5EF4-FFF2-40B4-BE49-F238E27FC236}">
                <a16:creationId xmlns:a16="http://schemas.microsoft.com/office/drawing/2014/main" id="{EC01CEE5-897A-78B8-7E03-2BBF34A866F3}"/>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332E245-3DBD-4193-A60B-A20F8065F0A8}"/>
              </a:ext>
            </a:extLst>
          </p:cNvPr>
          <p:cNvSpPr txBox="1"/>
          <p:nvPr/>
        </p:nvSpPr>
        <p:spPr>
          <a:xfrm>
            <a:off x="218541" y="324446"/>
            <a:ext cx="2286187" cy="369332"/>
          </a:xfrm>
          <a:prstGeom prst="rect">
            <a:avLst/>
          </a:prstGeom>
          <a:noFill/>
        </p:spPr>
        <p:txBody>
          <a:bodyPr wrap="square" rtlCol="0">
            <a:spAutoFit/>
          </a:bodyPr>
          <a:lstStyle/>
          <a:p>
            <a:r>
              <a:rPr lang="ja-JP" altLang="en-US" b="1" dirty="0">
                <a:solidFill>
                  <a:schemeClr val="bg1"/>
                </a:solidFill>
                <a:latin typeface="+mn-ea"/>
              </a:rPr>
              <a:t>はじめに</a:t>
            </a:r>
            <a:endParaRPr lang="en-US" altLang="ja-JP" b="1" dirty="0">
              <a:solidFill>
                <a:schemeClr val="bg1"/>
              </a:solidFill>
              <a:latin typeface="+mn-ea"/>
            </a:endParaRPr>
          </a:p>
        </p:txBody>
      </p:sp>
      <p:sp>
        <p:nvSpPr>
          <p:cNvPr id="6" name="テキスト ボックス 5">
            <a:extLst>
              <a:ext uri="{FF2B5EF4-FFF2-40B4-BE49-F238E27FC236}">
                <a16:creationId xmlns:a16="http://schemas.microsoft.com/office/drawing/2014/main" id="{BE7D654E-2117-0EAB-5A16-5D0E9CF3EE77}"/>
              </a:ext>
            </a:extLst>
          </p:cNvPr>
          <p:cNvSpPr txBox="1"/>
          <p:nvPr/>
        </p:nvSpPr>
        <p:spPr>
          <a:xfrm>
            <a:off x="200472" y="1026016"/>
            <a:ext cx="9289032" cy="5355312"/>
          </a:xfrm>
          <a:prstGeom prst="rect">
            <a:avLst/>
          </a:prstGeom>
          <a:noFill/>
        </p:spPr>
        <p:txBody>
          <a:bodyPr wrap="square" rtlCol="0">
            <a:spAutoFit/>
          </a:bodyPr>
          <a:lstStyle/>
          <a:p>
            <a:r>
              <a:rPr lang="en-US" altLang="ja-JP" b="1" dirty="0">
                <a:latin typeface="+mn-ea"/>
              </a:rPr>
              <a:t>『DIME</a:t>
            </a:r>
            <a:r>
              <a:rPr lang="ja-JP" altLang="en-US" b="1" dirty="0">
                <a:latin typeface="+mn-ea"/>
              </a:rPr>
              <a:t> </a:t>
            </a:r>
            <a:r>
              <a:rPr lang="en-US" altLang="ja-JP" b="1" dirty="0">
                <a:latin typeface="+mn-ea"/>
              </a:rPr>
              <a:t>Business Trend Summit』</a:t>
            </a:r>
            <a:r>
              <a:rPr lang="ja-JP" altLang="en-US" b="1" dirty="0">
                <a:latin typeface="+mn-ea"/>
              </a:rPr>
              <a:t> は雑誌</a:t>
            </a:r>
            <a:r>
              <a:rPr lang="en-US" altLang="ja-JP" b="1" dirty="0">
                <a:latin typeface="+mn-ea"/>
              </a:rPr>
              <a:t>『DIME』</a:t>
            </a:r>
            <a:r>
              <a:rPr lang="ja-JP" altLang="en-US" b="1" dirty="0">
                <a:latin typeface="+mn-ea"/>
              </a:rPr>
              <a:t>、</a:t>
            </a:r>
            <a:r>
              <a:rPr lang="en-US" altLang="ja-JP" b="1" dirty="0">
                <a:latin typeface="+mn-ea"/>
              </a:rPr>
              <a:t>WEB</a:t>
            </a:r>
            <a:r>
              <a:rPr lang="ja-JP" altLang="en-US" b="1" dirty="0">
                <a:latin typeface="+mn-ea"/>
              </a:rPr>
              <a:t>メディア</a:t>
            </a:r>
            <a:r>
              <a:rPr lang="en-US" altLang="ja-JP" b="1" dirty="0">
                <a:latin typeface="+mn-ea"/>
              </a:rPr>
              <a:t>『@DIME』</a:t>
            </a:r>
            <a:r>
              <a:rPr lang="ja-JP" altLang="en-US" b="1" dirty="0">
                <a:latin typeface="+mn-ea"/>
              </a:rPr>
              <a:t>が初開催するビジネスカンファレンスです。</a:t>
            </a:r>
            <a:endParaRPr lang="en-US" altLang="ja-JP" b="1" dirty="0">
              <a:latin typeface="+mn-ea"/>
            </a:endParaRPr>
          </a:p>
          <a:p>
            <a:endParaRPr lang="en-US" altLang="ja-JP" b="1" dirty="0">
              <a:latin typeface="+mn-ea"/>
            </a:endParaRPr>
          </a:p>
          <a:p>
            <a:r>
              <a:rPr lang="en-US" altLang="ja-JP" b="1" dirty="0">
                <a:latin typeface="+mn-ea"/>
              </a:rPr>
              <a:t>『DIME』</a:t>
            </a:r>
            <a:r>
              <a:rPr lang="ja-JP" altLang="en-US" b="1" dirty="0">
                <a:latin typeface="+mn-ea"/>
              </a:rPr>
              <a:t>ならではの視点で</a:t>
            </a:r>
            <a:r>
              <a:rPr lang="en-US" altLang="ja-JP" b="1" dirty="0">
                <a:latin typeface="+mn-ea"/>
              </a:rPr>
              <a:t>2024</a:t>
            </a:r>
            <a:r>
              <a:rPr lang="ja-JP" altLang="en-US" b="1" dirty="0">
                <a:latin typeface="+mn-ea"/>
              </a:rPr>
              <a:t>年の</a:t>
            </a:r>
            <a:r>
              <a:rPr lang="en-US" altLang="ja-JP" b="1" dirty="0">
                <a:latin typeface="+mn-ea"/>
              </a:rPr>
              <a:t>Business Trend</a:t>
            </a:r>
            <a:r>
              <a:rPr lang="ja-JP" altLang="en-US" b="1" dirty="0">
                <a:latin typeface="+mn-ea"/>
              </a:rPr>
              <a:t>を、多彩なゲスト・識者と</a:t>
            </a:r>
            <a:r>
              <a:rPr lang="ja-JP" altLang="en-US" b="1">
                <a:latin typeface="+mn-ea"/>
              </a:rPr>
              <a:t>ともに深堀りし、</a:t>
            </a:r>
            <a:r>
              <a:rPr lang="ja-JP" altLang="en-US" b="1" dirty="0">
                <a:latin typeface="+mn-ea"/>
              </a:rPr>
              <a:t>ディスカッションを進めてまいります。</a:t>
            </a:r>
            <a:endParaRPr lang="en-US" altLang="ja-JP" b="1" dirty="0">
              <a:latin typeface="+mn-ea"/>
            </a:endParaRPr>
          </a:p>
          <a:p>
            <a:endParaRPr lang="en-US" altLang="ja-JP" b="1" dirty="0">
              <a:latin typeface="+mn-ea"/>
            </a:endParaRPr>
          </a:p>
          <a:p>
            <a:r>
              <a:rPr lang="ja-JP" altLang="en-US" b="1" dirty="0">
                <a:latin typeface="+mn-ea"/>
              </a:rPr>
              <a:t>様々な業種・職種で活躍するビジネスパーソンにとって、自分をアップデートする絶好の場になるとともに、ご協賛各社さまにとってもそうした多くの第一線で活躍するビジネスパーソンの皆さまとの出会いの場になるよう</a:t>
            </a:r>
            <a:r>
              <a:rPr lang="ja-JP" altLang="en-US" b="1">
                <a:latin typeface="+mn-ea"/>
              </a:rPr>
              <a:t>、ご協賛メニュー</a:t>
            </a:r>
            <a:r>
              <a:rPr lang="ja-JP" altLang="en-US" b="1" dirty="0">
                <a:latin typeface="+mn-ea"/>
              </a:rPr>
              <a:t>をご用意させていただきました。</a:t>
            </a:r>
            <a:endParaRPr lang="en-US" altLang="ja-JP" b="1" dirty="0">
              <a:latin typeface="+mn-ea"/>
            </a:endParaRPr>
          </a:p>
          <a:p>
            <a:endParaRPr lang="en-US" altLang="ja-JP" b="1" dirty="0">
              <a:latin typeface="+mn-ea"/>
            </a:endParaRPr>
          </a:p>
          <a:p>
            <a:r>
              <a:rPr lang="ja-JP" altLang="en-US" b="1" dirty="0">
                <a:latin typeface="+mn-ea"/>
              </a:rPr>
              <a:t>また、このイベントを皮切りに新たに「</a:t>
            </a:r>
            <a:r>
              <a:rPr lang="en-US" altLang="ja-JP" b="1" dirty="0">
                <a:latin typeface="+mn-ea"/>
              </a:rPr>
              <a:t>DIME BUSINESS ID</a:t>
            </a:r>
            <a:r>
              <a:rPr lang="ja-JP" altLang="en-US" b="1" dirty="0">
                <a:latin typeface="+mn-ea"/>
              </a:rPr>
              <a:t>」という名称のビジネスパーソンに特化した会員組織もスタートします。</a:t>
            </a:r>
            <a:endParaRPr lang="en-US" altLang="ja-JP" b="1" dirty="0">
              <a:latin typeface="+mn-ea"/>
            </a:endParaRPr>
          </a:p>
          <a:p>
            <a:endParaRPr lang="en-US" altLang="ja-JP" b="1" dirty="0">
              <a:latin typeface="+mn-ea"/>
            </a:endParaRPr>
          </a:p>
          <a:p>
            <a:r>
              <a:rPr lang="ja-JP" altLang="en-US" b="1">
                <a:solidFill>
                  <a:srgbClr val="FF0000"/>
                </a:solidFill>
                <a:latin typeface="+mn-ea"/>
              </a:rPr>
              <a:t>「ビジネスの最新トレンドも</a:t>
            </a:r>
            <a:r>
              <a:rPr lang="en-US" altLang="ja-JP" b="1" dirty="0">
                <a:solidFill>
                  <a:srgbClr val="FF0000"/>
                </a:solidFill>
                <a:latin typeface="+mn-ea"/>
              </a:rPr>
              <a:t>DIME</a:t>
            </a:r>
            <a:r>
              <a:rPr lang="ja-JP" altLang="en-US" b="1">
                <a:solidFill>
                  <a:srgbClr val="FF0000"/>
                </a:solidFill>
                <a:latin typeface="+mn-ea"/>
              </a:rPr>
              <a:t>」</a:t>
            </a:r>
            <a:r>
              <a:rPr lang="ja-JP" altLang="en-US" b="1">
                <a:latin typeface="+mn-ea"/>
              </a:rPr>
              <a:t>を</a:t>
            </a:r>
            <a:r>
              <a:rPr lang="ja-JP" altLang="en-US" b="1" dirty="0">
                <a:latin typeface="+mn-ea"/>
              </a:rPr>
              <a:t>テーマにホワイトペーパーの発行や会員だけの有益なニュースレターでの情報発信も進めてまいります。</a:t>
            </a:r>
            <a:endParaRPr lang="en-US" altLang="ja-JP" b="1" dirty="0">
              <a:latin typeface="+mn-ea"/>
            </a:endParaRPr>
          </a:p>
          <a:p>
            <a:endParaRPr lang="en-US" altLang="ja-JP" b="1" dirty="0">
              <a:latin typeface="+mn-ea"/>
            </a:endParaRPr>
          </a:p>
          <a:p>
            <a:r>
              <a:rPr lang="en-US" altLang="ja-JP" b="1" dirty="0">
                <a:latin typeface="+mn-ea"/>
              </a:rPr>
              <a:t>DIME</a:t>
            </a:r>
            <a:r>
              <a:rPr lang="ja-JP" altLang="en-US" b="1" dirty="0">
                <a:latin typeface="+mn-ea"/>
              </a:rPr>
              <a:t>の新しい取組みへのご注目と本協賛メニューのご検討をよろしくお願いします。</a:t>
            </a:r>
            <a:endParaRPr lang="en-US" altLang="ja-JP" b="1" dirty="0">
              <a:latin typeface="+mn-ea"/>
            </a:endParaRPr>
          </a:p>
          <a:p>
            <a:endParaRPr lang="en-US" altLang="ja-JP" b="1" dirty="0">
              <a:latin typeface="+mn-ea"/>
            </a:endParaRPr>
          </a:p>
        </p:txBody>
      </p:sp>
    </p:spTree>
    <p:extLst>
      <p:ext uri="{BB962C8B-B14F-4D97-AF65-F5344CB8AC3E}">
        <p14:creationId xmlns:p14="http://schemas.microsoft.com/office/powerpoint/2010/main" val="82088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7384"/>
            <a:ext cx="9972573" cy="6885384"/>
          </a:xfrm>
          <a:prstGeom prst="rect">
            <a:avLst/>
          </a:prstGeom>
        </p:spPr>
      </p:pic>
      <p:sp>
        <p:nvSpPr>
          <p:cNvPr id="10" name="ホームベース 9"/>
          <p:cNvSpPr/>
          <p:nvPr/>
        </p:nvSpPr>
        <p:spPr>
          <a:xfrm>
            <a:off x="0" y="5630568"/>
            <a:ext cx="3584850" cy="73959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662"/>
          </a:p>
        </p:txBody>
      </p:sp>
      <p:sp>
        <p:nvSpPr>
          <p:cNvPr id="7" name="テキスト ボックス 6"/>
          <p:cNvSpPr txBox="1"/>
          <p:nvPr/>
        </p:nvSpPr>
        <p:spPr>
          <a:xfrm>
            <a:off x="0" y="5815700"/>
            <a:ext cx="2432720" cy="400110"/>
          </a:xfrm>
          <a:prstGeom prst="rect">
            <a:avLst/>
          </a:prstGeom>
          <a:noFill/>
        </p:spPr>
        <p:txBody>
          <a:bodyPr wrap="square" rtlCol="0">
            <a:spAutoFit/>
          </a:bodyPr>
          <a:lstStyle/>
          <a:p>
            <a:pPr algn="ctr"/>
            <a:r>
              <a:rPr lang="en-US" altLang="ja-JP" sz="2000" b="1" dirty="0">
                <a:latin typeface="+mn-ea"/>
              </a:rPr>
              <a:t>APPENDIX</a:t>
            </a:r>
          </a:p>
        </p:txBody>
      </p:sp>
    </p:spTree>
    <p:extLst>
      <p:ext uri="{BB962C8B-B14F-4D97-AF65-F5344CB8AC3E}">
        <p14:creationId xmlns:p14="http://schemas.microsoft.com/office/powerpoint/2010/main" val="688852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8694" y="764704"/>
            <a:ext cx="9873059" cy="6120680"/>
          </a:xfrm>
          <a:prstGeom prst="rect">
            <a:avLst/>
          </a:prstGeom>
        </p:spPr>
      </p:pic>
      <p:sp>
        <p:nvSpPr>
          <p:cNvPr id="16" name="正方形/長方形 15"/>
          <p:cNvSpPr/>
          <p:nvPr/>
        </p:nvSpPr>
        <p:spPr>
          <a:xfrm>
            <a:off x="-15552" y="522153"/>
            <a:ext cx="10009112" cy="643523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74997" y="874398"/>
            <a:ext cx="9631003" cy="2508379"/>
          </a:xfrm>
          <a:prstGeom prst="rect">
            <a:avLst/>
          </a:prstGeom>
          <a:noFill/>
        </p:spPr>
        <p:txBody>
          <a:bodyPr wrap="square" rtlCol="0">
            <a:spAutoFit/>
          </a:bodyPr>
          <a:lstStyle/>
          <a:p>
            <a:pPr algn="ctr"/>
            <a:r>
              <a:rPr lang="ja-JP" altLang="en-US" sz="2000" b="1" dirty="0">
                <a:latin typeface="+mn-ea"/>
              </a:rPr>
              <a:t>昭和・平成・令和。移りゆく激動の時代の中で、</a:t>
            </a:r>
            <a:endParaRPr lang="en-US" altLang="ja-JP" sz="2000" b="1" dirty="0">
              <a:latin typeface="+mn-ea"/>
            </a:endParaRPr>
          </a:p>
          <a:p>
            <a:pPr algn="ctr"/>
            <a:r>
              <a:rPr lang="ja-JP" altLang="en-US" sz="2000" b="1" dirty="0">
                <a:latin typeface="+mn-ea"/>
              </a:rPr>
              <a:t>常にその時代のトレンドを伝え続けてきた雑誌「</a:t>
            </a:r>
            <a:r>
              <a:rPr lang="en-US" altLang="ja-JP" sz="2000" b="1" dirty="0">
                <a:latin typeface="+mn-ea"/>
              </a:rPr>
              <a:t>DIME</a:t>
            </a:r>
            <a:r>
              <a:rPr lang="ja-JP" altLang="en-US" sz="2000" b="1" dirty="0">
                <a:latin typeface="+mn-ea"/>
              </a:rPr>
              <a:t>」。</a:t>
            </a:r>
            <a:endParaRPr lang="en-US" altLang="ja-JP" sz="2000" b="1" dirty="0">
              <a:latin typeface="+mn-ea"/>
            </a:endParaRPr>
          </a:p>
          <a:p>
            <a:pPr algn="ctr"/>
            <a:endParaRPr lang="en-US" altLang="ja-JP" sz="2000" b="1" dirty="0">
              <a:latin typeface="+mn-ea"/>
            </a:endParaRPr>
          </a:p>
          <a:p>
            <a:pPr algn="ctr"/>
            <a:r>
              <a:rPr lang="ja-JP" altLang="en-US" sz="2000" b="1" dirty="0">
                <a:latin typeface="+mn-ea"/>
              </a:rPr>
              <a:t>いま、なぜ売れているのか。どうして流行っているのか。</a:t>
            </a:r>
            <a:endParaRPr lang="en-US" altLang="ja-JP" sz="2000" b="1" dirty="0">
              <a:latin typeface="+mn-ea"/>
            </a:endParaRPr>
          </a:p>
          <a:p>
            <a:pPr algn="ctr"/>
            <a:r>
              <a:rPr lang="ja-JP" altLang="en-US" sz="2000" b="1" dirty="0">
                <a:latin typeface="+mn-ea"/>
              </a:rPr>
              <a:t>常に“いま”を追い続け、有益な情報を発信する。それが</a:t>
            </a:r>
            <a:r>
              <a:rPr lang="en-US" altLang="ja-JP" sz="2000" b="1" dirty="0">
                <a:latin typeface="+mn-ea"/>
              </a:rPr>
              <a:t>DIME</a:t>
            </a:r>
            <a:r>
              <a:rPr lang="ja-JP" altLang="en-US" sz="2000" b="1" dirty="0">
                <a:latin typeface="+mn-ea"/>
              </a:rPr>
              <a:t>です</a:t>
            </a:r>
            <a:r>
              <a:rPr lang="ja-JP" altLang="en-US" sz="2400" b="1" dirty="0">
                <a:latin typeface="+mn-ea"/>
              </a:rPr>
              <a:t>。</a:t>
            </a:r>
            <a:endParaRPr lang="en-US" altLang="ja-JP" sz="2400" b="1" dirty="0">
              <a:latin typeface="+mn-ea"/>
            </a:endParaRPr>
          </a:p>
          <a:p>
            <a:pPr algn="ctr"/>
            <a:endParaRPr lang="en-US" altLang="ja-JP" sz="1100" b="1" dirty="0">
              <a:latin typeface="+mn-ea"/>
            </a:endParaRPr>
          </a:p>
          <a:p>
            <a:pPr algn="ctr"/>
            <a:r>
              <a:rPr lang="en-US" altLang="ja-JP" sz="1400" b="1" dirty="0">
                <a:latin typeface="+mn-ea"/>
              </a:rPr>
              <a:t>※DIME</a:t>
            </a:r>
            <a:r>
              <a:rPr lang="ja-JP" altLang="en-US" sz="1400" b="1" dirty="0">
                <a:latin typeface="+mn-ea"/>
              </a:rPr>
              <a:t>媒体資料は以下</a:t>
            </a:r>
            <a:r>
              <a:rPr lang="en-US" altLang="ja-JP" sz="1400" b="1" dirty="0">
                <a:latin typeface="+mn-ea"/>
              </a:rPr>
              <a:t>URL</a:t>
            </a:r>
            <a:r>
              <a:rPr lang="ja-JP" altLang="en-US" sz="1400" b="1" dirty="0">
                <a:latin typeface="+mn-ea"/>
              </a:rPr>
              <a:t>よりご覧ください</a:t>
            </a:r>
          </a:p>
          <a:p>
            <a:pPr algn="ctr"/>
            <a:r>
              <a:rPr lang="en-US" altLang="ja-JP" sz="1400" b="1" dirty="0">
                <a:latin typeface="+mn-ea"/>
                <a:hlinkClick r:id="rId3"/>
              </a:rPr>
              <a:t>https://adpocket.shogakukan.co.jp/</a:t>
            </a:r>
            <a:r>
              <a:rPr lang="en-US" altLang="ja-JP" sz="1400" b="1" dirty="0" err="1">
                <a:latin typeface="+mn-ea"/>
                <a:hlinkClick r:id="rId3"/>
              </a:rPr>
              <a:t>wordpress</a:t>
            </a:r>
            <a:r>
              <a:rPr lang="en-US" altLang="ja-JP" sz="1400" b="1" dirty="0">
                <a:latin typeface="+mn-ea"/>
                <a:hlinkClick r:id="rId3"/>
              </a:rPr>
              <a:t>/wp-content/uploads/2023/04/【DIME】230411</a:t>
            </a:r>
            <a:r>
              <a:rPr lang="ja-JP" altLang="en-US" sz="1400" b="1" dirty="0">
                <a:latin typeface="+mn-ea"/>
                <a:hlinkClick r:id="rId3"/>
              </a:rPr>
              <a:t>媒体資料</a:t>
            </a:r>
            <a:r>
              <a:rPr lang="en-US" altLang="ja-JP" sz="1400" b="1" dirty="0">
                <a:latin typeface="+mn-ea"/>
                <a:hlinkClick r:id="rId3"/>
              </a:rPr>
              <a:t>.pdf</a:t>
            </a:r>
            <a:endParaRPr lang="en-US" altLang="ja-JP" sz="1400" b="1" dirty="0">
              <a:latin typeface="+mn-ea"/>
            </a:endParaRPr>
          </a:p>
          <a:p>
            <a:pPr algn="ctr"/>
            <a:endParaRPr lang="en-US" altLang="ja-JP" sz="1400" b="1" dirty="0">
              <a:latin typeface="+mn-ea"/>
            </a:endParaRPr>
          </a:p>
        </p:txBody>
      </p:sp>
      <p:sp>
        <p:nvSpPr>
          <p:cNvPr id="7" name="ホームベース 6"/>
          <p:cNvSpPr/>
          <p:nvPr/>
        </p:nvSpPr>
        <p:spPr>
          <a:xfrm>
            <a:off x="200472" y="349447"/>
            <a:ext cx="3312368"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18541" y="323364"/>
            <a:ext cx="3150283" cy="369332"/>
          </a:xfrm>
          <a:prstGeom prst="rect">
            <a:avLst/>
          </a:prstGeom>
          <a:noFill/>
        </p:spPr>
        <p:txBody>
          <a:bodyPr wrap="square" rtlCol="0">
            <a:spAutoFit/>
          </a:bodyPr>
          <a:lstStyle/>
          <a:p>
            <a:r>
              <a:rPr lang="en-US" altLang="ja-JP" b="1" dirty="0">
                <a:solidFill>
                  <a:schemeClr val="bg1"/>
                </a:solidFill>
                <a:latin typeface="+mn-ea"/>
              </a:rPr>
              <a:t>APPENDIX</a:t>
            </a:r>
            <a:r>
              <a:rPr lang="ja-JP" altLang="en-US" b="1" dirty="0">
                <a:solidFill>
                  <a:schemeClr val="bg1"/>
                </a:solidFill>
                <a:latin typeface="+mn-ea"/>
              </a:rPr>
              <a:t>：</a:t>
            </a:r>
            <a:r>
              <a:rPr lang="en-US" altLang="ja-JP" b="1" dirty="0">
                <a:solidFill>
                  <a:schemeClr val="bg1"/>
                </a:solidFill>
                <a:latin typeface="+mn-ea"/>
              </a:rPr>
              <a:t>DIME</a:t>
            </a:r>
            <a:r>
              <a:rPr lang="ja-JP" altLang="en-US" b="1" dirty="0">
                <a:solidFill>
                  <a:schemeClr val="bg1"/>
                </a:solidFill>
                <a:latin typeface="+mn-ea"/>
              </a:rPr>
              <a:t>について</a:t>
            </a:r>
            <a:endParaRPr lang="en-US" altLang="ja-JP" b="1" dirty="0">
              <a:solidFill>
                <a:schemeClr val="bg1"/>
              </a:solidFill>
              <a:latin typeface="+mn-ea"/>
            </a:endParaRPr>
          </a:p>
        </p:txBody>
      </p:sp>
      <p:sp>
        <p:nvSpPr>
          <p:cNvPr id="8" name="スライド番号プレースホルダー 1"/>
          <p:cNvSpPr>
            <a:spLocks noGrp="1"/>
          </p:cNvSpPr>
          <p:nvPr>
            <p:ph type="sldNum" sz="quarter" idx="12"/>
          </p:nvPr>
        </p:nvSpPr>
        <p:spPr>
          <a:xfrm>
            <a:off x="7677150" y="6492875"/>
            <a:ext cx="2228850" cy="365125"/>
          </a:xfrm>
        </p:spPr>
        <p:txBody>
          <a:bodyPr/>
          <a:lstStyle/>
          <a:p>
            <a:pPr algn="r"/>
            <a:fld id="{848A25BD-F24A-478D-B5BC-65FBCB157527}" type="slidenum">
              <a:rPr lang="ja-JP" altLang="en-US" smtClean="0"/>
              <a:pPr algn="r"/>
              <a:t>21</a:t>
            </a:fld>
            <a:endParaRPr lang="ja-JP" altLang="en-US" dirty="0"/>
          </a:p>
        </p:txBody>
      </p:sp>
      <p:pic>
        <p:nvPicPr>
          <p:cNvPr id="3074" name="Picture 2">
            <a:extLst>
              <a:ext uri="{FF2B5EF4-FFF2-40B4-BE49-F238E27FC236}">
                <a16:creationId xmlns:a16="http://schemas.microsoft.com/office/drawing/2014/main" id="{FF7A966A-DDB1-A594-3D13-EAAB8680A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0" y="3425273"/>
            <a:ext cx="2311618" cy="315562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674475E-D9E6-8164-CE50-74062392FED6}"/>
              </a:ext>
            </a:extLst>
          </p:cNvPr>
          <p:cNvSpPr txBox="1"/>
          <p:nvPr/>
        </p:nvSpPr>
        <p:spPr>
          <a:xfrm>
            <a:off x="1573639" y="6271477"/>
            <a:ext cx="2589619" cy="461665"/>
          </a:xfrm>
          <a:prstGeom prst="rect">
            <a:avLst/>
          </a:prstGeom>
          <a:solidFill>
            <a:schemeClr val="tx1"/>
          </a:solidFill>
        </p:spPr>
        <p:txBody>
          <a:bodyPr wrap="square" rtlCol="0">
            <a:spAutoFit/>
          </a:bodyPr>
          <a:lstStyle/>
          <a:p>
            <a:pPr algn="ctr"/>
            <a:r>
              <a:rPr lang="ja-JP" altLang="en-US" sz="1200" b="1" dirty="0">
                <a:solidFill>
                  <a:schemeClr val="bg1"/>
                </a:solidFill>
                <a:latin typeface="+mn-ea"/>
              </a:rPr>
              <a:t>印刷照明付き発行部数</a:t>
            </a:r>
            <a:endParaRPr lang="en-US" altLang="ja-JP" sz="1200" b="1" dirty="0">
              <a:solidFill>
                <a:schemeClr val="bg1"/>
              </a:solidFill>
              <a:latin typeface="+mn-ea"/>
            </a:endParaRPr>
          </a:p>
          <a:p>
            <a:pPr algn="ctr"/>
            <a:r>
              <a:rPr lang="en-US" altLang="ja-JP" sz="1200" b="1" dirty="0">
                <a:solidFill>
                  <a:schemeClr val="bg1"/>
                </a:solidFill>
                <a:latin typeface="+mn-ea"/>
              </a:rPr>
              <a:t>65,000</a:t>
            </a:r>
            <a:r>
              <a:rPr lang="ja-JP" altLang="en-US" sz="1200" b="1" dirty="0">
                <a:solidFill>
                  <a:schemeClr val="bg1"/>
                </a:solidFill>
                <a:latin typeface="+mn-ea"/>
              </a:rPr>
              <a:t>部</a:t>
            </a:r>
            <a:endParaRPr lang="en-US" altLang="ja-JP" sz="1200" b="1" dirty="0">
              <a:solidFill>
                <a:schemeClr val="bg1"/>
              </a:solidFill>
              <a:latin typeface="+mn-ea"/>
            </a:endParaRPr>
          </a:p>
        </p:txBody>
      </p:sp>
      <p:pic>
        <p:nvPicPr>
          <p:cNvPr id="12" name="図 11">
            <a:extLst>
              <a:ext uri="{FF2B5EF4-FFF2-40B4-BE49-F238E27FC236}">
                <a16:creationId xmlns:a16="http://schemas.microsoft.com/office/drawing/2014/main" id="{9B05BF48-E46F-AA65-8E39-6655DA90D87C}"/>
              </a:ext>
            </a:extLst>
          </p:cNvPr>
          <p:cNvPicPr>
            <a:picLocks noChangeAspect="1"/>
          </p:cNvPicPr>
          <p:nvPr/>
        </p:nvPicPr>
        <p:blipFill rotWithShape="1">
          <a:blip r:embed="rId5"/>
          <a:srcRect b="16209"/>
          <a:stretch/>
        </p:blipFill>
        <p:spPr>
          <a:xfrm>
            <a:off x="6033120" y="3551476"/>
            <a:ext cx="2160240" cy="2941399"/>
          </a:xfrm>
          <a:prstGeom prst="rect">
            <a:avLst/>
          </a:prstGeom>
        </p:spPr>
      </p:pic>
      <p:pic>
        <p:nvPicPr>
          <p:cNvPr id="9" name="Picture 2">
            <a:extLst>
              <a:ext uri="{FF2B5EF4-FFF2-40B4-BE49-F238E27FC236}">
                <a16:creationId xmlns:a16="http://schemas.microsoft.com/office/drawing/2014/main" id="{1A84C5C6-852C-1435-5D7A-149FAF53181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754" t="6738" r="8845" b="35639"/>
          <a:stretch/>
        </p:blipFill>
        <p:spPr bwMode="auto">
          <a:xfrm>
            <a:off x="5742744" y="3106090"/>
            <a:ext cx="2976463" cy="341090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AD3F881E-4FB5-5FC4-9C59-08E4185CF302}"/>
              </a:ext>
            </a:extLst>
          </p:cNvPr>
          <p:cNvSpPr txBox="1"/>
          <p:nvPr/>
        </p:nvSpPr>
        <p:spPr>
          <a:xfrm>
            <a:off x="5818430" y="6271476"/>
            <a:ext cx="2589619" cy="461665"/>
          </a:xfrm>
          <a:prstGeom prst="rect">
            <a:avLst/>
          </a:prstGeom>
          <a:solidFill>
            <a:schemeClr val="tx1"/>
          </a:solidFill>
        </p:spPr>
        <p:txBody>
          <a:bodyPr wrap="square" rtlCol="0">
            <a:spAutoFit/>
          </a:bodyPr>
          <a:lstStyle/>
          <a:p>
            <a:pPr algn="ctr"/>
            <a:r>
              <a:rPr lang="ja-JP" altLang="en-US" sz="1200" b="1" dirty="0">
                <a:solidFill>
                  <a:schemeClr val="bg1"/>
                </a:solidFill>
                <a:latin typeface="+mn-ea"/>
              </a:rPr>
              <a:t>月間</a:t>
            </a:r>
            <a:r>
              <a:rPr lang="en-US" altLang="ja-JP" sz="1200" b="1" dirty="0">
                <a:solidFill>
                  <a:schemeClr val="bg1"/>
                </a:solidFill>
                <a:latin typeface="+mn-ea"/>
              </a:rPr>
              <a:t>UU</a:t>
            </a:r>
            <a:r>
              <a:rPr lang="ja-JP" altLang="en-US" sz="1200" b="1" dirty="0">
                <a:solidFill>
                  <a:schemeClr val="bg1"/>
                </a:solidFill>
                <a:latin typeface="+mn-ea"/>
              </a:rPr>
              <a:t>数 </a:t>
            </a:r>
            <a:endParaRPr lang="en-US" altLang="ja-JP" sz="1200" b="1" dirty="0">
              <a:solidFill>
                <a:schemeClr val="bg1"/>
              </a:solidFill>
              <a:latin typeface="+mn-ea"/>
            </a:endParaRPr>
          </a:p>
          <a:p>
            <a:pPr algn="ctr"/>
            <a:r>
              <a:rPr lang="ja-JP" altLang="en-US" sz="1200" b="1" dirty="0">
                <a:solidFill>
                  <a:schemeClr val="bg1"/>
                </a:solidFill>
                <a:latin typeface="+mn-ea"/>
              </a:rPr>
              <a:t>約</a:t>
            </a:r>
            <a:r>
              <a:rPr lang="en-US" altLang="ja-JP" sz="1200" b="1" dirty="0">
                <a:solidFill>
                  <a:schemeClr val="bg1"/>
                </a:solidFill>
                <a:latin typeface="+mn-ea"/>
              </a:rPr>
              <a:t>8,000,000UU</a:t>
            </a:r>
          </a:p>
        </p:txBody>
      </p:sp>
    </p:spTree>
    <p:extLst>
      <p:ext uri="{BB962C8B-B14F-4D97-AF65-F5344CB8AC3E}">
        <p14:creationId xmlns:p14="http://schemas.microsoft.com/office/powerpoint/2010/main" val="966517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ホームベース 6">
            <a:extLst>
              <a:ext uri="{FF2B5EF4-FFF2-40B4-BE49-F238E27FC236}">
                <a16:creationId xmlns:a16="http://schemas.microsoft.com/office/drawing/2014/main" id="{BB5A417F-82A2-8752-C810-3C8EB6B279E4}"/>
              </a:ext>
            </a:extLst>
          </p:cNvPr>
          <p:cNvSpPr/>
          <p:nvPr/>
        </p:nvSpPr>
        <p:spPr>
          <a:xfrm>
            <a:off x="200472" y="349447"/>
            <a:ext cx="4969888"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420C024-EE7F-37F9-E14B-CF88DD03479A}"/>
              </a:ext>
            </a:extLst>
          </p:cNvPr>
          <p:cNvSpPr txBox="1"/>
          <p:nvPr/>
        </p:nvSpPr>
        <p:spPr>
          <a:xfrm>
            <a:off x="218540" y="324446"/>
            <a:ext cx="4662452" cy="369332"/>
          </a:xfrm>
          <a:prstGeom prst="rect">
            <a:avLst/>
          </a:prstGeom>
          <a:noFill/>
        </p:spPr>
        <p:txBody>
          <a:bodyPr wrap="square" rtlCol="0">
            <a:spAutoFit/>
          </a:bodyPr>
          <a:lstStyle/>
          <a:p>
            <a:r>
              <a:rPr lang="en-US" altLang="ja-JP" b="1" dirty="0">
                <a:solidFill>
                  <a:schemeClr val="bg1"/>
                </a:solidFill>
                <a:latin typeface="+mn-ea"/>
              </a:rPr>
              <a:t>APPENDIX</a:t>
            </a:r>
            <a:r>
              <a:rPr lang="ja-JP" altLang="en-US" b="1" dirty="0">
                <a:solidFill>
                  <a:schemeClr val="bg1"/>
                </a:solidFill>
                <a:latin typeface="+mn-ea"/>
              </a:rPr>
              <a:t>：</a:t>
            </a:r>
            <a:r>
              <a:rPr lang="en-US" altLang="ja-JP" b="1" dirty="0">
                <a:solidFill>
                  <a:schemeClr val="bg1"/>
                </a:solidFill>
                <a:latin typeface="+mn-ea"/>
              </a:rPr>
              <a:t>DIME</a:t>
            </a:r>
            <a:r>
              <a:rPr lang="ja-JP" altLang="en-US" b="1" dirty="0">
                <a:solidFill>
                  <a:schemeClr val="bg1"/>
                </a:solidFill>
                <a:latin typeface="+mn-ea"/>
              </a:rPr>
              <a:t>主催のその他イベント</a:t>
            </a:r>
            <a:endParaRPr lang="en-US" altLang="ja-JP" b="1" dirty="0">
              <a:solidFill>
                <a:schemeClr val="bg1"/>
              </a:solidFill>
              <a:latin typeface="+mn-ea"/>
            </a:endParaRPr>
          </a:p>
        </p:txBody>
      </p:sp>
      <p:pic>
        <p:nvPicPr>
          <p:cNvPr id="15" name="図 14"/>
          <p:cNvPicPr>
            <a:picLocks noChangeAspect="1"/>
          </p:cNvPicPr>
          <p:nvPr/>
        </p:nvPicPr>
        <p:blipFill>
          <a:blip r:embed="rId2"/>
          <a:stretch>
            <a:fillRect/>
          </a:stretch>
        </p:blipFill>
        <p:spPr>
          <a:xfrm>
            <a:off x="8694" y="764704"/>
            <a:ext cx="9873059" cy="6120680"/>
          </a:xfrm>
          <a:prstGeom prst="rect">
            <a:avLst/>
          </a:prstGeom>
        </p:spPr>
      </p:pic>
      <p:sp>
        <p:nvSpPr>
          <p:cNvPr id="16" name="正方形/長方形 15"/>
          <p:cNvSpPr/>
          <p:nvPr/>
        </p:nvSpPr>
        <p:spPr>
          <a:xfrm>
            <a:off x="-15552" y="692696"/>
            <a:ext cx="10009112" cy="643523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8" name="スライド番号プレースホルダー 1"/>
          <p:cNvSpPr>
            <a:spLocks noGrp="1"/>
          </p:cNvSpPr>
          <p:nvPr>
            <p:ph type="sldNum" sz="quarter" idx="12"/>
          </p:nvPr>
        </p:nvSpPr>
        <p:spPr>
          <a:xfrm>
            <a:off x="7677150" y="6492875"/>
            <a:ext cx="2228850" cy="365125"/>
          </a:xfrm>
        </p:spPr>
        <p:txBody>
          <a:bodyPr/>
          <a:lstStyle/>
          <a:p>
            <a:pPr algn="r"/>
            <a:fld id="{848A25BD-F24A-478D-B5BC-65FBCB157527}" type="slidenum">
              <a:rPr lang="ja-JP" altLang="en-US" smtClean="0">
                <a:latin typeface="+mn-ea"/>
              </a:rPr>
              <a:pPr algn="r"/>
              <a:t>22</a:t>
            </a:fld>
            <a:endParaRPr lang="ja-JP" altLang="en-US" dirty="0">
              <a:latin typeface="+mn-ea"/>
            </a:endParaRPr>
          </a:p>
        </p:txBody>
      </p:sp>
      <p:sp>
        <p:nvSpPr>
          <p:cNvPr id="4" name="テキスト ボックス 3">
            <a:extLst>
              <a:ext uri="{FF2B5EF4-FFF2-40B4-BE49-F238E27FC236}">
                <a16:creationId xmlns:a16="http://schemas.microsoft.com/office/drawing/2014/main" id="{EBDFDD36-7478-628C-4FB9-9EA0C69C2D41}"/>
              </a:ext>
            </a:extLst>
          </p:cNvPr>
          <p:cNvSpPr txBox="1"/>
          <p:nvPr/>
        </p:nvSpPr>
        <p:spPr>
          <a:xfrm>
            <a:off x="429954" y="1052736"/>
            <a:ext cx="4319146" cy="461665"/>
          </a:xfrm>
          <a:prstGeom prst="rect">
            <a:avLst/>
          </a:prstGeom>
          <a:solidFill>
            <a:schemeClr val="tx1"/>
          </a:solidFill>
        </p:spPr>
        <p:txBody>
          <a:bodyPr wrap="square" rtlCol="0">
            <a:spAutoFit/>
          </a:bodyPr>
          <a:lstStyle/>
          <a:p>
            <a:pPr algn="ctr"/>
            <a:r>
              <a:rPr lang="en-US" altLang="ja-JP" sz="2400" b="1" dirty="0">
                <a:solidFill>
                  <a:schemeClr val="bg1"/>
                </a:solidFill>
                <a:latin typeface="+mn-ea"/>
              </a:rPr>
              <a:t>DIME</a:t>
            </a:r>
            <a:r>
              <a:rPr lang="ja-JP" altLang="en-US" sz="2400" b="1" dirty="0">
                <a:solidFill>
                  <a:schemeClr val="bg1"/>
                </a:solidFill>
                <a:latin typeface="+mn-ea"/>
              </a:rPr>
              <a:t>トレンド大賞</a:t>
            </a:r>
            <a:endParaRPr lang="en-US" altLang="ja-JP" sz="2400" b="1" dirty="0">
              <a:solidFill>
                <a:schemeClr val="bg1"/>
              </a:solidFill>
              <a:latin typeface="+mn-ea"/>
            </a:endParaRPr>
          </a:p>
        </p:txBody>
      </p:sp>
      <p:sp>
        <p:nvSpPr>
          <p:cNvPr id="5" name="テキスト ボックス 4">
            <a:extLst>
              <a:ext uri="{FF2B5EF4-FFF2-40B4-BE49-F238E27FC236}">
                <a16:creationId xmlns:a16="http://schemas.microsoft.com/office/drawing/2014/main" id="{90AE514B-1F71-0BDB-6097-D566F871A6F2}"/>
              </a:ext>
            </a:extLst>
          </p:cNvPr>
          <p:cNvSpPr txBox="1"/>
          <p:nvPr/>
        </p:nvSpPr>
        <p:spPr>
          <a:xfrm>
            <a:off x="5170360" y="1052736"/>
            <a:ext cx="4319146" cy="461665"/>
          </a:xfrm>
          <a:prstGeom prst="rect">
            <a:avLst/>
          </a:prstGeom>
          <a:solidFill>
            <a:schemeClr val="tx1"/>
          </a:solidFill>
        </p:spPr>
        <p:txBody>
          <a:bodyPr wrap="square" rtlCol="0">
            <a:spAutoFit/>
          </a:bodyPr>
          <a:lstStyle/>
          <a:p>
            <a:pPr algn="ctr"/>
            <a:r>
              <a:rPr lang="en-US" altLang="ja-JP" sz="2400" b="1" dirty="0">
                <a:solidFill>
                  <a:schemeClr val="bg1"/>
                </a:solidFill>
                <a:latin typeface="+mn-ea"/>
              </a:rPr>
              <a:t>DIME </a:t>
            </a:r>
            <a:r>
              <a:rPr lang="ja-JP" altLang="en-US" sz="2400" b="1" dirty="0">
                <a:solidFill>
                  <a:schemeClr val="bg1"/>
                </a:solidFill>
                <a:latin typeface="+mn-ea"/>
              </a:rPr>
              <a:t>カレッジ</a:t>
            </a:r>
            <a:endParaRPr lang="en-US" altLang="ja-JP" sz="2400" b="1" dirty="0">
              <a:solidFill>
                <a:schemeClr val="bg1"/>
              </a:solidFill>
              <a:latin typeface="+mn-ea"/>
            </a:endParaRPr>
          </a:p>
        </p:txBody>
      </p:sp>
      <p:pic>
        <p:nvPicPr>
          <p:cNvPr id="2050" name="Picture 2">
            <a:extLst>
              <a:ext uri="{FF2B5EF4-FFF2-40B4-BE49-F238E27FC236}">
                <a16:creationId xmlns:a16="http://schemas.microsoft.com/office/drawing/2014/main" id="{AE04BBEB-A28D-B008-84FA-14877F76B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360" y="1990219"/>
            <a:ext cx="4319146" cy="28775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A997E39-F277-E281-AA10-E03EA163E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94" y="1983000"/>
            <a:ext cx="4319147" cy="28838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9BB8F1F1-572D-6827-66DD-09BA160EE2B4}"/>
              </a:ext>
            </a:extLst>
          </p:cNvPr>
          <p:cNvSpPr>
            <a:spLocks noChangeArrowheads="1"/>
          </p:cNvSpPr>
          <p:nvPr/>
        </p:nvSpPr>
        <p:spPr bwMode="auto">
          <a:xfrm>
            <a:off x="5170360" y="5089591"/>
            <a:ext cx="4319146" cy="15696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200" b="0" i="0" dirty="0">
                <a:solidFill>
                  <a:srgbClr val="333333"/>
                </a:solidFill>
                <a:effectLst/>
                <a:latin typeface="-apple-system"/>
              </a:rPr>
              <a:t>2023</a:t>
            </a:r>
            <a:r>
              <a:rPr lang="ja-JP" altLang="en-US" sz="1200" b="0" i="0" dirty="0">
                <a:solidFill>
                  <a:srgbClr val="333333"/>
                </a:solidFill>
                <a:effectLst/>
                <a:latin typeface="-apple-system"/>
              </a:rPr>
              <a:t>年</a:t>
            </a:r>
            <a:r>
              <a:rPr lang="en-US" altLang="ja-JP" sz="1200" b="0" i="0" dirty="0">
                <a:solidFill>
                  <a:srgbClr val="333333"/>
                </a:solidFill>
                <a:effectLst/>
                <a:latin typeface="-apple-system"/>
              </a:rPr>
              <a:t>3</a:t>
            </a:r>
            <a:r>
              <a:rPr lang="ja-JP" altLang="en-US" sz="1200" b="0" i="0" dirty="0">
                <a:solidFill>
                  <a:srgbClr val="333333"/>
                </a:solidFill>
                <a:effectLst/>
                <a:latin typeface="-apple-system"/>
              </a:rPr>
              <a:t>月</a:t>
            </a:r>
            <a:r>
              <a:rPr lang="en-US" altLang="ja-JP" sz="1200" b="0" i="0" dirty="0">
                <a:solidFill>
                  <a:srgbClr val="333333"/>
                </a:solidFill>
                <a:effectLst/>
                <a:latin typeface="-apple-system"/>
              </a:rPr>
              <a:t>16</a:t>
            </a:r>
            <a:r>
              <a:rPr lang="ja-JP" altLang="en-US" sz="1200" b="0" i="0" dirty="0">
                <a:solidFill>
                  <a:srgbClr val="333333"/>
                </a:solidFill>
                <a:effectLst/>
                <a:latin typeface="-apple-system"/>
              </a:rPr>
              <a:t>日にビジネススキルや最新のデジタルトレンドに貪欲なビジネスパーソンを集め開催。登壇者には</a:t>
            </a:r>
            <a:r>
              <a:rPr lang="en-US" altLang="ja-JP" sz="1200" b="0" i="0" dirty="0">
                <a:solidFill>
                  <a:srgbClr val="333333"/>
                </a:solidFill>
                <a:effectLst/>
                <a:latin typeface="-apple-system"/>
              </a:rPr>
              <a:t>『</a:t>
            </a:r>
            <a:r>
              <a:rPr lang="ja-JP" altLang="en-US" sz="1200" b="0" i="0" dirty="0">
                <a:solidFill>
                  <a:srgbClr val="333333"/>
                </a:solidFill>
                <a:effectLst/>
                <a:latin typeface="-apple-system"/>
              </a:rPr>
              <a:t>アフターデジタル</a:t>
            </a:r>
            <a:r>
              <a:rPr lang="en-US" altLang="ja-JP" sz="1200" b="0" i="0" dirty="0">
                <a:solidFill>
                  <a:srgbClr val="333333"/>
                </a:solidFill>
                <a:effectLst/>
                <a:latin typeface="-apple-system"/>
              </a:rPr>
              <a:t>』</a:t>
            </a:r>
            <a:r>
              <a:rPr lang="ja-JP" altLang="en-US" sz="1200" b="0" i="0" dirty="0">
                <a:solidFill>
                  <a:srgbClr val="333333"/>
                </a:solidFill>
                <a:effectLst/>
                <a:latin typeface="-apple-system"/>
              </a:rPr>
              <a:t>シリーズ（日経</a:t>
            </a:r>
            <a:r>
              <a:rPr lang="en-US" altLang="ja-JP" sz="1200" b="0" i="0" dirty="0">
                <a:solidFill>
                  <a:srgbClr val="333333"/>
                </a:solidFill>
                <a:effectLst/>
                <a:latin typeface="-apple-system"/>
              </a:rPr>
              <a:t>BP</a:t>
            </a:r>
            <a:r>
              <a:rPr lang="ja-JP" altLang="en-US" sz="1200" b="0" i="0" dirty="0">
                <a:solidFill>
                  <a:srgbClr val="333333"/>
                </a:solidFill>
                <a:effectLst/>
                <a:latin typeface="-apple-system"/>
              </a:rPr>
              <a:t>）の著者であるビービットの藤井保文さんや人気ポッドキャスト番組「</a:t>
            </a:r>
            <a:r>
              <a:rPr lang="en-US" altLang="ja-JP" sz="1200" b="0" i="0" dirty="0">
                <a:solidFill>
                  <a:srgbClr val="333333"/>
                </a:solidFill>
                <a:effectLst/>
                <a:latin typeface="-apple-system"/>
              </a:rPr>
              <a:t>Off Topic</a:t>
            </a:r>
            <a:r>
              <a:rPr lang="ja-JP" altLang="en-US" sz="1200" b="0" i="0" dirty="0">
                <a:solidFill>
                  <a:srgbClr val="333333"/>
                </a:solidFill>
                <a:effectLst/>
                <a:latin typeface="-apple-system"/>
              </a:rPr>
              <a:t>」の宮武徹郎さん。</a:t>
            </a:r>
            <a:r>
              <a:rPr lang="en-US" altLang="ja-JP" sz="1200" b="0" i="0" dirty="0">
                <a:solidFill>
                  <a:srgbClr val="333333"/>
                </a:solidFill>
                <a:effectLst/>
                <a:latin typeface="-apple-system"/>
              </a:rPr>
              <a:t>DIME</a:t>
            </a:r>
            <a:r>
              <a:rPr lang="ja-JP" altLang="en-US" sz="1200" b="0" i="0" dirty="0">
                <a:solidFill>
                  <a:srgbClr val="333333"/>
                </a:solidFill>
                <a:effectLst/>
                <a:latin typeface="-apple-system"/>
              </a:rPr>
              <a:t>編集長の石崎寛明を加えた</a:t>
            </a:r>
            <a:r>
              <a:rPr lang="en-US" altLang="ja-JP" sz="1200" b="0" i="0" dirty="0">
                <a:solidFill>
                  <a:srgbClr val="333333"/>
                </a:solidFill>
                <a:effectLst/>
                <a:latin typeface="-apple-system"/>
              </a:rPr>
              <a:t>3</a:t>
            </a:r>
            <a:r>
              <a:rPr lang="ja-JP" altLang="en-US" sz="1200" b="0" i="0" dirty="0">
                <a:solidFill>
                  <a:srgbClr val="333333"/>
                </a:solidFill>
                <a:effectLst/>
                <a:latin typeface="-apple-system"/>
              </a:rPr>
              <a:t>名に</a:t>
            </a:r>
            <a:r>
              <a:rPr lang="en-US" altLang="ja-JP" sz="1200" b="0" i="0" dirty="0">
                <a:solidFill>
                  <a:srgbClr val="333333"/>
                </a:solidFill>
                <a:effectLst/>
                <a:latin typeface="-apple-system"/>
              </a:rPr>
              <a:t>J-WAVE</a:t>
            </a:r>
            <a:r>
              <a:rPr lang="ja-JP" altLang="en-US" sz="1200" b="0" i="0" dirty="0">
                <a:solidFill>
                  <a:srgbClr val="333333"/>
                </a:solidFill>
                <a:effectLst/>
                <a:latin typeface="-apple-system"/>
              </a:rPr>
              <a:t>「</a:t>
            </a:r>
            <a:r>
              <a:rPr lang="en-US" altLang="ja-JP" sz="1200" b="0" i="0" dirty="0">
                <a:solidFill>
                  <a:srgbClr val="333333"/>
                </a:solidFill>
                <a:effectLst/>
                <a:latin typeface="-apple-system"/>
              </a:rPr>
              <a:t>STEP ONE</a:t>
            </a:r>
            <a:r>
              <a:rPr lang="ja-JP" altLang="en-US" sz="1200" b="0" i="0" dirty="0">
                <a:solidFill>
                  <a:srgbClr val="333333"/>
                </a:solidFill>
                <a:effectLst/>
                <a:latin typeface="-apple-system"/>
              </a:rPr>
              <a:t>」などで活躍するサッシャさんを</a:t>
            </a:r>
            <a:r>
              <a:rPr lang="en-US" altLang="ja-JP" sz="1200" b="0" i="0" dirty="0">
                <a:solidFill>
                  <a:srgbClr val="333333"/>
                </a:solidFill>
                <a:effectLst/>
                <a:latin typeface="-apple-system"/>
              </a:rPr>
              <a:t>MC</a:t>
            </a:r>
            <a:r>
              <a:rPr lang="ja-JP" altLang="en-US" sz="1200" b="0" i="0" dirty="0">
                <a:solidFill>
                  <a:srgbClr val="333333"/>
                </a:solidFill>
                <a:effectLst/>
                <a:latin typeface="-apple-system"/>
              </a:rPr>
              <a:t>に迎え、パネルディスカッション形式で、それぞれが注目するデジタル分野のトピックを語り合いました。</a:t>
            </a:r>
            <a:endParaRPr kumimoji="0" lang="ja-JP" altLang="ja-JP" sz="1200" b="1" i="0" u="none" strike="noStrike" cap="none" normalizeH="0" baseline="0" dirty="0">
              <a:ln>
                <a:noFill/>
              </a:ln>
              <a:solidFill>
                <a:schemeClr val="tx1"/>
              </a:solidFill>
              <a:effectLst/>
              <a:latin typeface="+mn-ea"/>
            </a:endParaRPr>
          </a:p>
        </p:txBody>
      </p:sp>
      <p:sp>
        <p:nvSpPr>
          <p:cNvPr id="7" name="Rectangle 1">
            <a:extLst>
              <a:ext uri="{FF2B5EF4-FFF2-40B4-BE49-F238E27FC236}">
                <a16:creationId xmlns:a16="http://schemas.microsoft.com/office/drawing/2014/main" id="{E955473A-6362-1986-1E4B-BFC790B7DE99}"/>
              </a:ext>
            </a:extLst>
          </p:cNvPr>
          <p:cNvSpPr>
            <a:spLocks noChangeArrowheads="1"/>
          </p:cNvSpPr>
          <p:nvPr/>
        </p:nvSpPr>
        <p:spPr bwMode="auto">
          <a:xfrm>
            <a:off x="415784" y="5093456"/>
            <a:ext cx="4319146" cy="15696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ja-JP" altLang="en-US" sz="1200" b="0" i="0" dirty="0">
                <a:solidFill>
                  <a:srgbClr val="333333"/>
                </a:solidFill>
                <a:effectLst/>
                <a:latin typeface="-apple-system"/>
              </a:rPr>
              <a:t>昨年で</a:t>
            </a:r>
            <a:r>
              <a:rPr lang="en-US" altLang="ja-JP" sz="1200" b="0" i="0" dirty="0">
                <a:solidFill>
                  <a:srgbClr val="333333"/>
                </a:solidFill>
                <a:effectLst/>
                <a:latin typeface="-apple-system"/>
              </a:rPr>
              <a:t>35</a:t>
            </a:r>
            <a:r>
              <a:rPr lang="ja-JP" altLang="en-US" sz="1200" b="0" i="0" dirty="0">
                <a:solidFill>
                  <a:srgbClr val="333333"/>
                </a:solidFill>
                <a:effectLst/>
                <a:latin typeface="-apple-system"/>
              </a:rPr>
              <a:t>回目を迎えた、年末恒例企画「</a:t>
            </a:r>
            <a:r>
              <a:rPr lang="en-US" altLang="ja-JP" sz="1200" b="0" i="0" dirty="0">
                <a:solidFill>
                  <a:srgbClr val="333333"/>
                </a:solidFill>
                <a:effectLst/>
                <a:latin typeface="-apple-system"/>
              </a:rPr>
              <a:t>DIME</a:t>
            </a:r>
            <a:r>
              <a:rPr lang="ja-JP" altLang="en-US" sz="1200" b="0" i="0" dirty="0">
                <a:solidFill>
                  <a:srgbClr val="333333"/>
                </a:solidFill>
                <a:effectLst/>
                <a:latin typeface="-apple-system"/>
              </a:rPr>
              <a:t>トレンド大賞 」。その年にヒットしたモノ、コト、サービス、そして話題を集めた人物やキャラクターを表彰しています。</a:t>
            </a:r>
            <a:endParaRPr lang="en-US" altLang="ja-JP" sz="1200" b="0" i="0" dirty="0">
              <a:solidFill>
                <a:srgbClr val="333333"/>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ja-JP" sz="1200" b="0" i="0" dirty="0">
                <a:solidFill>
                  <a:srgbClr val="333333"/>
                </a:solidFill>
                <a:effectLst/>
                <a:latin typeface="-apple-system"/>
              </a:rPr>
              <a:t>2022</a:t>
            </a:r>
            <a:r>
              <a:rPr lang="ja-JP" altLang="en-US" sz="1200" b="0" i="0" dirty="0">
                <a:solidFill>
                  <a:srgbClr val="333333"/>
                </a:solidFill>
                <a:effectLst/>
                <a:latin typeface="-apple-system"/>
              </a:rPr>
              <a:t>年は</a:t>
            </a:r>
            <a:r>
              <a:rPr lang="en-US" altLang="ja-JP" sz="1200" b="0" i="0" dirty="0">
                <a:solidFill>
                  <a:srgbClr val="333333"/>
                </a:solidFill>
                <a:effectLst/>
                <a:latin typeface="-apple-system"/>
              </a:rPr>
              <a:t>3</a:t>
            </a:r>
            <a:r>
              <a:rPr lang="ja-JP" altLang="en-US" sz="1200" b="0" i="0" dirty="0">
                <a:solidFill>
                  <a:srgbClr val="333333"/>
                </a:solidFill>
                <a:effectLst/>
                <a:latin typeface="-apple-system"/>
              </a:rPr>
              <a:t>万</a:t>
            </a:r>
            <a:r>
              <a:rPr lang="en-US" altLang="ja-JP" sz="1200" b="0" i="0" dirty="0">
                <a:solidFill>
                  <a:srgbClr val="333333"/>
                </a:solidFill>
                <a:effectLst/>
                <a:latin typeface="-apple-system"/>
              </a:rPr>
              <a:t>5000</a:t>
            </a:r>
            <a:r>
              <a:rPr lang="ja-JP" altLang="en-US" sz="1200" b="0" i="0" dirty="0">
                <a:solidFill>
                  <a:srgbClr val="333333"/>
                </a:solidFill>
                <a:effectLst/>
                <a:latin typeface="-apple-system"/>
              </a:rPr>
              <a:t>を超える読者投票と編集部員、最終選考委員</a:t>
            </a:r>
            <a:r>
              <a:rPr lang="en-US" altLang="ja-JP" sz="1200" b="0" i="0" dirty="0">
                <a:solidFill>
                  <a:srgbClr val="333333"/>
                </a:solidFill>
                <a:effectLst/>
                <a:latin typeface="-apple-system"/>
              </a:rPr>
              <a:t>4</a:t>
            </a:r>
            <a:r>
              <a:rPr lang="ja-JP" altLang="en-US" sz="1200" b="0" i="0" dirty="0">
                <a:solidFill>
                  <a:srgbClr val="333333"/>
                </a:solidFill>
                <a:effectLst/>
                <a:latin typeface="-apple-system"/>
              </a:rPr>
              <a:t>名（小山薫堂氏、宇賀なつみ氏、ヒャダイン氏、安田典人</a:t>
            </a:r>
            <a:r>
              <a:rPr lang="en-US" altLang="ja-JP" sz="1200" b="0" i="0" dirty="0">
                <a:solidFill>
                  <a:srgbClr val="333333"/>
                </a:solidFill>
                <a:effectLst/>
                <a:latin typeface="-apple-system"/>
              </a:rPr>
              <a:t>DIME</a:t>
            </a:r>
            <a:r>
              <a:rPr lang="ja-JP" altLang="en-US" sz="1200" b="0" i="0" dirty="0">
                <a:solidFill>
                  <a:srgbClr val="333333"/>
                </a:solidFill>
                <a:effectLst/>
                <a:latin typeface="-apple-system"/>
              </a:rPr>
              <a:t>編集室長）そして、スペシャルなゲストの皆さんと今年の受賞ラインナップを一気に振り返りました。</a:t>
            </a:r>
            <a:endParaRPr lang="en-US" altLang="ja-JP" sz="1200" b="0" i="0" dirty="0">
              <a:solidFill>
                <a:srgbClr val="333333"/>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200" b="1" u="none" strike="noStrike" cap="none" normalizeH="0" baseline="0" dirty="0">
              <a:ln>
                <a:noFill/>
              </a:ln>
              <a:solidFill>
                <a:srgbClr val="333333"/>
              </a:solidFill>
              <a:latin typeface="-apple-system"/>
            </a:endParaRPr>
          </a:p>
        </p:txBody>
      </p:sp>
      <p:pic>
        <p:nvPicPr>
          <p:cNvPr id="4098" name="Picture 2">
            <a:extLst>
              <a:ext uri="{FF2B5EF4-FFF2-40B4-BE49-F238E27FC236}">
                <a16:creationId xmlns:a16="http://schemas.microsoft.com/office/drawing/2014/main" id="{17B534E4-CF16-C5C0-0CAD-9950FACB9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0360" y="1916832"/>
            <a:ext cx="1349329" cy="122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556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8694" y="764704"/>
            <a:ext cx="9873059" cy="6120680"/>
          </a:xfrm>
          <a:prstGeom prst="rect">
            <a:avLst/>
          </a:prstGeom>
        </p:spPr>
      </p:pic>
      <p:sp>
        <p:nvSpPr>
          <p:cNvPr id="16" name="正方形/長方形 15"/>
          <p:cNvSpPr/>
          <p:nvPr/>
        </p:nvSpPr>
        <p:spPr>
          <a:xfrm>
            <a:off x="-15552" y="522153"/>
            <a:ext cx="10009112" cy="643523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74997" y="874398"/>
            <a:ext cx="9631003" cy="1785104"/>
          </a:xfrm>
          <a:prstGeom prst="rect">
            <a:avLst/>
          </a:prstGeom>
          <a:noFill/>
        </p:spPr>
        <p:txBody>
          <a:bodyPr wrap="square" rtlCol="0">
            <a:spAutoFit/>
          </a:bodyPr>
          <a:lstStyle/>
          <a:p>
            <a:pPr algn="ctr"/>
            <a:r>
              <a:rPr lang="ja-JP" altLang="en-US" sz="2200" b="1" dirty="0">
                <a:latin typeface="+mn-ea"/>
              </a:rPr>
              <a:t>本イベント開催に合わせてビジネスパーソン向けの新たな会員組織</a:t>
            </a:r>
            <a:endParaRPr lang="en-US" altLang="ja-JP" sz="2200" b="1" dirty="0">
              <a:latin typeface="+mn-ea"/>
            </a:endParaRPr>
          </a:p>
          <a:p>
            <a:pPr algn="ctr"/>
            <a:r>
              <a:rPr lang="ja-JP" altLang="en-US" sz="2200" b="1" dirty="0">
                <a:latin typeface="+mn-ea"/>
              </a:rPr>
              <a:t>「</a:t>
            </a:r>
            <a:r>
              <a:rPr lang="en-US" altLang="ja-JP" sz="2200" b="1" dirty="0">
                <a:latin typeface="+mn-ea"/>
              </a:rPr>
              <a:t>DIME BUSINESS ID</a:t>
            </a:r>
            <a:r>
              <a:rPr lang="ja-JP" altLang="en-US" sz="2200" b="1" dirty="0">
                <a:latin typeface="+mn-ea"/>
              </a:rPr>
              <a:t>」をスタート！</a:t>
            </a:r>
            <a:endParaRPr lang="en-US" altLang="ja-JP" sz="2200" b="1" dirty="0">
              <a:latin typeface="+mn-ea"/>
            </a:endParaRPr>
          </a:p>
          <a:p>
            <a:pPr algn="ctr"/>
            <a:r>
              <a:rPr lang="ja-JP" altLang="en-US" sz="2200" b="1" dirty="0">
                <a:latin typeface="+mn-ea"/>
              </a:rPr>
              <a:t>本イベントには</a:t>
            </a:r>
            <a:r>
              <a:rPr lang="en-US" altLang="ja-JP" sz="2200" b="1" dirty="0">
                <a:latin typeface="+mn-ea"/>
              </a:rPr>
              <a:t>『DIME』</a:t>
            </a:r>
            <a:r>
              <a:rPr lang="ja-JP" altLang="en-US" sz="2200" b="1" dirty="0">
                <a:latin typeface="+mn-ea"/>
              </a:rPr>
              <a:t>はじめ様々なルート・チャネルから</a:t>
            </a:r>
            <a:endParaRPr lang="en-US" altLang="ja-JP" sz="2200" b="1" dirty="0">
              <a:latin typeface="+mn-ea"/>
            </a:endParaRPr>
          </a:p>
          <a:p>
            <a:pPr algn="ctr"/>
            <a:r>
              <a:rPr lang="ja-JP" altLang="en-US" sz="2200" b="1" dirty="0">
                <a:latin typeface="+mn-ea"/>
              </a:rPr>
              <a:t>ビジネスパーソンの集客を図ります</a:t>
            </a:r>
            <a:endParaRPr lang="en-US" altLang="ja-JP" sz="2200" b="1" dirty="0">
              <a:latin typeface="+mn-ea"/>
            </a:endParaRPr>
          </a:p>
          <a:p>
            <a:pPr algn="ctr"/>
            <a:endParaRPr lang="en-US" altLang="ja-JP" sz="2200" b="1" dirty="0">
              <a:latin typeface="+mn-ea"/>
            </a:endParaRPr>
          </a:p>
        </p:txBody>
      </p:sp>
      <p:sp>
        <p:nvSpPr>
          <p:cNvPr id="7" name="ホームベース 6"/>
          <p:cNvSpPr/>
          <p:nvPr/>
        </p:nvSpPr>
        <p:spPr>
          <a:xfrm>
            <a:off x="200472" y="349447"/>
            <a:ext cx="5688632" cy="29732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18541" y="323364"/>
            <a:ext cx="5742571" cy="369332"/>
          </a:xfrm>
          <a:prstGeom prst="rect">
            <a:avLst/>
          </a:prstGeom>
          <a:solidFill>
            <a:schemeClr val="tx1"/>
          </a:solidFill>
        </p:spPr>
        <p:txBody>
          <a:bodyPr wrap="square" rtlCol="0">
            <a:spAutoFit/>
          </a:bodyPr>
          <a:lstStyle/>
          <a:p>
            <a:r>
              <a:rPr lang="en-US" altLang="ja-JP" b="1" dirty="0">
                <a:solidFill>
                  <a:schemeClr val="bg1"/>
                </a:solidFill>
                <a:latin typeface="+mn-ea"/>
              </a:rPr>
              <a:t>APPENDIX</a:t>
            </a:r>
            <a:r>
              <a:rPr lang="ja-JP" altLang="en-US" b="1" dirty="0">
                <a:solidFill>
                  <a:schemeClr val="bg1"/>
                </a:solidFill>
                <a:latin typeface="+mn-ea"/>
              </a:rPr>
              <a:t>：</a:t>
            </a:r>
            <a:r>
              <a:rPr lang="en-US" altLang="ja-JP" b="1" dirty="0">
                <a:solidFill>
                  <a:schemeClr val="bg1"/>
                </a:solidFill>
                <a:latin typeface="+mn-ea"/>
              </a:rPr>
              <a:t>DIME BUSINESS ID</a:t>
            </a:r>
            <a:r>
              <a:rPr lang="ja-JP" altLang="en-US" b="1" dirty="0">
                <a:solidFill>
                  <a:schemeClr val="bg1"/>
                </a:solidFill>
                <a:latin typeface="+mn-ea"/>
              </a:rPr>
              <a:t>とイベント告知</a:t>
            </a:r>
            <a:endParaRPr lang="en-US" altLang="ja-JP" b="1" dirty="0">
              <a:solidFill>
                <a:schemeClr val="bg1"/>
              </a:solidFill>
              <a:latin typeface="+mn-ea"/>
            </a:endParaRPr>
          </a:p>
        </p:txBody>
      </p:sp>
      <p:sp>
        <p:nvSpPr>
          <p:cNvPr id="8" name="スライド番号プレースホルダー 1"/>
          <p:cNvSpPr>
            <a:spLocks noGrp="1"/>
          </p:cNvSpPr>
          <p:nvPr>
            <p:ph type="sldNum" sz="quarter" idx="12"/>
          </p:nvPr>
        </p:nvSpPr>
        <p:spPr>
          <a:xfrm>
            <a:off x="7677150" y="6492875"/>
            <a:ext cx="2228850" cy="365125"/>
          </a:xfrm>
        </p:spPr>
        <p:txBody>
          <a:bodyPr/>
          <a:lstStyle/>
          <a:p>
            <a:pPr algn="r"/>
            <a:fld id="{848A25BD-F24A-478D-B5BC-65FBCB157527}" type="slidenum">
              <a:rPr lang="ja-JP" altLang="en-US" smtClean="0"/>
              <a:pPr algn="r"/>
              <a:t>23</a:t>
            </a:fld>
            <a:endParaRPr lang="ja-JP" altLang="en-US" dirty="0"/>
          </a:p>
        </p:txBody>
      </p:sp>
      <p:pic>
        <p:nvPicPr>
          <p:cNvPr id="5" name="図 4">
            <a:extLst>
              <a:ext uri="{FF2B5EF4-FFF2-40B4-BE49-F238E27FC236}">
                <a16:creationId xmlns:a16="http://schemas.microsoft.com/office/drawing/2014/main" id="{D959B724-EB25-5B41-84CA-1FCD618CF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0174" y="4293244"/>
            <a:ext cx="6497658" cy="538249"/>
          </a:xfrm>
          <a:prstGeom prst="rect">
            <a:avLst/>
          </a:prstGeom>
        </p:spPr>
      </p:pic>
      <p:pic>
        <p:nvPicPr>
          <p:cNvPr id="14" name="図 13">
            <a:extLst>
              <a:ext uri="{FF2B5EF4-FFF2-40B4-BE49-F238E27FC236}">
                <a16:creationId xmlns:a16="http://schemas.microsoft.com/office/drawing/2014/main" id="{5862B747-9F9D-0A19-AC32-9131C5A15DBF}"/>
              </a:ext>
            </a:extLst>
          </p:cNvPr>
          <p:cNvPicPr>
            <a:picLocks noChangeAspect="1"/>
          </p:cNvPicPr>
          <p:nvPr/>
        </p:nvPicPr>
        <p:blipFill>
          <a:blip r:embed="rId4"/>
          <a:stretch>
            <a:fillRect/>
          </a:stretch>
        </p:blipFill>
        <p:spPr>
          <a:xfrm>
            <a:off x="5745088" y="4852068"/>
            <a:ext cx="926232" cy="926232"/>
          </a:xfrm>
          <a:prstGeom prst="rect">
            <a:avLst/>
          </a:prstGeom>
        </p:spPr>
      </p:pic>
      <p:sp>
        <p:nvSpPr>
          <p:cNvPr id="19" name="テキスト ボックス 18">
            <a:extLst>
              <a:ext uri="{FF2B5EF4-FFF2-40B4-BE49-F238E27FC236}">
                <a16:creationId xmlns:a16="http://schemas.microsoft.com/office/drawing/2014/main" id="{CEB415BE-2FDF-0F74-E9B0-7AA262B82FAD}"/>
              </a:ext>
            </a:extLst>
          </p:cNvPr>
          <p:cNvSpPr txBox="1"/>
          <p:nvPr/>
        </p:nvSpPr>
        <p:spPr>
          <a:xfrm>
            <a:off x="2892995" y="6023029"/>
            <a:ext cx="4104455" cy="646331"/>
          </a:xfrm>
          <a:prstGeom prst="rect">
            <a:avLst/>
          </a:prstGeom>
          <a:solidFill>
            <a:schemeClr val="tx1"/>
          </a:solidFill>
        </p:spPr>
        <p:txBody>
          <a:bodyPr wrap="square" rtlCol="0">
            <a:spAutoFit/>
          </a:bodyPr>
          <a:lstStyle/>
          <a:p>
            <a:pPr algn="ctr"/>
            <a:r>
              <a:rPr lang="en-US" altLang="ja-JP" b="1" dirty="0">
                <a:solidFill>
                  <a:srgbClr val="FFFF00"/>
                </a:solidFill>
                <a:latin typeface="+mn-ea"/>
              </a:rPr>
              <a:t>DIME Business Trend Summit</a:t>
            </a:r>
          </a:p>
          <a:p>
            <a:pPr algn="ctr"/>
            <a:r>
              <a:rPr lang="ja-JP" altLang="en-US" b="1" dirty="0">
                <a:solidFill>
                  <a:srgbClr val="FFFF00"/>
                </a:solidFill>
                <a:latin typeface="+mn-ea"/>
              </a:rPr>
              <a:t>参加</a:t>
            </a:r>
            <a:endParaRPr lang="en-US" altLang="ja-JP" b="1" dirty="0">
              <a:solidFill>
                <a:srgbClr val="FFFF00"/>
              </a:solidFill>
              <a:latin typeface="+mn-ea"/>
            </a:endParaRPr>
          </a:p>
        </p:txBody>
      </p:sp>
      <p:cxnSp>
        <p:nvCxnSpPr>
          <p:cNvPr id="20" name="直線矢印コネクタ 19">
            <a:extLst>
              <a:ext uri="{FF2B5EF4-FFF2-40B4-BE49-F238E27FC236}">
                <a16:creationId xmlns:a16="http://schemas.microsoft.com/office/drawing/2014/main" id="{5DC17383-42EF-87D2-702A-71C2250FD0B8}"/>
              </a:ext>
            </a:extLst>
          </p:cNvPr>
          <p:cNvCxnSpPr>
            <a:cxnSpLocks/>
          </p:cNvCxnSpPr>
          <p:nvPr/>
        </p:nvCxnSpPr>
        <p:spPr>
          <a:xfrm>
            <a:off x="4952513" y="4947792"/>
            <a:ext cx="0" cy="8849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B2EC93C-3671-A620-8B0D-20FF29F227FF}"/>
              </a:ext>
            </a:extLst>
          </p:cNvPr>
          <p:cNvSpPr txBox="1"/>
          <p:nvPr/>
        </p:nvSpPr>
        <p:spPr>
          <a:xfrm>
            <a:off x="4412940" y="5256572"/>
            <a:ext cx="1152126" cy="276999"/>
          </a:xfrm>
          <a:prstGeom prst="rect">
            <a:avLst/>
          </a:prstGeom>
          <a:solidFill>
            <a:schemeClr val="tx1"/>
          </a:solidFill>
        </p:spPr>
        <p:txBody>
          <a:bodyPr wrap="square" rtlCol="0">
            <a:spAutoFit/>
          </a:bodyPr>
          <a:lstStyle/>
          <a:p>
            <a:pPr algn="ctr"/>
            <a:r>
              <a:rPr lang="ja-JP" altLang="en-US" sz="1200" b="1" dirty="0">
                <a:solidFill>
                  <a:srgbClr val="FFFF00"/>
                </a:solidFill>
                <a:latin typeface="+mn-ea"/>
              </a:rPr>
              <a:t>参加申込</a:t>
            </a:r>
            <a:endParaRPr lang="en-US" altLang="ja-JP" sz="1200" b="1" dirty="0">
              <a:solidFill>
                <a:srgbClr val="FFFF00"/>
              </a:solidFill>
              <a:latin typeface="+mn-ea"/>
            </a:endParaRPr>
          </a:p>
        </p:txBody>
      </p:sp>
      <p:pic>
        <p:nvPicPr>
          <p:cNvPr id="30" name="Picture 2">
            <a:extLst>
              <a:ext uri="{FF2B5EF4-FFF2-40B4-BE49-F238E27FC236}">
                <a16:creationId xmlns:a16="http://schemas.microsoft.com/office/drawing/2014/main" id="{71C24AA1-8703-E07B-E5B0-94B0344B87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3470" y="2372287"/>
            <a:ext cx="851811" cy="1162821"/>
          </a:xfrm>
          <a:prstGeom prst="rect">
            <a:avLst/>
          </a:prstGeom>
          <a:noFill/>
          <a:extLst>
            <a:ext uri="{909E8E84-426E-40DD-AFC4-6F175D3DCCD1}">
              <a14:hiddenFill xmlns:a14="http://schemas.microsoft.com/office/drawing/2010/main">
                <a:solidFill>
                  <a:srgbClr val="FFFFFF"/>
                </a:solidFill>
              </a14:hiddenFill>
            </a:ext>
          </a:extLst>
        </p:spPr>
      </p:pic>
      <p:pic>
        <p:nvPicPr>
          <p:cNvPr id="35" name="図 34">
            <a:extLst>
              <a:ext uri="{FF2B5EF4-FFF2-40B4-BE49-F238E27FC236}">
                <a16:creationId xmlns:a16="http://schemas.microsoft.com/office/drawing/2014/main" id="{34E0EDC6-D87E-B6C4-29F0-0C00D5EA6498}"/>
              </a:ext>
            </a:extLst>
          </p:cNvPr>
          <p:cNvPicPr>
            <a:picLocks noChangeAspect="1"/>
          </p:cNvPicPr>
          <p:nvPr/>
        </p:nvPicPr>
        <p:blipFill rotWithShape="1">
          <a:blip r:embed="rId6"/>
          <a:srcRect b="16209"/>
          <a:stretch/>
        </p:blipFill>
        <p:spPr>
          <a:xfrm>
            <a:off x="2467089" y="2375274"/>
            <a:ext cx="851812" cy="1159834"/>
          </a:xfrm>
          <a:prstGeom prst="rect">
            <a:avLst/>
          </a:prstGeom>
        </p:spPr>
      </p:pic>
      <p:sp>
        <p:nvSpPr>
          <p:cNvPr id="40" name="右中かっこ 39">
            <a:extLst>
              <a:ext uri="{FF2B5EF4-FFF2-40B4-BE49-F238E27FC236}">
                <a16:creationId xmlns:a16="http://schemas.microsoft.com/office/drawing/2014/main" id="{8278D2BB-970F-AAF2-A08C-24564736775F}"/>
              </a:ext>
            </a:extLst>
          </p:cNvPr>
          <p:cNvSpPr/>
          <p:nvPr/>
        </p:nvSpPr>
        <p:spPr>
          <a:xfrm rot="5400000">
            <a:off x="4545502" y="-525766"/>
            <a:ext cx="814995" cy="8605445"/>
          </a:xfrm>
          <a:prstGeom prst="rightBrace">
            <a:avLst>
              <a:gd name="adj1" fmla="val 22652"/>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07660C4-4DC3-4F91-3722-CC02ECDE6039}"/>
              </a:ext>
            </a:extLst>
          </p:cNvPr>
          <p:cNvSpPr txBox="1"/>
          <p:nvPr/>
        </p:nvSpPr>
        <p:spPr>
          <a:xfrm>
            <a:off x="4376450" y="3650044"/>
            <a:ext cx="1152126" cy="276999"/>
          </a:xfrm>
          <a:prstGeom prst="rect">
            <a:avLst/>
          </a:prstGeom>
          <a:solidFill>
            <a:schemeClr val="tx1"/>
          </a:solidFill>
        </p:spPr>
        <p:txBody>
          <a:bodyPr wrap="square" rtlCol="0">
            <a:spAutoFit/>
          </a:bodyPr>
          <a:lstStyle/>
          <a:p>
            <a:pPr algn="ctr"/>
            <a:r>
              <a:rPr lang="en-US" altLang="ja-JP" sz="1200" b="1" dirty="0">
                <a:solidFill>
                  <a:srgbClr val="FFFF00"/>
                </a:solidFill>
                <a:latin typeface="+mn-ea"/>
              </a:rPr>
              <a:t>ID</a:t>
            </a:r>
            <a:r>
              <a:rPr lang="ja-JP" altLang="en-US" sz="1200" b="1" dirty="0">
                <a:solidFill>
                  <a:srgbClr val="FFFF00"/>
                </a:solidFill>
                <a:latin typeface="+mn-ea"/>
              </a:rPr>
              <a:t>登録</a:t>
            </a:r>
            <a:endParaRPr lang="en-US" altLang="ja-JP" sz="1200" b="1" dirty="0">
              <a:solidFill>
                <a:srgbClr val="FFFF00"/>
              </a:solidFill>
              <a:latin typeface="+mn-ea"/>
            </a:endParaRPr>
          </a:p>
        </p:txBody>
      </p:sp>
      <p:pic>
        <p:nvPicPr>
          <p:cNvPr id="41" name="図 40">
            <a:extLst>
              <a:ext uri="{FF2B5EF4-FFF2-40B4-BE49-F238E27FC236}">
                <a16:creationId xmlns:a16="http://schemas.microsoft.com/office/drawing/2014/main" id="{58574FD5-C5A9-EAF9-9E8C-653A945C2049}"/>
              </a:ext>
            </a:extLst>
          </p:cNvPr>
          <p:cNvPicPr>
            <a:picLocks noChangeAspect="1"/>
          </p:cNvPicPr>
          <p:nvPr/>
        </p:nvPicPr>
        <p:blipFill>
          <a:blip r:embed="rId7"/>
          <a:stretch>
            <a:fillRect/>
          </a:stretch>
        </p:blipFill>
        <p:spPr>
          <a:xfrm>
            <a:off x="3697894" y="2810803"/>
            <a:ext cx="349834" cy="359288"/>
          </a:xfrm>
          <a:prstGeom prst="rect">
            <a:avLst/>
          </a:prstGeom>
        </p:spPr>
      </p:pic>
      <p:pic>
        <p:nvPicPr>
          <p:cNvPr id="43" name="Picture 16" descr="Instagram Icon White on Black Circle | Instagram logo, Instagram logo  transparent, New instagram logo">
            <a:extLst>
              <a:ext uri="{FF2B5EF4-FFF2-40B4-BE49-F238E27FC236}">
                <a16:creationId xmlns:a16="http://schemas.microsoft.com/office/drawing/2014/main" id="{29ED5D66-4067-74B2-BE79-AA357BA9213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33000" y="2717957"/>
            <a:ext cx="724550" cy="54271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a:extLst>
              <a:ext uri="{FF2B5EF4-FFF2-40B4-BE49-F238E27FC236}">
                <a16:creationId xmlns:a16="http://schemas.microsoft.com/office/drawing/2014/main" id="{0E579E1F-6348-3FB8-A22E-69C526F765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6422" y="2749463"/>
            <a:ext cx="479703" cy="4797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音声プラットフォーム「Voicy」法人向けサービス">
            <a:extLst>
              <a:ext uri="{FF2B5EF4-FFF2-40B4-BE49-F238E27FC236}">
                <a16:creationId xmlns:a16="http://schemas.microsoft.com/office/drawing/2014/main" id="{38067C04-6FE9-2319-BE01-6D0F533A08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0536" y="2676085"/>
            <a:ext cx="1528192" cy="563976"/>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A7DBD575-02C2-22A3-248A-66035B4AF75A}"/>
              </a:ext>
            </a:extLst>
          </p:cNvPr>
          <p:cNvSpPr txBox="1"/>
          <p:nvPr/>
        </p:nvSpPr>
        <p:spPr>
          <a:xfrm>
            <a:off x="7106000" y="3501878"/>
            <a:ext cx="1952796" cy="646331"/>
          </a:xfrm>
          <a:prstGeom prst="rect">
            <a:avLst/>
          </a:prstGeom>
          <a:solidFill>
            <a:schemeClr val="tx1"/>
          </a:solidFill>
        </p:spPr>
        <p:txBody>
          <a:bodyPr wrap="square" rtlCol="0">
            <a:spAutoFit/>
          </a:bodyPr>
          <a:lstStyle/>
          <a:p>
            <a:pPr algn="ctr"/>
            <a:r>
              <a:rPr lang="en-US" altLang="ja-JP" sz="1200" b="1" dirty="0">
                <a:solidFill>
                  <a:srgbClr val="FFFF00"/>
                </a:solidFill>
                <a:latin typeface="+mn-ea"/>
              </a:rPr>
              <a:t>DIME</a:t>
            </a:r>
            <a:r>
              <a:rPr lang="ja-JP" altLang="en-US" sz="1200" b="1" dirty="0">
                <a:solidFill>
                  <a:srgbClr val="FFFF00"/>
                </a:solidFill>
                <a:latin typeface="+mn-ea"/>
              </a:rPr>
              <a:t>が持つ様々な</a:t>
            </a:r>
            <a:endParaRPr lang="en-US" altLang="ja-JP" sz="1200" b="1" dirty="0">
              <a:solidFill>
                <a:srgbClr val="FFFF00"/>
              </a:solidFill>
              <a:latin typeface="+mn-ea"/>
            </a:endParaRPr>
          </a:p>
          <a:p>
            <a:pPr algn="ctr"/>
            <a:r>
              <a:rPr lang="ja-JP" altLang="en-US" sz="1200" b="1" dirty="0">
                <a:solidFill>
                  <a:srgbClr val="FFFF00"/>
                </a:solidFill>
                <a:latin typeface="+mn-ea"/>
              </a:rPr>
              <a:t>ビジネスパーソンとの</a:t>
            </a:r>
            <a:endParaRPr lang="en-US" altLang="ja-JP" sz="1200" b="1" dirty="0">
              <a:solidFill>
                <a:srgbClr val="FFFF00"/>
              </a:solidFill>
              <a:latin typeface="+mn-ea"/>
            </a:endParaRPr>
          </a:p>
          <a:p>
            <a:pPr algn="ctr"/>
            <a:r>
              <a:rPr lang="ja-JP" altLang="en-US" sz="1200" b="1" dirty="0">
                <a:solidFill>
                  <a:srgbClr val="FFFF00"/>
                </a:solidFill>
                <a:latin typeface="+mn-ea"/>
              </a:rPr>
              <a:t>接点から幅広く告知</a:t>
            </a:r>
            <a:endParaRPr lang="en-US" altLang="ja-JP" sz="1200" b="1" dirty="0">
              <a:solidFill>
                <a:srgbClr val="FFFF00"/>
              </a:solidFill>
              <a:latin typeface="+mn-ea"/>
            </a:endParaRPr>
          </a:p>
        </p:txBody>
      </p:sp>
      <p:pic>
        <p:nvPicPr>
          <p:cNvPr id="1026" name="Picture 2" descr="Advertisement, advertising banner, advertising board, commercial  advertisement icon, social icon - Download on Iconfinder さん">
            <a:extLst>
              <a:ext uri="{FF2B5EF4-FFF2-40B4-BE49-F238E27FC236}">
                <a16:creationId xmlns:a16="http://schemas.microsoft.com/office/drawing/2014/main" id="{D71C8E1E-2402-C521-773B-48620F7CA4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7150" y="2489923"/>
            <a:ext cx="927547" cy="92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407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90" name="Google Shape;1790;p54"/>
          <p:cNvSpPr/>
          <p:nvPr/>
        </p:nvSpPr>
        <p:spPr>
          <a:xfrm>
            <a:off x="2525806" y="4005064"/>
            <a:ext cx="4941794" cy="1323399"/>
          </a:xfrm>
          <a:prstGeom prst="rect">
            <a:avLst/>
          </a:prstGeom>
          <a:noFill/>
          <a:ln>
            <a:noFill/>
          </a:ln>
        </p:spPr>
        <p:txBody>
          <a:bodyPr spcFirstLastPara="1" wrap="square" lIns="91425" tIns="45700" rIns="91425" bIns="45700" anchor="t" anchorCtr="0">
            <a:spAutoFit/>
          </a:bodyPr>
          <a:lstStyle/>
          <a:p>
            <a:pPr algn="ctr"/>
            <a:r>
              <a:rPr lang="en-US" altLang="ja-JP" sz="2000" b="1" dirty="0">
                <a:latin typeface="+mn-ea"/>
                <a:cs typeface="Calibri"/>
                <a:sym typeface="Calibri"/>
              </a:rPr>
              <a:t>TEL</a:t>
            </a:r>
            <a:r>
              <a:rPr lang="ja-JP" altLang="en-US" sz="2000" b="1" dirty="0">
                <a:latin typeface="+mn-ea"/>
                <a:cs typeface="Calibri"/>
                <a:sym typeface="Calibri"/>
              </a:rPr>
              <a:t>：</a:t>
            </a:r>
            <a:r>
              <a:rPr lang="en-US" altLang="ja-JP" sz="2000" b="1" dirty="0">
                <a:latin typeface="+mn-ea"/>
                <a:cs typeface="Calibri"/>
                <a:sym typeface="Calibri"/>
              </a:rPr>
              <a:t>03-3230-5375</a:t>
            </a:r>
          </a:p>
          <a:p>
            <a:pPr algn="ctr"/>
            <a:r>
              <a:rPr lang="en-US" altLang="ja-JP" sz="2000" b="1" dirty="0">
                <a:latin typeface="+mn-ea"/>
                <a:cs typeface="Calibri"/>
                <a:sym typeface="Calibri"/>
              </a:rPr>
              <a:t>Email: </a:t>
            </a:r>
          </a:p>
          <a:p>
            <a:pPr algn="ctr"/>
            <a:r>
              <a:rPr lang="en-US" altLang="ja-JP" sz="2000" b="1" dirty="0">
                <a:latin typeface="+mn-ea"/>
                <a:cs typeface="Calibri"/>
                <a:sym typeface="Calibri"/>
                <a:hlinkClick r:id="rId3">
                  <a:extLst>
                    <a:ext uri="{A12FA001-AC4F-418D-AE19-62706E023703}">
                      <ahyp:hlinkClr xmlns:ahyp="http://schemas.microsoft.com/office/drawing/2018/hyperlinkcolor" val="tx"/>
                    </a:ext>
                  </a:extLst>
                </a:hlinkClick>
              </a:rPr>
              <a:t>jiro.suemitsu@shogakukan.jp</a:t>
            </a:r>
            <a:endParaRPr lang="en-US" altLang="ja-JP" sz="2000" b="1" dirty="0">
              <a:latin typeface="+mn-ea"/>
              <a:cs typeface="Calibri"/>
              <a:sym typeface="Calibri"/>
            </a:endParaRPr>
          </a:p>
          <a:p>
            <a:pPr algn="ctr"/>
            <a:r>
              <a:rPr lang="en-US" altLang="ja-JP" sz="2000" b="1" dirty="0">
                <a:latin typeface="+mn-ea"/>
                <a:cs typeface="Calibri"/>
                <a:sym typeface="Calibri"/>
                <a:hlinkClick r:id="rId4">
                  <a:extLst>
                    <a:ext uri="{A12FA001-AC4F-418D-AE19-62706E023703}">
                      <ahyp:hlinkClr xmlns:ahyp="http://schemas.microsoft.com/office/drawing/2018/hyperlinkcolor" val="tx"/>
                    </a:ext>
                  </a:extLst>
                </a:hlinkClick>
              </a:rPr>
              <a:t>net-biz@shogakukan.co.jp</a:t>
            </a:r>
            <a:endParaRPr lang="en-US" altLang="ja-JP" sz="2000" b="1" dirty="0">
              <a:latin typeface="+mn-ea"/>
              <a:cs typeface="Calibri"/>
              <a:sym typeface="Calibri"/>
            </a:endParaRPr>
          </a:p>
        </p:txBody>
      </p:sp>
      <p:sp>
        <p:nvSpPr>
          <p:cNvPr id="1792" name="Google Shape;1792;p54"/>
          <p:cNvSpPr/>
          <p:nvPr/>
        </p:nvSpPr>
        <p:spPr>
          <a:xfrm>
            <a:off x="1813721" y="2409633"/>
            <a:ext cx="6278557" cy="400110"/>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algn="ctr"/>
            <a:r>
              <a:rPr lang="ja-JP" altLang="en-US" sz="2000" b="1" dirty="0">
                <a:latin typeface="+mn-ea"/>
                <a:cs typeface="Arial"/>
                <a:sym typeface="Arial"/>
              </a:rPr>
              <a:t>小学館　広告局　第一企画営業室</a:t>
            </a:r>
            <a:endParaRPr sz="2000" b="1" dirty="0">
              <a:latin typeface="+mn-ea"/>
              <a:cs typeface="Arial"/>
              <a:sym typeface="Arial"/>
            </a:endParaRPr>
          </a:p>
        </p:txBody>
      </p:sp>
      <p:sp>
        <p:nvSpPr>
          <p:cNvPr id="1793" name="Google Shape;1793;p54"/>
          <p:cNvSpPr/>
          <p:nvPr/>
        </p:nvSpPr>
        <p:spPr>
          <a:xfrm>
            <a:off x="4691652" y="2950622"/>
            <a:ext cx="646331" cy="369291"/>
          </a:xfrm>
          <a:prstGeom prst="rect">
            <a:avLst/>
          </a:prstGeom>
          <a:noFill/>
          <a:ln>
            <a:noFill/>
          </a:ln>
        </p:spPr>
        <p:txBody>
          <a:bodyPr spcFirstLastPara="1" wrap="square" lIns="91425" tIns="45700" rIns="91425" bIns="45700" anchor="t" anchorCtr="0">
            <a:spAutoFit/>
          </a:bodyPr>
          <a:lstStyle/>
          <a:p>
            <a:pPr algn="ctr"/>
            <a:r>
              <a:rPr lang="ja-JP" altLang="en-US" b="1" u="sng" dirty="0">
                <a:latin typeface="+mn-ea"/>
                <a:cs typeface="Arial"/>
                <a:sym typeface="Arial"/>
              </a:rPr>
              <a:t>担当</a:t>
            </a:r>
            <a:endParaRPr b="1" dirty="0">
              <a:latin typeface="+mn-ea"/>
            </a:endParaRPr>
          </a:p>
        </p:txBody>
      </p:sp>
      <p:sp>
        <p:nvSpPr>
          <p:cNvPr id="1795" name="Google Shape;1795;p54"/>
          <p:cNvSpPr/>
          <p:nvPr/>
        </p:nvSpPr>
        <p:spPr>
          <a:xfrm>
            <a:off x="3430888" y="3382082"/>
            <a:ext cx="3131630" cy="461665"/>
          </a:xfrm>
          <a:prstGeom prst="rect">
            <a:avLst/>
          </a:prstGeom>
          <a:noFill/>
          <a:ln>
            <a:noFill/>
          </a:ln>
        </p:spPr>
        <p:txBody>
          <a:bodyPr spcFirstLastPara="1" wrap="square" lIns="91425" tIns="45700" rIns="91425" bIns="45700" anchor="t" anchorCtr="0">
            <a:spAutoFit/>
          </a:bodyPr>
          <a:lstStyle/>
          <a:p>
            <a:pPr algn="ctr"/>
            <a:r>
              <a:rPr lang="ja-JP" altLang="en-US" sz="2400" b="1" dirty="0">
                <a:latin typeface="+mn-ea"/>
                <a:cs typeface="Calibri"/>
                <a:sym typeface="Calibri"/>
              </a:rPr>
              <a:t>末光 次郎  </a:t>
            </a:r>
            <a:endParaRPr b="1" dirty="0">
              <a:latin typeface="+mn-ea"/>
            </a:endParaRPr>
          </a:p>
        </p:txBody>
      </p:sp>
      <p:sp>
        <p:nvSpPr>
          <p:cNvPr id="1798" name="Google Shape;1798;p54"/>
          <p:cNvSpPr txBox="1">
            <a:spLocks noGrp="1"/>
          </p:cNvSpPr>
          <p:nvPr>
            <p:ph type="sldNum" idx="12"/>
          </p:nvPr>
        </p:nvSpPr>
        <p:spPr>
          <a:xfrm>
            <a:off x="7467600" y="6473141"/>
            <a:ext cx="2057400" cy="365125"/>
          </a:xfrm>
          <a:prstGeom prst="rect">
            <a:avLst/>
          </a:prstGeom>
          <a:noFill/>
          <a:ln>
            <a:noFill/>
          </a:ln>
        </p:spPr>
        <p:txBody>
          <a:bodyPr spcFirstLastPara="1" wrap="square" lIns="91425" tIns="45700" rIns="91425" bIns="45700" anchor="ctr" anchorCtr="0">
            <a:noAutofit/>
          </a:bodyPr>
          <a:lstStyle/>
          <a:p>
            <a:pPr algn="r"/>
            <a:fld id="{00000000-1234-1234-1234-123412341234}" type="slidenum">
              <a:rPr lang="en-US" altLang="ja-JP"/>
              <a:pPr algn="r"/>
              <a:t>24</a:t>
            </a:fld>
            <a:endParaRPr/>
          </a:p>
        </p:txBody>
      </p:sp>
      <p:sp>
        <p:nvSpPr>
          <p:cNvPr id="2" name="Google Shape;1795;p54">
            <a:extLst>
              <a:ext uri="{FF2B5EF4-FFF2-40B4-BE49-F238E27FC236}">
                <a16:creationId xmlns:a16="http://schemas.microsoft.com/office/drawing/2014/main" id="{9ADE9D17-162A-FFBE-2427-517F3E54E4D1}"/>
              </a:ext>
            </a:extLst>
          </p:cNvPr>
          <p:cNvSpPr/>
          <p:nvPr/>
        </p:nvSpPr>
        <p:spPr>
          <a:xfrm>
            <a:off x="596515" y="497855"/>
            <a:ext cx="8712968" cy="1292621"/>
          </a:xfrm>
          <a:prstGeom prst="rect">
            <a:avLst/>
          </a:prstGeom>
          <a:noFill/>
          <a:ln>
            <a:noFill/>
          </a:ln>
        </p:spPr>
        <p:txBody>
          <a:bodyPr spcFirstLastPara="1" wrap="square" lIns="91425" tIns="45700" rIns="91425" bIns="45700" anchor="t" anchorCtr="0">
            <a:spAutoFit/>
          </a:bodyPr>
          <a:lstStyle/>
          <a:p>
            <a:pPr algn="ctr"/>
            <a:r>
              <a:rPr lang="ja-JP" altLang="en-US" sz="2400" b="1" dirty="0">
                <a:latin typeface="+mn-ea"/>
                <a:cs typeface="Calibri"/>
                <a:sym typeface="Calibri"/>
              </a:rPr>
              <a:t>お問い合わせは以下までお願いします</a:t>
            </a:r>
            <a:endParaRPr lang="en-US" altLang="ja-JP" sz="2400" b="1" dirty="0">
              <a:latin typeface="+mn-ea"/>
              <a:cs typeface="Calibri"/>
              <a:sym typeface="Calibri"/>
            </a:endParaRPr>
          </a:p>
          <a:p>
            <a:pPr algn="ctr"/>
            <a:endParaRPr lang="en-US" altLang="ja-JP" b="1" dirty="0">
              <a:solidFill>
                <a:srgbClr val="FF0000"/>
              </a:solidFill>
              <a:latin typeface="+mn-ea"/>
              <a:cs typeface="Calibri"/>
              <a:sym typeface="Calibri"/>
            </a:endParaRPr>
          </a:p>
          <a:p>
            <a:pPr algn="ctr"/>
            <a:r>
              <a:rPr lang="ja-JP" altLang="en-US" sz="3600" b="1" dirty="0">
                <a:solidFill>
                  <a:srgbClr val="FF0000"/>
                </a:solidFill>
                <a:latin typeface="+mn-ea"/>
                <a:cs typeface="Calibri"/>
                <a:sym typeface="Calibri"/>
              </a:rPr>
              <a:t>ご協賛お申し込み締切：</a:t>
            </a:r>
            <a:r>
              <a:rPr lang="en-US" altLang="ja-JP" sz="3600" b="1" dirty="0">
                <a:solidFill>
                  <a:srgbClr val="FF0000"/>
                </a:solidFill>
                <a:latin typeface="+mn-ea"/>
                <a:cs typeface="Calibri"/>
                <a:sym typeface="Calibri"/>
              </a:rPr>
              <a:t>12</a:t>
            </a:r>
            <a:r>
              <a:rPr lang="ja-JP" altLang="en-US" sz="3600" b="1" dirty="0">
                <a:solidFill>
                  <a:srgbClr val="FF0000"/>
                </a:solidFill>
                <a:latin typeface="+mn-ea"/>
                <a:cs typeface="Calibri"/>
                <a:sym typeface="Calibri"/>
              </a:rPr>
              <a:t>月</a:t>
            </a:r>
            <a:r>
              <a:rPr lang="en-US" altLang="ja-JP" sz="3600" b="1" dirty="0">
                <a:solidFill>
                  <a:srgbClr val="FF0000"/>
                </a:solidFill>
                <a:latin typeface="+mn-ea"/>
                <a:cs typeface="Calibri"/>
                <a:sym typeface="Calibri"/>
              </a:rPr>
              <a:t>11</a:t>
            </a:r>
            <a:r>
              <a:rPr lang="ja-JP" altLang="en-US" sz="3600" b="1" dirty="0">
                <a:solidFill>
                  <a:srgbClr val="FF0000"/>
                </a:solidFill>
                <a:latin typeface="+mn-ea"/>
                <a:cs typeface="Calibri"/>
                <a:sym typeface="Calibri"/>
              </a:rPr>
              <a:t>日（月）  </a:t>
            </a:r>
            <a:endParaRPr sz="3600" b="1" dirty="0">
              <a:solidFill>
                <a:srgbClr val="FF0000"/>
              </a:solidFill>
              <a:latin typeface="+mn-ea"/>
            </a:endParaRPr>
          </a:p>
        </p:txBody>
      </p:sp>
    </p:spTree>
    <p:extLst>
      <p:ext uri="{BB962C8B-B14F-4D97-AF65-F5344CB8AC3E}">
        <p14:creationId xmlns:p14="http://schemas.microsoft.com/office/powerpoint/2010/main" val="4233264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8694" y="764704"/>
            <a:ext cx="9873059" cy="6120680"/>
          </a:xfrm>
          <a:prstGeom prst="rect">
            <a:avLst/>
          </a:prstGeom>
        </p:spPr>
      </p:pic>
      <p:sp>
        <p:nvSpPr>
          <p:cNvPr id="15" name="正方形/長方形 14"/>
          <p:cNvSpPr/>
          <p:nvPr/>
        </p:nvSpPr>
        <p:spPr>
          <a:xfrm>
            <a:off x="-87560" y="597249"/>
            <a:ext cx="10009112" cy="643523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スライド番号プレースホルダー 2"/>
          <p:cNvSpPr>
            <a:spLocks noGrp="1"/>
          </p:cNvSpPr>
          <p:nvPr>
            <p:ph type="sldNum" sz="quarter" idx="12"/>
          </p:nvPr>
        </p:nvSpPr>
        <p:spPr>
          <a:xfrm>
            <a:off x="7363422" y="6436396"/>
            <a:ext cx="2057400" cy="365125"/>
          </a:xfrm>
        </p:spPr>
        <p:txBody>
          <a:bodyPr/>
          <a:lstStyle/>
          <a:p>
            <a:pPr defTabSz="685800">
              <a:defRPr/>
            </a:pPr>
            <a:fld id="{854ED3AC-ADDE-445C-ADFC-6E9EBB0EB59D}" type="slidenum">
              <a:rPr lang="ja-JP" altLang="en-US" sz="900">
                <a:solidFill>
                  <a:schemeClr val="bg1"/>
                </a:solidFill>
                <a:latin typeface="Meiryo UI" panose="020B0604030504040204" pitchFamily="50" charset="-128"/>
                <a:ea typeface="Meiryo UI" panose="020B0604030504040204" pitchFamily="50" charset="-128"/>
              </a:rPr>
              <a:pPr defTabSz="685800">
                <a:defRPr/>
              </a:pPr>
              <a:t>3</a:t>
            </a:fld>
            <a:endParaRPr lang="ja-JP" altLang="en-US" sz="900" dirty="0">
              <a:solidFill>
                <a:schemeClr val="bg1"/>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7677150" y="6492875"/>
            <a:ext cx="2228850" cy="365125"/>
          </a:xfrm>
          <a:prstGeom prst="rect">
            <a:avLst/>
          </a:prstGeom>
        </p:spPr>
        <p:txBody>
          <a:bodyPr/>
          <a:lstStyle>
            <a:defPPr>
              <a:defRPr lang="ja-JP"/>
            </a:defPPr>
            <a:lvl1pPr marL="0" algn="l"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48A25BD-F24A-478D-B5BC-65FBCB157527}" type="slidenum">
              <a:rPr lang="ja-JP" altLang="en-US" smtClean="0"/>
              <a:pPr algn="r"/>
              <a:t>3</a:t>
            </a:fld>
            <a:endParaRPr lang="ja-JP" altLang="en-US" dirty="0"/>
          </a:p>
        </p:txBody>
      </p:sp>
      <p:sp>
        <p:nvSpPr>
          <p:cNvPr id="4" name="ホームベース 13">
            <a:extLst>
              <a:ext uri="{FF2B5EF4-FFF2-40B4-BE49-F238E27FC236}">
                <a16:creationId xmlns:a16="http://schemas.microsoft.com/office/drawing/2014/main" id="{EC01CEE5-897A-78B8-7E03-2BBF34A866F3}"/>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332E245-3DBD-4193-A60B-A20F8065F0A8}"/>
              </a:ext>
            </a:extLst>
          </p:cNvPr>
          <p:cNvSpPr txBox="1"/>
          <p:nvPr/>
        </p:nvSpPr>
        <p:spPr>
          <a:xfrm>
            <a:off x="218541" y="324446"/>
            <a:ext cx="2142171" cy="369332"/>
          </a:xfrm>
          <a:prstGeom prst="rect">
            <a:avLst/>
          </a:prstGeom>
          <a:noFill/>
        </p:spPr>
        <p:txBody>
          <a:bodyPr wrap="square" rtlCol="0">
            <a:spAutoFit/>
          </a:bodyPr>
          <a:lstStyle/>
          <a:p>
            <a:r>
              <a:rPr lang="ja-JP" altLang="en-US" b="1" dirty="0">
                <a:solidFill>
                  <a:schemeClr val="bg1"/>
                </a:solidFill>
                <a:latin typeface="+mn-ea"/>
              </a:rPr>
              <a:t>ご挨拶</a:t>
            </a:r>
            <a:endParaRPr lang="en-US" altLang="ja-JP" b="1" dirty="0">
              <a:solidFill>
                <a:schemeClr val="bg1"/>
              </a:solidFill>
              <a:latin typeface="+mn-ea"/>
            </a:endParaRPr>
          </a:p>
        </p:txBody>
      </p:sp>
      <p:sp>
        <p:nvSpPr>
          <p:cNvPr id="6" name="テキスト ボックス 5">
            <a:extLst>
              <a:ext uri="{FF2B5EF4-FFF2-40B4-BE49-F238E27FC236}">
                <a16:creationId xmlns:a16="http://schemas.microsoft.com/office/drawing/2014/main" id="{BE7D654E-2117-0EAB-5A16-5D0E9CF3EE77}"/>
              </a:ext>
            </a:extLst>
          </p:cNvPr>
          <p:cNvSpPr txBox="1"/>
          <p:nvPr/>
        </p:nvSpPr>
        <p:spPr>
          <a:xfrm>
            <a:off x="200472" y="799361"/>
            <a:ext cx="6336704" cy="7017306"/>
          </a:xfrm>
          <a:prstGeom prst="rect">
            <a:avLst/>
          </a:prstGeom>
          <a:noFill/>
        </p:spPr>
        <p:txBody>
          <a:bodyPr wrap="square" rtlCol="0">
            <a:spAutoFit/>
          </a:bodyPr>
          <a:lstStyle/>
          <a:p>
            <a:pPr>
              <a:lnSpc>
                <a:spcPct val="150000"/>
              </a:lnSpc>
            </a:pPr>
            <a:r>
              <a:rPr lang="ja-JP" altLang="en-US" b="1" dirty="0">
                <a:latin typeface="+mn-ea"/>
              </a:rPr>
              <a:t>創刊</a:t>
            </a:r>
            <a:r>
              <a:rPr lang="en-US" altLang="ja-JP" b="1" dirty="0">
                <a:latin typeface="+mn-ea"/>
              </a:rPr>
              <a:t>37</a:t>
            </a:r>
            <a:r>
              <a:rPr lang="ja-JP" altLang="en-US" b="1" dirty="0">
                <a:latin typeface="+mn-ea"/>
              </a:rPr>
              <a:t>年</a:t>
            </a:r>
            <a:r>
              <a:rPr lang="ja-JP" altLang="en-US" b="1">
                <a:latin typeface="+mn-ea"/>
              </a:rPr>
              <a:t>を迎えた「</a:t>
            </a:r>
            <a:r>
              <a:rPr lang="en-US" altLang="ja-JP" b="1" dirty="0">
                <a:latin typeface="+mn-ea"/>
              </a:rPr>
              <a:t>DIME</a:t>
            </a:r>
            <a:r>
              <a:rPr lang="ja-JP" altLang="en-US" b="1" dirty="0">
                <a:latin typeface="+mn-ea"/>
              </a:rPr>
              <a:t>」は創刊から一貫してモノ・ヒト・コトに関するトレンドの深掘りを心がけてきました。</a:t>
            </a:r>
            <a:r>
              <a:rPr lang="en-US" altLang="ja-JP" b="1" dirty="0">
                <a:latin typeface="+mn-ea"/>
              </a:rPr>
              <a:t>1</a:t>
            </a:r>
            <a:r>
              <a:rPr lang="ja-JP" altLang="en-US" b="1" dirty="0">
                <a:latin typeface="+mn-ea"/>
              </a:rPr>
              <a:t>年のヒット商品や話題のサービスを表彰する「</a:t>
            </a:r>
            <a:r>
              <a:rPr lang="en-US" altLang="ja-JP" b="1" dirty="0">
                <a:latin typeface="+mn-ea"/>
              </a:rPr>
              <a:t>DIME</a:t>
            </a:r>
            <a:r>
              <a:rPr lang="ja-JP" altLang="en-US" b="1" dirty="0">
                <a:latin typeface="+mn-ea"/>
              </a:rPr>
              <a:t>トレンド大賞」をはじめ、読者に何が支持されたのか、その背景に何があるのかを追究する中で企業の新商品や新サービスについて意見を求められることも増えてきました。そこで、これまで培ってきた知見と取材力、編集力を読者だけでなく、企業の最前線で働くビジネスパーソンの皆さんへ還元できないかという想いから新たな試みとしてこの「</a:t>
            </a:r>
            <a:r>
              <a:rPr lang="en-US" altLang="ja-JP" b="1" dirty="0">
                <a:latin typeface="+mn-ea"/>
              </a:rPr>
              <a:t>DIME</a:t>
            </a:r>
            <a:r>
              <a:rPr lang="ja-JP" altLang="en-US" b="1" dirty="0">
                <a:latin typeface="+mn-ea"/>
              </a:rPr>
              <a:t> </a:t>
            </a:r>
            <a:r>
              <a:rPr lang="en-US" altLang="ja-JP" b="1" dirty="0">
                <a:latin typeface="+mn-ea"/>
              </a:rPr>
              <a:t>Business Trend Summit</a:t>
            </a:r>
            <a:r>
              <a:rPr lang="ja-JP" altLang="en-US" b="1" dirty="0">
                <a:latin typeface="+mn-ea"/>
              </a:rPr>
              <a:t>」を企画しました。今後は読者と企業、企業と企業をつなぐ“ハブ”としても「</a:t>
            </a:r>
            <a:r>
              <a:rPr lang="en-US" altLang="ja-JP" b="1" dirty="0">
                <a:latin typeface="+mn-ea"/>
              </a:rPr>
              <a:t>DIME</a:t>
            </a:r>
            <a:r>
              <a:rPr lang="ja-JP" altLang="en-US" b="1" dirty="0">
                <a:latin typeface="+mn-ea"/>
              </a:rPr>
              <a:t>」を使ってもらえればと思っております。</a:t>
            </a:r>
            <a:endParaRPr lang="en-US" altLang="ja-JP" b="1" dirty="0">
              <a:latin typeface="+mn-ea"/>
            </a:endParaRPr>
          </a:p>
          <a:p>
            <a:pPr>
              <a:lnSpc>
                <a:spcPct val="150000"/>
              </a:lnSpc>
            </a:pPr>
            <a:r>
              <a:rPr lang="ja-JP" altLang="en-US" b="1" dirty="0">
                <a:latin typeface="+mn-ea"/>
              </a:rPr>
              <a:t>新しい挑戦に是非ご注目ください。</a:t>
            </a:r>
            <a:endParaRPr lang="en-US" altLang="ja-JP" b="1" dirty="0">
              <a:latin typeface="+mn-ea"/>
            </a:endParaRPr>
          </a:p>
          <a:p>
            <a:pPr>
              <a:lnSpc>
                <a:spcPct val="150000"/>
              </a:lnSpc>
            </a:pPr>
            <a:endParaRPr lang="ja-JP" altLang="en-US" b="1" dirty="0">
              <a:latin typeface="+mn-ea"/>
            </a:endParaRPr>
          </a:p>
          <a:p>
            <a:endParaRPr lang="en-US" altLang="ja-JP" b="1" dirty="0">
              <a:latin typeface="+mn-ea"/>
            </a:endParaRPr>
          </a:p>
          <a:p>
            <a:endParaRPr lang="en-US" altLang="ja-JP" b="1" dirty="0">
              <a:latin typeface="+mn-ea"/>
            </a:endParaRPr>
          </a:p>
          <a:p>
            <a:endParaRPr lang="en-US" altLang="ja-JP" b="1" dirty="0">
              <a:latin typeface="+mn-ea"/>
            </a:endParaRPr>
          </a:p>
          <a:p>
            <a:endParaRPr lang="en-US" altLang="ja-JP" b="1" dirty="0">
              <a:latin typeface="+mn-ea"/>
            </a:endParaRPr>
          </a:p>
        </p:txBody>
      </p:sp>
      <p:sp>
        <p:nvSpPr>
          <p:cNvPr id="2" name="テキスト ボックス 1">
            <a:extLst>
              <a:ext uri="{FF2B5EF4-FFF2-40B4-BE49-F238E27FC236}">
                <a16:creationId xmlns:a16="http://schemas.microsoft.com/office/drawing/2014/main" id="{8F9C7988-A105-1F98-42A6-2973210329BF}"/>
              </a:ext>
            </a:extLst>
          </p:cNvPr>
          <p:cNvSpPr txBox="1"/>
          <p:nvPr/>
        </p:nvSpPr>
        <p:spPr>
          <a:xfrm>
            <a:off x="6669542" y="5293197"/>
            <a:ext cx="2910069" cy="830997"/>
          </a:xfrm>
          <a:prstGeom prst="rect">
            <a:avLst/>
          </a:prstGeom>
          <a:solidFill>
            <a:schemeClr val="tx1"/>
          </a:solidFill>
        </p:spPr>
        <p:txBody>
          <a:bodyPr wrap="square" rtlCol="0">
            <a:spAutoFit/>
          </a:bodyPr>
          <a:lstStyle/>
          <a:p>
            <a:pPr algn="ctr"/>
            <a:r>
              <a:rPr lang="en-US" altLang="ja-JP" sz="2400" b="1" dirty="0">
                <a:solidFill>
                  <a:schemeClr val="bg1"/>
                </a:solidFill>
                <a:latin typeface="+mn-ea"/>
              </a:rPr>
              <a:t>DIME</a:t>
            </a:r>
            <a:r>
              <a:rPr lang="ja-JP" altLang="en-US" sz="2400" b="1" dirty="0">
                <a:solidFill>
                  <a:schemeClr val="bg1"/>
                </a:solidFill>
                <a:latin typeface="+mn-ea"/>
              </a:rPr>
              <a:t>編集長</a:t>
            </a:r>
            <a:endParaRPr lang="en-US" altLang="ja-JP" sz="2400" b="1" dirty="0">
              <a:solidFill>
                <a:schemeClr val="bg1"/>
              </a:solidFill>
              <a:latin typeface="+mn-ea"/>
            </a:endParaRPr>
          </a:p>
          <a:p>
            <a:pPr algn="ctr"/>
            <a:r>
              <a:rPr lang="ja-JP" altLang="en-US" sz="2400" b="1" dirty="0">
                <a:solidFill>
                  <a:schemeClr val="bg1"/>
                </a:solidFill>
                <a:latin typeface="+mn-ea"/>
              </a:rPr>
              <a:t>石崎 寛明</a:t>
            </a:r>
            <a:endParaRPr lang="en-US" altLang="ja-JP" sz="2400" b="1" dirty="0">
              <a:solidFill>
                <a:schemeClr val="bg1"/>
              </a:solidFill>
              <a:latin typeface="+mn-ea"/>
            </a:endParaRPr>
          </a:p>
        </p:txBody>
      </p:sp>
      <p:pic>
        <p:nvPicPr>
          <p:cNvPr id="7" name="図 6">
            <a:extLst>
              <a:ext uri="{FF2B5EF4-FFF2-40B4-BE49-F238E27FC236}">
                <a16:creationId xmlns:a16="http://schemas.microsoft.com/office/drawing/2014/main" id="{4A6FB63D-0C99-A07E-1E24-D4BE6601AF88}"/>
              </a:ext>
            </a:extLst>
          </p:cNvPr>
          <p:cNvPicPr>
            <a:picLocks noChangeAspect="1"/>
          </p:cNvPicPr>
          <p:nvPr/>
        </p:nvPicPr>
        <p:blipFill>
          <a:blip r:embed="rId3"/>
          <a:stretch>
            <a:fillRect/>
          </a:stretch>
        </p:blipFill>
        <p:spPr>
          <a:xfrm>
            <a:off x="6670317" y="1340768"/>
            <a:ext cx="2910069" cy="3501540"/>
          </a:xfrm>
          <a:prstGeom prst="rect">
            <a:avLst/>
          </a:prstGeom>
        </p:spPr>
      </p:pic>
    </p:spTree>
    <p:extLst>
      <p:ext uri="{BB962C8B-B14F-4D97-AF65-F5344CB8AC3E}">
        <p14:creationId xmlns:p14="http://schemas.microsoft.com/office/powerpoint/2010/main" val="3763945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8694" y="764704"/>
            <a:ext cx="9873059" cy="6120680"/>
          </a:xfrm>
          <a:prstGeom prst="rect">
            <a:avLst/>
          </a:prstGeom>
        </p:spPr>
      </p:pic>
      <p:sp>
        <p:nvSpPr>
          <p:cNvPr id="16" name="正方形/長方形 15"/>
          <p:cNvSpPr/>
          <p:nvPr/>
        </p:nvSpPr>
        <p:spPr>
          <a:xfrm>
            <a:off x="-15552" y="597249"/>
            <a:ext cx="10009112" cy="643523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スライド番号プレースホルダー 1"/>
          <p:cNvSpPr>
            <a:spLocks noGrp="1"/>
          </p:cNvSpPr>
          <p:nvPr>
            <p:ph type="sldNum" sz="quarter" idx="12"/>
          </p:nvPr>
        </p:nvSpPr>
        <p:spPr>
          <a:xfrm>
            <a:off x="7677150" y="6492875"/>
            <a:ext cx="2228850" cy="365125"/>
          </a:xfrm>
        </p:spPr>
        <p:txBody>
          <a:bodyPr/>
          <a:lstStyle/>
          <a:p>
            <a:pPr algn="r"/>
            <a:fld id="{848A25BD-F24A-478D-B5BC-65FBCB157527}" type="slidenum">
              <a:rPr lang="ja-JP" altLang="en-US" smtClean="0">
                <a:latin typeface="+mn-ea"/>
              </a:rPr>
              <a:pPr algn="r"/>
              <a:t>4</a:t>
            </a:fld>
            <a:endParaRPr lang="ja-JP" altLang="en-US" dirty="0">
              <a:latin typeface="+mn-ea"/>
            </a:endParaRPr>
          </a:p>
        </p:txBody>
      </p:sp>
      <p:sp>
        <p:nvSpPr>
          <p:cNvPr id="2" name="ホームベース 13">
            <a:extLst>
              <a:ext uri="{FF2B5EF4-FFF2-40B4-BE49-F238E27FC236}">
                <a16:creationId xmlns:a16="http://schemas.microsoft.com/office/drawing/2014/main" id="{D0108DAA-DF74-5E82-FD64-0737489AC945}"/>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 name="テキスト ボックス 2">
            <a:extLst>
              <a:ext uri="{FF2B5EF4-FFF2-40B4-BE49-F238E27FC236}">
                <a16:creationId xmlns:a16="http://schemas.microsoft.com/office/drawing/2014/main" id="{3420C024-EE7F-37F9-E14B-CF88DD03479A}"/>
              </a:ext>
            </a:extLst>
          </p:cNvPr>
          <p:cNvSpPr txBox="1"/>
          <p:nvPr/>
        </p:nvSpPr>
        <p:spPr>
          <a:xfrm>
            <a:off x="218541" y="324446"/>
            <a:ext cx="2286187" cy="369332"/>
          </a:xfrm>
          <a:prstGeom prst="rect">
            <a:avLst/>
          </a:prstGeom>
          <a:noFill/>
        </p:spPr>
        <p:txBody>
          <a:bodyPr wrap="square" rtlCol="0">
            <a:spAutoFit/>
          </a:bodyPr>
          <a:lstStyle/>
          <a:p>
            <a:r>
              <a:rPr lang="ja-JP" altLang="en-US" b="1" dirty="0">
                <a:solidFill>
                  <a:schemeClr val="bg1"/>
                </a:solidFill>
                <a:latin typeface="+mn-ea"/>
              </a:rPr>
              <a:t>企画テーマ</a:t>
            </a:r>
            <a:endParaRPr lang="en-US" altLang="ja-JP" b="1" dirty="0">
              <a:solidFill>
                <a:schemeClr val="bg1"/>
              </a:solidFill>
              <a:latin typeface="+mn-ea"/>
            </a:endParaRPr>
          </a:p>
        </p:txBody>
      </p:sp>
      <p:sp>
        <p:nvSpPr>
          <p:cNvPr id="9" name="正方形/長方形 8">
            <a:extLst>
              <a:ext uri="{FF2B5EF4-FFF2-40B4-BE49-F238E27FC236}">
                <a16:creationId xmlns:a16="http://schemas.microsoft.com/office/drawing/2014/main" id="{C90B66A3-1A9D-43A0-F098-3389C02FC4EE}"/>
              </a:ext>
            </a:extLst>
          </p:cNvPr>
          <p:cNvSpPr/>
          <p:nvPr/>
        </p:nvSpPr>
        <p:spPr>
          <a:xfrm>
            <a:off x="199443" y="3148324"/>
            <a:ext cx="2165144" cy="216024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600" dirty="0">
                <a:latin typeface="+mn-ea"/>
                <a:cs typeface="72 Black" panose="020B0A04030603020204" pitchFamily="34" charset="0"/>
              </a:rPr>
              <a:t>D</a:t>
            </a:r>
            <a:endParaRPr kumimoji="1" lang="ja-JP" altLang="en-US" sz="9600" dirty="0">
              <a:latin typeface="+mn-ea"/>
              <a:cs typeface="72 Black" panose="020B0A04030603020204" pitchFamily="34" charset="0"/>
            </a:endParaRPr>
          </a:p>
        </p:txBody>
      </p:sp>
      <p:sp>
        <p:nvSpPr>
          <p:cNvPr id="11" name="正方形/長方形 10">
            <a:extLst>
              <a:ext uri="{FF2B5EF4-FFF2-40B4-BE49-F238E27FC236}">
                <a16:creationId xmlns:a16="http://schemas.microsoft.com/office/drawing/2014/main" id="{0B950906-C69A-87BC-2AA0-CB37C872F824}"/>
              </a:ext>
            </a:extLst>
          </p:cNvPr>
          <p:cNvSpPr/>
          <p:nvPr/>
        </p:nvSpPr>
        <p:spPr>
          <a:xfrm>
            <a:off x="2658915" y="3148324"/>
            <a:ext cx="2165144" cy="216024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600" dirty="0">
                <a:latin typeface="+mn-ea"/>
              </a:rPr>
              <a:t>I</a:t>
            </a:r>
            <a:endParaRPr kumimoji="1" lang="ja-JP" altLang="en-US" sz="9600" dirty="0">
              <a:latin typeface="+mn-ea"/>
            </a:endParaRPr>
          </a:p>
        </p:txBody>
      </p:sp>
      <p:sp>
        <p:nvSpPr>
          <p:cNvPr id="12" name="正方形/長方形 11">
            <a:extLst>
              <a:ext uri="{FF2B5EF4-FFF2-40B4-BE49-F238E27FC236}">
                <a16:creationId xmlns:a16="http://schemas.microsoft.com/office/drawing/2014/main" id="{2DA7CD7F-B493-9EE9-AD32-FFBC757B54AC}"/>
              </a:ext>
            </a:extLst>
          </p:cNvPr>
          <p:cNvSpPr/>
          <p:nvPr/>
        </p:nvSpPr>
        <p:spPr>
          <a:xfrm>
            <a:off x="5118387" y="3148324"/>
            <a:ext cx="2165144" cy="216024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600" dirty="0">
                <a:latin typeface="+mn-ea"/>
              </a:rPr>
              <a:t>M</a:t>
            </a:r>
            <a:endParaRPr kumimoji="1" lang="ja-JP" altLang="en-US" sz="9600" dirty="0">
              <a:latin typeface="+mn-ea"/>
            </a:endParaRPr>
          </a:p>
        </p:txBody>
      </p:sp>
      <p:sp>
        <p:nvSpPr>
          <p:cNvPr id="13" name="正方形/長方形 12">
            <a:extLst>
              <a:ext uri="{FF2B5EF4-FFF2-40B4-BE49-F238E27FC236}">
                <a16:creationId xmlns:a16="http://schemas.microsoft.com/office/drawing/2014/main" id="{9E0AEB80-4F93-27D7-2832-E18FAFC81B7F}"/>
              </a:ext>
            </a:extLst>
          </p:cNvPr>
          <p:cNvSpPr/>
          <p:nvPr/>
        </p:nvSpPr>
        <p:spPr>
          <a:xfrm>
            <a:off x="7577859" y="3148324"/>
            <a:ext cx="2165144" cy="216024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600" dirty="0">
                <a:latin typeface="+mn-ea"/>
              </a:rPr>
              <a:t>E</a:t>
            </a:r>
            <a:endParaRPr kumimoji="1" lang="ja-JP" altLang="en-US" sz="9600" dirty="0">
              <a:latin typeface="+mn-ea"/>
            </a:endParaRPr>
          </a:p>
        </p:txBody>
      </p:sp>
      <p:sp>
        <p:nvSpPr>
          <p:cNvPr id="14" name="テキスト ボックス 13">
            <a:extLst>
              <a:ext uri="{FF2B5EF4-FFF2-40B4-BE49-F238E27FC236}">
                <a16:creationId xmlns:a16="http://schemas.microsoft.com/office/drawing/2014/main" id="{CCBCE342-167D-BDEA-C41D-FD695A706386}"/>
              </a:ext>
            </a:extLst>
          </p:cNvPr>
          <p:cNvSpPr txBox="1"/>
          <p:nvPr/>
        </p:nvSpPr>
        <p:spPr>
          <a:xfrm>
            <a:off x="246933" y="3197390"/>
            <a:ext cx="2070163" cy="2092881"/>
          </a:xfrm>
          <a:prstGeom prst="rect">
            <a:avLst/>
          </a:prstGeom>
          <a:solidFill>
            <a:schemeClr val="tx1">
              <a:alpha val="45098"/>
            </a:schemeClr>
          </a:solidFill>
        </p:spPr>
        <p:txBody>
          <a:bodyPr wrap="square" rtlCol="0">
            <a:spAutoFit/>
          </a:bodyPr>
          <a:lstStyle/>
          <a:p>
            <a:pPr algn="ctr"/>
            <a:endParaRPr kumimoji="1" lang="en-US" altLang="ja-JP" dirty="0">
              <a:latin typeface="+mn-ea"/>
            </a:endParaRPr>
          </a:p>
          <a:p>
            <a:pPr algn="ctr"/>
            <a:r>
              <a:rPr lang="en-US" altLang="ja-JP" sz="2000" b="1" dirty="0">
                <a:solidFill>
                  <a:srgbClr val="FFFF00"/>
                </a:solidFill>
                <a:latin typeface="+mn-ea"/>
              </a:rPr>
              <a:t>Data</a:t>
            </a:r>
          </a:p>
          <a:p>
            <a:pPr algn="ctr"/>
            <a:r>
              <a:rPr lang="en-US" altLang="ja-JP" sz="2000" b="1" dirty="0">
                <a:solidFill>
                  <a:srgbClr val="FFFF00"/>
                </a:solidFill>
                <a:latin typeface="+mn-ea"/>
              </a:rPr>
              <a:t>DX</a:t>
            </a:r>
          </a:p>
          <a:p>
            <a:pPr algn="ctr"/>
            <a:endParaRPr lang="en-US" altLang="ja-JP" dirty="0">
              <a:latin typeface="+mn-ea"/>
            </a:endParaRPr>
          </a:p>
          <a:p>
            <a:pPr algn="ctr"/>
            <a:r>
              <a:rPr kumimoji="1" lang="ja-JP" altLang="en-US" dirty="0">
                <a:solidFill>
                  <a:srgbClr val="FFFF00"/>
                </a:solidFill>
                <a:latin typeface="+mn-ea"/>
              </a:rPr>
              <a:t>データ利活用</a:t>
            </a:r>
            <a:endParaRPr kumimoji="1" lang="en-US" altLang="ja-JP" dirty="0">
              <a:solidFill>
                <a:srgbClr val="FFFF00"/>
              </a:solidFill>
              <a:latin typeface="+mn-ea"/>
            </a:endParaRPr>
          </a:p>
          <a:p>
            <a:pPr algn="ctr"/>
            <a:r>
              <a:rPr kumimoji="1" lang="en-US" altLang="ja-JP" dirty="0">
                <a:solidFill>
                  <a:srgbClr val="FFFF00"/>
                </a:solidFill>
                <a:latin typeface="+mn-ea"/>
              </a:rPr>
              <a:t>DX</a:t>
            </a:r>
            <a:r>
              <a:rPr kumimoji="1" lang="ja-JP" altLang="en-US" dirty="0">
                <a:solidFill>
                  <a:srgbClr val="FFFF00"/>
                </a:solidFill>
                <a:latin typeface="+mn-ea"/>
              </a:rPr>
              <a:t>のその先</a:t>
            </a:r>
            <a:endParaRPr kumimoji="1" lang="en-US" altLang="ja-JP" dirty="0">
              <a:solidFill>
                <a:srgbClr val="FFFF00"/>
              </a:solidFill>
              <a:latin typeface="+mn-ea"/>
            </a:endParaRPr>
          </a:p>
          <a:p>
            <a:pPr algn="ctr"/>
            <a:endParaRPr kumimoji="1" lang="en-US" altLang="ja-JP" dirty="0">
              <a:latin typeface="+mn-ea"/>
            </a:endParaRPr>
          </a:p>
        </p:txBody>
      </p:sp>
      <p:sp>
        <p:nvSpPr>
          <p:cNvPr id="17" name="テキスト ボックス 16">
            <a:extLst>
              <a:ext uri="{FF2B5EF4-FFF2-40B4-BE49-F238E27FC236}">
                <a16:creationId xmlns:a16="http://schemas.microsoft.com/office/drawing/2014/main" id="{D936A7BE-7FD9-5DEE-BB30-394C8F0EEFA5}"/>
              </a:ext>
            </a:extLst>
          </p:cNvPr>
          <p:cNvSpPr txBox="1"/>
          <p:nvPr/>
        </p:nvSpPr>
        <p:spPr>
          <a:xfrm>
            <a:off x="2706405" y="3212780"/>
            <a:ext cx="2070163" cy="2031325"/>
          </a:xfrm>
          <a:prstGeom prst="rect">
            <a:avLst/>
          </a:prstGeom>
          <a:solidFill>
            <a:schemeClr val="tx1">
              <a:alpha val="45098"/>
            </a:schemeClr>
          </a:solidFill>
        </p:spPr>
        <p:txBody>
          <a:bodyPr wrap="square" rtlCol="0">
            <a:spAutoFit/>
          </a:bodyPr>
          <a:lstStyle/>
          <a:p>
            <a:pPr algn="ctr"/>
            <a:endParaRPr lang="en-US" altLang="ja-JP" dirty="0">
              <a:solidFill>
                <a:srgbClr val="FFFF00"/>
              </a:solidFill>
              <a:latin typeface="+mn-ea"/>
            </a:endParaRPr>
          </a:p>
          <a:p>
            <a:pPr algn="ctr"/>
            <a:endParaRPr lang="en-US" altLang="ja-JP" dirty="0">
              <a:latin typeface="+mn-ea"/>
            </a:endParaRPr>
          </a:p>
          <a:p>
            <a:pPr algn="ctr"/>
            <a:endParaRPr lang="en-US" altLang="ja-JP" dirty="0">
              <a:latin typeface="+mn-ea"/>
            </a:endParaRPr>
          </a:p>
          <a:p>
            <a:pPr algn="ctr"/>
            <a:endParaRPr lang="en-US" altLang="ja-JP" dirty="0">
              <a:latin typeface="+mn-ea"/>
            </a:endParaRPr>
          </a:p>
          <a:p>
            <a:pPr algn="ctr"/>
            <a:endParaRPr lang="en-US" altLang="ja-JP" dirty="0">
              <a:latin typeface="+mn-ea"/>
            </a:endParaRPr>
          </a:p>
          <a:p>
            <a:pPr algn="ctr"/>
            <a:endParaRPr lang="en-US" altLang="ja-JP" dirty="0">
              <a:latin typeface="+mn-ea"/>
            </a:endParaRPr>
          </a:p>
          <a:p>
            <a:pPr algn="ctr"/>
            <a:endParaRPr lang="en-US" altLang="ja-JP" dirty="0">
              <a:latin typeface="+mn-ea"/>
            </a:endParaRPr>
          </a:p>
        </p:txBody>
      </p:sp>
      <p:sp>
        <p:nvSpPr>
          <p:cNvPr id="18" name="テキスト ボックス 17">
            <a:extLst>
              <a:ext uri="{FF2B5EF4-FFF2-40B4-BE49-F238E27FC236}">
                <a16:creationId xmlns:a16="http://schemas.microsoft.com/office/drawing/2014/main" id="{F289B040-ABE6-B7A2-A2B7-3C90909E83F1}"/>
              </a:ext>
            </a:extLst>
          </p:cNvPr>
          <p:cNvSpPr txBox="1"/>
          <p:nvPr/>
        </p:nvSpPr>
        <p:spPr>
          <a:xfrm>
            <a:off x="5165877" y="3201535"/>
            <a:ext cx="2070163" cy="2062103"/>
          </a:xfrm>
          <a:prstGeom prst="rect">
            <a:avLst/>
          </a:prstGeom>
          <a:solidFill>
            <a:schemeClr val="tx1">
              <a:alpha val="45098"/>
            </a:schemeClr>
          </a:solidFill>
        </p:spPr>
        <p:txBody>
          <a:bodyPr wrap="square" rtlCol="0">
            <a:spAutoFit/>
          </a:bodyPr>
          <a:lstStyle/>
          <a:p>
            <a:pPr algn="ctr"/>
            <a:endParaRPr kumimoji="1" lang="en-US" altLang="ja-JP" dirty="0">
              <a:solidFill>
                <a:srgbClr val="FFFF00"/>
              </a:solidFill>
              <a:latin typeface="+mn-ea"/>
            </a:endParaRPr>
          </a:p>
          <a:p>
            <a:pPr algn="ctr"/>
            <a:r>
              <a:rPr kumimoji="1" lang="en-US" altLang="ja-JP" sz="2000" b="1" dirty="0">
                <a:solidFill>
                  <a:srgbClr val="FFFF00"/>
                </a:solidFill>
                <a:latin typeface="+mn-ea"/>
              </a:rPr>
              <a:t>Marketing</a:t>
            </a:r>
          </a:p>
          <a:p>
            <a:pPr algn="ctr"/>
            <a:r>
              <a:rPr lang="en-US" altLang="ja-JP" b="1" dirty="0">
                <a:solidFill>
                  <a:srgbClr val="FFFF00"/>
                </a:solidFill>
                <a:latin typeface="+mn-ea"/>
              </a:rPr>
              <a:t>Management</a:t>
            </a:r>
          </a:p>
          <a:p>
            <a:pPr algn="ctr"/>
            <a:endParaRPr lang="en-US" altLang="ja-JP" dirty="0">
              <a:solidFill>
                <a:srgbClr val="FFFF00"/>
              </a:solidFill>
              <a:latin typeface="+mn-ea"/>
            </a:endParaRPr>
          </a:p>
          <a:p>
            <a:pPr algn="ctr"/>
            <a:r>
              <a:rPr kumimoji="1" lang="ja-JP" altLang="en-US" dirty="0">
                <a:solidFill>
                  <a:srgbClr val="FFFF00"/>
                </a:solidFill>
                <a:latin typeface="+mn-ea"/>
              </a:rPr>
              <a:t>マーケティング</a:t>
            </a:r>
            <a:endParaRPr kumimoji="1" lang="en-US" altLang="ja-JP" dirty="0">
              <a:solidFill>
                <a:srgbClr val="FFFF00"/>
              </a:solidFill>
              <a:latin typeface="+mn-ea"/>
            </a:endParaRPr>
          </a:p>
          <a:p>
            <a:pPr algn="ctr"/>
            <a:r>
              <a:rPr kumimoji="1" lang="ja-JP" altLang="en-US">
                <a:solidFill>
                  <a:srgbClr val="FFFF00"/>
                </a:solidFill>
                <a:latin typeface="+mn-ea"/>
              </a:rPr>
              <a:t>事業開発</a:t>
            </a:r>
            <a:endParaRPr kumimoji="1" lang="en-US" altLang="ja-JP" dirty="0">
              <a:solidFill>
                <a:srgbClr val="FFFF00"/>
              </a:solidFill>
              <a:latin typeface="+mn-ea"/>
            </a:endParaRPr>
          </a:p>
          <a:p>
            <a:pPr algn="ctr"/>
            <a:endParaRPr kumimoji="1" lang="en-US" altLang="ja-JP" dirty="0">
              <a:latin typeface="+mn-ea"/>
            </a:endParaRPr>
          </a:p>
        </p:txBody>
      </p:sp>
      <p:sp>
        <p:nvSpPr>
          <p:cNvPr id="19" name="テキスト ボックス 18">
            <a:extLst>
              <a:ext uri="{FF2B5EF4-FFF2-40B4-BE49-F238E27FC236}">
                <a16:creationId xmlns:a16="http://schemas.microsoft.com/office/drawing/2014/main" id="{4E1CE4D2-F880-5F07-1878-F0B58BC92EB8}"/>
              </a:ext>
            </a:extLst>
          </p:cNvPr>
          <p:cNvSpPr txBox="1"/>
          <p:nvPr/>
        </p:nvSpPr>
        <p:spPr>
          <a:xfrm>
            <a:off x="7625349" y="3212780"/>
            <a:ext cx="2070163" cy="2062103"/>
          </a:xfrm>
          <a:prstGeom prst="rect">
            <a:avLst/>
          </a:prstGeom>
          <a:solidFill>
            <a:schemeClr val="tx1">
              <a:alpha val="45098"/>
            </a:schemeClr>
          </a:solidFill>
        </p:spPr>
        <p:txBody>
          <a:bodyPr wrap="square" rtlCol="0">
            <a:spAutoFit/>
          </a:bodyPr>
          <a:lstStyle/>
          <a:p>
            <a:pPr algn="ctr"/>
            <a:endParaRPr kumimoji="1" lang="en-US" altLang="ja-JP" dirty="0">
              <a:solidFill>
                <a:srgbClr val="FFFF00"/>
              </a:solidFill>
              <a:latin typeface="+mn-ea"/>
            </a:endParaRPr>
          </a:p>
          <a:p>
            <a:pPr algn="ctr"/>
            <a:r>
              <a:rPr kumimoji="1" lang="en-US" altLang="ja-JP" sz="2000" b="1" dirty="0">
                <a:solidFill>
                  <a:srgbClr val="FFFF00"/>
                </a:solidFill>
                <a:latin typeface="+mn-ea"/>
              </a:rPr>
              <a:t>Enterprise</a:t>
            </a:r>
            <a:endParaRPr lang="en-US" altLang="ja-JP" dirty="0">
              <a:solidFill>
                <a:srgbClr val="FFFF00"/>
              </a:solidFill>
              <a:latin typeface="+mn-ea"/>
            </a:endParaRPr>
          </a:p>
          <a:p>
            <a:pPr algn="ctr"/>
            <a:endParaRPr lang="en-US" altLang="ja-JP" dirty="0">
              <a:solidFill>
                <a:srgbClr val="FFFF00"/>
              </a:solidFill>
              <a:latin typeface="+mn-ea"/>
            </a:endParaRPr>
          </a:p>
          <a:p>
            <a:pPr algn="ctr"/>
            <a:endParaRPr lang="en-US" altLang="ja-JP" dirty="0">
              <a:solidFill>
                <a:srgbClr val="FFFF00"/>
              </a:solidFill>
              <a:latin typeface="+mn-ea"/>
            </a:endParaRPr>
          </a:p>
          <a:p>
            <a:pPr algn="ctr"/>
            <a:r>
              <a:rPr lang="ja-JP" altLang="en-US">
                <a:solidFill>
                  <a:srgbClr val="FFFF00"/>
                </a:solidFill>
                <a:latin typeface="+mn-ea"/>
              </a:rPr>
              <a:t>法人向けサービス</a:t>
            </a:r>
            <a:endParaRPr lang="en-US" altLang="ja-JP" dirty="0">
              <a:solidFill>
                <a:srgbClr val="FFFF00"/>
              </a:solidFill>
              <a:latin typeface="+mn-ea"/>
            </a:endParaRPr>
          </a:p>
          <a:p>
            <a:pPr algn="ctr"/>
            <a:r>
              <a:rPr lang="ja-JP" altLang="en-US">
                <a:solidFill>
                  <a:srgbClr val="FFFF00"/>
                </a:solidFill>
                <a:latin typeface="+mn-ea"/>
              </a:rPr>
              <a:t>経営</a:t>
            </a:r>
            <a:endParaRPr lang="en-US" altLang="ja-JP" dirty="0">
              <a:latin typeface="+mn-ea"/>
            </a:endParaRPr>
          </a:p>
          <a:p>
            <a:pPr algn="ctr"/>
            <a:endParaRPr lang="en-US" altLang="ja-JP" dirty="0">
              <a:latin typeface="+mn-ea"/>
            </a:endParaRPr>
          </a:p>
        </p:txBody>
      </p:sp>
      <p:sp>
        <p:nvSpPr>
          <p:cNvPr id="20" name="テキスト ボックス 19">
            <a:extLst>
              <a:ext uri="{FF2B5EF4-FFF2-40B4-BE49-F238E27FC236}">
                <a16:creationId xmlns:a16="http://schemas.microsoft.com/office/drawing/2014/main" id="{6A73406B-B4AF-569F-A446-DD077B808604}"/>
              </a:ext>
            </a:extLst>
          </p:cNvPr>
          <p:cNvSpPr txBox="1"/>
          <p:nvPr/>
        </p:nvSpPr>
        <p:spPr>
          <a:xfrm>
            <a:off x="416496" y="828001"/>
            <a:ext cx="9073008" cy="584775"/>
          </a:xfrm>
          <a:prstGeom prst="rect">
            <a:avLst/>
          </a:prstGeom>
          <a:solidFill>
            <a:schemeClr val="tx1"/>
          </a:solidFill>
        </p:spPr>
        <p:txBody>
          <a:bodyPr wrap="square" rtlCol="0">
            <a:spAutoFit/>
          </a:bodyPr>
          <a:lstStyle/>
          <a:p>
            <a:pPr algn="ctr"/>
            <a:r>
              <a:rPr lang="en-US" altLang="ja-JP" sz="3200" b="1" dirty="0">
                <a:solidFill>
                  <a:schemeClr val="bg1"/>
                </a:solidFill>
                <a:latin typeface="+mn-ea"/>
              </a:rPr>
              <a:t>DIME Business Trend Summit</a:t>
            </a:r>
            <a:r>
              <a:rPr lang="ja-JP" altLang="en-US" sz="3200" b="1" dirty="0">
                <a:solidFill>
                  <a:schemeClr val="bg1"/>
                </a:solidFill>
                <a:latin typeface="+mn-ea"/>
              </a:rPr>
              <a:t> </a:t>
            </a:r>
            <a:r>
              <a:rPr lang="en-US" altLang="ja-JP" sz="3200" b="1" dirty="0">
                <a:solidFill>
                  <a:schemeClr val="bg1"/>
                </a:solidFill>
                <a:latin typeface="+mn-ea"/>
              </a:rPr>
              <a:t>2024</a:t>
            </a:r>
          </a:p>
        </p:txBody>
      </p:sp>
      <p:sp>
        <p:nvSpPr>
          <p:cNvPr id="4" name="テキスト ボックス 3">
            <a:extLst>
              <a:ext uri="{FF2B5EF4-FFF2-40B4-BE49-F238E27FC236}">
                <a16:creationId xmlns:a16="http://schemas.microsoft.com/office/drawing/2014/main" id="{EBDFDD36-7478-628C-4FB9-9EA0C69C2D41}"/>
              </a:ext>
            </a:extLst>
          </p:cNvPr>
          <p:cNvSpPr txBox="1"/>
          <p:nvPr/>
        </p:nvSpPr>
        <p:spPr>
          <a:xfrm>
            <a:off x="1137910" y="1633870"/>
            <a:ext cx="7702187" cy="830997"/>
          </a:xfrm>
          <a:prstGeom prst="rect">
            <a:avLst/>
          </a:prstGeom>
          <a:solidFill>
            <a:schemeClr val="tx1"/>
          </a:solidFill>
        </p:spPr>
        <p:txBody>
          <a:bodyPr wrap="square" rtlCol="0">
            <a:spAutoFit/>
          </a:bodyPr>
          <a:lstStyle/>
          <a:p>
            <a:pPr algn="ctr"/>
            <a:r>
              <a:rPr lang="ja-JP" altLang="en-US" sz="2400" b="1">
                <a:solidFill>
                  <a:schemeClr val="bg1"/>
                </a:solidFill>
                <a:latin typeface="+mn-ea"/>
              </a:rPr>
              <a:t>「</a:t>
            </a:r>
            <a:r>
              <a:rPr lang="en-US" altLang="ja-JP" sz="2400" b="1" dirty="0">
                <a:solidFill>
                  <a:schemeClr val="bg1"/>
                </a:solidFill>
                <a:latin typeface="+mn-ea"/>
              </a:rPr>
              <a:t>DIME</a:t>
            </a:r>
            <a:r>
              <a:rPr lang="ja-JP" altLang="en-US" sz="2400" b="1">
                <a:solidFill>
                  <a:schemeClr val="bg1"/>
                </a:solidFill>
                <a:latin typeface="+mn-ea"/>
              </a:rPr>
              <a:t>」と注目度の高い識者たちが</a:t>
            </a:r>
            <a:endParaRPr lang="en-US" altLang="ja-JP" sz="2400" b="1" dirty="0">
              <a:solidFill>
                <a:schemeClr val="bg1"/>
              </a:solidFill>
              <a:latin typeface="+mn-ea"/>
            </a:endParaRPr>
          </a:p>
          <a:p>
            <a:pPr algn="ctr"/>
            <a:r>
              <a:rPr lang="en-US" altLang="ja-JP" sz="2400" b="1" dirty="0">
                <a:solidFill>
                  <a:schemeClr val="bg1"/>
                </a:solidFill>
                <a:latin typeface="+mn-ea"/>
              </a:rPr>
              <a:t>2024</a:t>
            </a:r>
            <a:r>
              <a:rPr lang="ja-JP" altLang="en-US" sz="2400" b="1" dirty="0">
                <a:solidFill>
                  <a:schemeClr val="bg1"/>
                </a:solidFill>
                <a:latin typeface="+mn-ea"/>
              </a:rPr>
              <a:t>年の</a:t>
            </a:r>
            <a:r>
              <a:rPr lang="ja-JP" altLang="en-US" sz="2400" b="1">
                <a:solidFill>
                  <a:schemeClr val="bg1"/>
                </a:solidFill>
                <a:latin typeface="+mn-ea"/>
              </a:rPr>
              <a:t>ビジネストレンドを先読みします！</a:t>
            </a:r>
            <a:endParaRPr lang="en-US" altLang="ja-JP" sz="2400" b="1" dirty="0">
              <a:solidFill>
                <a:schemeClr val="bg1"/>
              </a:solidFill>
              <a:latin typeface="+mn-ea"/>
            </a:endParaRPr>
          </a:p>
        </p:txBody>
      </p:sp>
      <p:sp>
        <p:nvSpPr>
          <p:cNvPr id="5" name="テキスト ボックス 4">
            <a:extLst>
              <a:ext uri="{FF2B5EF4-FFF2-40B4-BE49-F238E27FC236}">
                <a16:creationId xmlns:a16="http://schemas.microsoft.com/office/drawing/2014/main" id="{2D23CFDF-FE0B-75AB-A394-2A4905526CAB}"/>
              </a:ext>
            </a:extLst>
          </p:cNvPr>
          <p:cNvSpPr txBox="1"/>
          <p:nvPr/>
        </p:nvSpPr>
        <p:spPr>
          <a:xfrm>
            <a:off x="2720752" y="3424934"/>
            <a:ext cx="2070163" cy="1631216"/>
          </a:xfrm>
          <a:prstGeom prst="rect">
            <a:avLst/>
          </a:prstGeom>
          <a:noFill/>
        </p:spPr>
        <p:txBody>
          <a:bodyPr wrap="square" rtlCol="0">
            <a:spAutoFit/>
          </a:bodyPr>
          <a:lstStyle/>
          <a:p>
            <a:pPr algn="ctr"/>
            <a:r>
              <a:rPr lang="en-US" altLang="ja-JP" sz="2000" b="1" dirty="0">
                <a:solidFill>
                  <a:srgbClr val="FFFF00"/>
                </a:solidFill>
              </a:rPr>
              <a:t>I</a:t>
            </a:r>
            <a:r>
              <a:rPr kumimoji="1" lang="en-US" altLang="ja-JP" sz="2000" b="1" dirty="0">
                <a:solidFill>
                  <a:srgbClr val="FFFF00"/>
                </a:solidFill>
              </a:rPr>
              <a:t>nnovation</a:t>
            </a:r>
          </a:p>
          <a:p>
            <a:pPr algn="ctr"/>
            <a:r>
              <a:rPr lang="en-US" altLang="ja-JP" sz="2000" b="1" dirty="0">
                <a:solidFill>
                  <a:srgbClr val="FFFF00"/>
                </a:solidFill>
              </a:rPr>
              <a:t>AI</a:t>
            </a:r>
          </a:p>
          <a:p>
            <a:pPr algn="ctr"/>
            <a:endParaRPr kumimoji="1" lang="en-US" altLang="ja-JP" sz="2000" b="1" dirty="0">
              <a:solidFill>
                <a:srgbClr val="FFFF00"/>
              </a:solidFill>
            </a:endParaRPr>
          </a:p>
          <a:p>
            <a:pPr algn="ctr"/>
            <a:r>
              <a:rPr kumimoji="1" lang="ja-JP" altLang="en-US" sz="2000">
                <a:solidFill>
                  <a:srgbClr val="FFFF00"/>
                </a:solidFill>
              </a:rPr>
              <a:t>技術革新</a:t>
            </a:r>
            <a:endParaRPr kumimoji="1" lang="en-US" altLang="ja-JP" sz="2000" dirty="0">
              <a:solidFill>
                <a:srgbClr val="FFFF00"/>
              </a:solidFill>
            </a:endParaRPr>
          </a:p>
          <a:p>
            <a:pPr algn="ctr"/>
            <a:r>
              <a:rPr lang="ja-JP" altLang="en-US" sz="2000">
                <a:solidFill>
                  <a:srgbClr val="FFFF00"/>
                </a:solidFill>
              </a:rPr>
              <a:t>ものづくり</a:t>
            </a:r>
            <a:endParaRPr kumimoji="1" lang="ja-JP" altLang="en-US" sz="2000">
              <a:solidFill>
                <a:srgbClr val="FFFF00"/>
              </a:solidFill>
            </a:endParaRPr>
          </a:p>
        </p:txBody>
      </p:sp>
      <p:sp>
        <p:nvSpPr>
          <p:cNvPr id="6" name="テキスト ボックス 5">
            <a:extLst>
              <a:ext uri="{FF2B5EF4-FFF2-40B4-BE49-F238E27FC236}">
                <a16:creationId xmlns:a16="http://schemas.microsoft.com/office/drawing/2014/main" id="{0468F1EC-BF6E-83B2-F070-730EEF6503DF}"/>
              </a:ext>
            </a:extLst>
          </p:cNvPr>
          <p:cNvSpPr txBox="1"/>
          <p:nvPr/>
        </p:nvSpPr>
        <p:spPr>
          <a:xfrm>
            <a:off x="246933" y="5766355"/>
            <a:ext cx="9458595" cy="830997"/>
          </a:xfrm>
          <a:prstGeom prst="rect">
            <a:avLst/>
          </a:prstGeom>
          <a:noFill/>
        </p:spPr>
        <p:txBody>
          <a:bodyPr wrap="square" rtlCol="0">
            <a:spAutoFit/>
          </a:bodyPr>
          <a:lstStyle/>
          <a:p>
            <a:pPr algn="ctr"/>
            <a:r>
              <a:rPr lang="ja-JP" altLang="en-US" sz="2400" b="1">
                <a:solidFill>
                  <a:srgbClr val="FF0000"/>
                </a:solidFill>
              </a:rPr>
              <a:t>ビジネスセッションは</a:t>
            </a:r>
            <a:r>
              <a:rPr kumimoji="1" lang="ja-JP" altLang="en-US" sz="2400" b="1">
                <a:solidFill>
                  <a:srgbClr val="FF0000"/>
                </a:solidFill>
              </a:rPr>
              <a:t>、</a:t>
            </a:r>
            <a:r>
              <a:rPr kumimoji="1" lang="en-US" altLang="ja-JP" sz="2400" b="1" dirty="0">
                <a:solidFill>
                  <a:srgbClr val="FF0000"/>
                </a:solidFill>
              </a:rPr>
              <a:t>DIME</a:t>
            </a:r>
            <a:r>
              <a:rPr kumimoji="1" lang="ja-JP" altLang="en-US" sz="2400" b="1">
                <a:solidFill>
                  <a:srgbClr val="FF0000"/>
                </a:solidFill>
              </a:rPr>
              <a:t>読者の関心度も高い</a:t>
            </a:r>
            <a:endParaRPr kumimoji="1" lang="en-US" altLang="ja-JP" sz="2400" b="1" dirty="0">
              <a:solidFill>
                <a:srgbClr val="FF0000"/>
              </a:solidFill>
            </a:endParaRPr>
          </a:p>
          <a:p>
            <a:pPr algn="ctr"/>
            <a:r>
              <a:rPr lang="ja-JP" altLang="en-US" sz="2400" b="1">
                <a:solidFill>
                  <a:srgbClr val="FF0000"/>
                </a:solidFill>
              </a:rPr>
              <a:t>これらのテーマを予定しております！</a:t>
            </a:r>
            <a:endParaRPr kumimoji="1" lang="ja-JP" altLang="en-US" sz="2400" b="1">
              <a:solidFill>
                <a:srgbClr val="FF0000"/>
              </a:solidFill>
            </a:endParaRPr>
          </a:p>
        </p:txBody>
      </p:sp>
    </p:spTree>
    <p:extLst>
      <p:ext uri="{BB962C8B-B14F-4D97-AF65-F5344CB8AC3E}">
        <p14:creationId xmlns:p14="http://schemas.microsoft.com/office/powerpoint/2010/main" val="3002388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8694" y="764704"/>
            <a:ext cx="9873059" cy="6120680"/>
          </a:xfrm>
          <a:prstGeom prst="rect">
            <a:avLst/>
          </a:prstGeom>
        </p:spPr>
      </p:pic>
      <p:sp>
        <p:nvSpPr>
          <p:cNvPr id="15" name="正方形/長方形 14"/>
          <p:cNvSpPr/>
          <p:nvPr/>
        </p:nvSpPr>
        <p:spPr>
          <a:xfrm>
            <a:off x="-87560" y="597249"/>
            <a:ext cx="10009112" cy="6435239"/>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スライド番号プレースホルダー 2"/>
          <p:cNvSpPr>
            <a:spLocks noGrp="1"/>
          </p:cNvSpPr>
          <p:nvPr>
            <p:ph type="sldNum" sz="quarter" idx="12"/>
          </p:nvPr>
        </p:nvSpPr>
        <p:spPr>
          <a:xfrm>
            <a:off x="7363422" y="6436396"/>
            <a:ext cx="2057400" cy="365125"/>
          </a:xfrm>
        </p:spPr>
        <p:txBody>
          <a:bodyPr/>
          <a:lstStyle/>
          <a:p>
            <a:pPr defTabSz="685800">
              <a:defRPr/>
            </a:pPr>
            <a:fld id="{854ED3AC-ADDE-445C-ADFC-6E9EBB0EB59D}" type="slidenum">
              <a:rPr lang="ja-JP" altLang="en-US" sz="900">
                <a:solidFill>
                  <a:schemeClr val="bg1"/>
                </a:solidFill>
                <a:latin typeface="Meiryo UI" panose="020B0604030504040204" pitchFamily="50" charset="-128"/>
                <a:ea typeface="Meiryo UI" panose="020B0604030504040204" pitchFamily="50" charset="-128"/>
              </a:rPr>
              <a:pPr defTabSz="685800">
                <a:defRPr/>
              </a:pPr>
              <a:t>5</a:t>
            </a:fld>
            <a:endParaRPr lang="ja-JP" altLang="en-US" sz="900" dirty="0">
              <a:solidFill>
                <a:schemeClr val="bg1"/>
              </a:solidFill>
              <a:latin typeface="Meiryo UI" panose="020B0604030504040204" pitchFamily="50" charset="-128"/>
              <a:ea typeface="Meiryo UI" panose="020B0604030504040204" pitchFamily="50" charset="-128"/>
            </a:endParaRPr>
          </a:p>
        </p:txBody>
      </p:sp>
      <p:sp>
        <p:nvSpPr>
          <p:cNvPr id="10" name="スライド番号プレースホルダー 1"/>
          <p:cNvSpPr txBox="1">
            <a:spLocks/>
          </p:cNvSpPr>
          <p:nvPr/>
        </p:nvSpPr>
        <p:spPr>
          <a:xfrm>
            <a:off x="7677150" y="6492875"/>
            <a:ext cx="2228850" cy="365125"/>
          </a:xfrm>
          <a:prstGeom prst="rect">
            <a:avLst/>
          </a:prstGeom>
        </p:spPr>
        <p:txBody>
          <a:bodyPr/>
          <a:lstStyle>
            <a:defPPr>
              <a:defRPr lang="ja-JP"/>
            </a:defPPr>
            <a:lvl1pPr marL="0" algn="l" defTabSz="914400" rtl="0" eaLnBrk="1" latinLnBrk="0" hangingPunct="1">
              <a:defRPr kumimoji="1" sz="10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48A25BD-F24A-478D-B5BC-65FBCB157527}" type="slidenum">
              <a:rPr lang="ja-JP" altLang="en-US" smtClean="0"/>
              <a:pPr algn="r"/>
              <a:t>5</a:t>
            </a:fld>
            <a:endParaRPr lang="ja-JP" altLang="en-US" dirty="0"/>
          </a:p>
        </p:txBody>
      </p:sp>
      <p:sp>
        <p:nvSpPr>
          <p:cNvPr id="4" name="ホームベース 13">
            <a:extLst>
              <a:ext uri="{FF2B5EF4-FFF2-40B4-BE49-F238E27FC236}">
                <a16:creationId xmlns:a16="http://schemas.microsoft.com/office/drawing/2014/main" id="{EC01CEE5-897A-78B8-7E03-2BBF34A866F3}"/>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332E245-3DBD-4193-A60B-A20F8065F0A8}"/>
              </a:ext>
            </a:extLst>
          </p:cNvPr>
          <p:cNvSpPr txBox="1"/>
          <p:nvPr/>
        </p:nvSpPr>
        <p:spPr>
          <a:xfrm>
            <a:off x="218541" y="324446"/>
            <a:ext cx="2070163" cy="369332"/>
          </a:xfrm>
          <a:prstGeom prst="rect">
            <a:avLst/>
          </a:prstGeom>
          <a:noFill/>
        </p:spPr>
        <p:txBody>
          <a:bodyPr wrap="square" rtlCol="0">
            <a:spAutoFit/>
          </a:bodyPr>
          <a:lstStyle/>
          <a:p>
            <a:r>
              <a:rPr lang="ja-JP" altLang="en-US" b="1" dirty="0">
                <a:solidFill>
                  <a:schemeClr val="bg1"/>
                </a:solidFill>
                <a:latin typeface="+mn-ea"/>
              </a:rPr>
              <a:t>開催概要</a:t>
            </a:r>
            <a:endParaRPr lang="en-US" altLang="ja-JP" b="1" dirty="0">
              <a:solidFill>
                <a:schemeClr val="bg1"/>
              </a:solidFill>
              <a:latin typeface="+mn-ea"/>
            </a:endParaRPr>
          </a:p>
        </p:txBody>
      </p:sp>
      <p:sp>
        <p:nvSpPr>
          <p:cNvPr id="6" name="テキスト ボックス 5">
            <a:extLst>
              <a:ext uri="{FF2B5EF4-FFF2-40B4-BE49-F238E27FC236}">
                <a16:creationId xmlns:a16="http://schemas.microsoft.com/office/drawing/2014/main" id="{BE7D654E-2117-0EAB-5A16-5D0E9CF3EE77}"/>
              </a:ext>
            </a:extLst>
          </p:cNvPr>
          <p:cNvSpPr txBox="1"/>
          <p:nvPr/>
        </p:nvSpPr>
        <p:spPr>
          <a:xfrm>
            <a:off x="200472" y="799361"/>
            <a:ext cx="9289032" cy="5909310"/>
          </a:xfrm>
          <a:prstGeom prst="rect">
            <a:avLst/>
          </a:prstGeom>
          <a:noFill/>
        </p:spPr>
        <p:txBody>
          <a:bodyPr wrap="square" rtlCol="0">
            <a:spAutoFit/>
          </a:bodyPr>
          <a:lstStyle/>
          <a:p>
            <a:r>
              <a:rPr lang="ja-JP" altLang="en-US" b="1" dirty="0">
                <a:latin typeface="+mn-ea"/>
              </a:rPr>
              <a:t>◆企画：</a:t>
            </a:r>
            <a:r>
              <a:rPr lang="en-US" altLang="ja-JP" b="1" dirty="0">
                <a:latin typeface="+mn-ea"/>
              </a:rPr>
              <a:t>DIME Business Trend Summit 2024</a:t>
            </a:r>
          </a:p>
          <a:p>
            <a:endParaRPr lang="en-US" altLang="ja-JP" b="1" dirty="0">
              <a:latin typeface="+mn-ea"/>
            </a:endParaRPr>
          </a:p>
          <a:p>
            <a:r>
              <a:rPr lang="ja-JP" altLang="en-US" b="1" dirty="0">
                <a:latin typeface="+mn-ea"/>
              </a:rPr>
              <a:t>◆主催：小学館 </a:t>
            </a:r>
            <a:r>
              <a:rPr lang="en-US" altLang="ja-JP" b="1" dirty="0">
                <a:latin typeface="+mn-ea"/>
              </a:rPr>
              <a:t>DIME</a:t>
            </a:r>
            <a:r>
              <a:rPr lang="ja-JP" altLang="en-US" b="1" dirty="0">
                <a:latin typeface="+mn-ea"/>
              </a:rPr>
              <a:t>編集室</a:t>
            </a:r>
            <a:endParaRPr lang="en-US" altLang="ja-JP" b="1" dirty="0">
              <a:latin typeface="+mn-ea"/>
            </a:endParaRPr>
          </a:p>
          <a:p>
            <a:endParaRPr lang="en-US" altLang="ja-JP" b="1" dirty="0">
              <a:latin typeface="+mn-ea"/>
            </a:endParaRPr>
          </a:p>
          <a:p>
            <a:r>
              <a:rPr lang="ja-JP" altLang="en-US" b="1" dirty="0">
                <a:latin typeface="+mn-ea"/>
              </a:rPr>
              <a:t>◆時期：</a:t>
            </a:r>
            <a:r>
              <a:rPr lang="en-US" altLang="ja-JP" b="1" dirty="0">
                <a:latin typeface="+mn-ea"/>
              </a:rPr>
              <a:t>24</a:t>
            </a:r>
            <a:r>
              <a:rPr lang="ja-JP" altLang="en-US" b="1" dirty="0">
                <a:latin typeface="+mn-ea"/>
              </a:rPr>
              <a:t>年</a:t>
            </a:r>
            <a:r>
              <a:rPr lang="en-US" altLang="ja-JP" b="1" dirty="0">
                <a:latin typeface="+mn-ea"/>
              </a:rPr>
              <a:t>1</a:t>
            </a:r>
            <a:r>
              <a:rPr lang="ja-JP" altLang="en-US" b="1" dirty="0">
                <a:latin typeface="+mn-ea"/>
              </a:rPr>
              <a:t>月</a:t>
            </a:r>
            <a:r>
              <a:rPr lang="en-US" altLang="ja-JP" b="1" dirty="0">
                <a:latin typeface="+mn-ea"/>
              </a:rPr>
              <a:t>24</a:t>
            </a:r>
            <a:r>
              <a:rPr lang="ja-JP" altLang="en-US" b="1" dirty="0">
                <a:latin typeface="+mn-ea"/>
              </a:rPr>
              <a:t>日（水）</a:t>
            </a:r>
            <a:r>
              <a:rPr lang="en-US" altLang="ja-JP" b="1" dirty="0">
                <a:latin typeface="+mn-ea"/>
              </a:rPr>
              <a:t>10</a:t>
            </a:r>
            <a:r>
              <a:rPr lang="ja-JP" altLang="en-US" b="1" dirty="0">
                <a:latin typeface="+mn-ea"/>
              </a:rPr>
              <a:t>時</a:t>
            </a:r>
            <a:r>
              <a:rPr lang="en-US" altLang="ja-JP" b="1" dirty="0">
                <a:latin typeface="+mn-ea"/>
              </a:rPr>
              <a:t>30</a:t>
            </a:r>
            <a:r>
              <a:rPr lang="ja-JP" altLang="en-US" b="1" dirty="0">
                <a:latin typeface="+mn-ea"/>
              </a:rPr>
              <a:t>分～</a:t>
            </a:r>
            <a:r>
              <a:rPr lang="en-US" altLang="ja-JP" b="1" dirty="0">
                <a:latin typeface="+mn-ea"/>
              </a:rPr>
              <a:t>17</a:t>
            </a:r>
            <a:r>
              <a:rPr lang="ja-JP" altLang="en-US" b="1" dirty="0">
                <a:latin typeface="+mn-ea"/>
              </a:rPr>
              <a:t>時</a:t>
            </a:r>
            <a:r>
              <a:rPr lang="en-US" altLang="ja-JP" b="1" dirty="0">
                <a:latin typeface="+mn-ea"/>
              </a:rPr>
              <a:t>10</a:t>
            </a:r>
            <a:r>
              <a:rPr lang="ja-JP" altLang="en-US" b="1" dirty="0">
                <a:latin typeface="+mn-ea"/>
              </a:rPr>
              <a:t>分（予定 </a:t>
            </a:r>
            <a:r>
              <a:rPr lang="en-US" altLang="ja-JP" b="1" dirty="0">
                <a:latin typeface="+mn-ea"/>
              </a:rPr>
              <a:t>※</a:t>
            </a:r>
            <a:r>
              <a:rPr lang="ja-JP" altLang="en-US" b="1" dirty="0">
                <a:latin typeface="+mn-ea"/>
              </a:rPr>
              <a:t>詳細は変更の可能性あり）</a:t>
            </a:r>
            <a:endParaRPr lang="en-US" altLang="ja-JP" b="1" dirty="0">
              <a:latin typeface="+mn-ea"/>
            </a:endParaRPr>
          </a:p>
          <a:p>
            <a:endParaRPr lang="en-US" altLang="ja-JP" b="1" dirty="0">
              <a:latin typeface="+mn-ea"/>
            </a:endParaRPr>
          </a:p>
          <a:p>
            <a:r>
              <a:rPr lang="ja-JP" altLang="en-US" b="1" dirty="0">
                <a:latin typeface="+mn-ea"/>
              </a:rPr>
              <a:t>　</a:t>
            </a:r>
            <a:r>
              <a:rPr lang="en-US" altLang="ja-JP" b="1" dirty="0">
                <a:latin typeface="+mn-ea"/>
              </a:rPr>
              <a:t>※</a:t>
            </a:r>
            <a:r>
              <a:rPr lang="ja-JP" altLang="en-US" b="1" dirty="0">
                <a:latin typeface="+mn-ea"/>
              </a:rPr>
              <a:t>リアル（抽選）とオンラインでのハイブリッド開催／会場：</a:t>
            </a:r>
            <a:r>
              <a:rPr lang="en-US" altLang="ja-JP" b="1" dirty="0">
                <a:latin typeface="+mn-ea"/>
              </a:rPr>
              <a:t>KABUTO ONE</a:t>
            </a:r>
          </a:p>
          <a:p>
            <a:endParaRPr lang="en-US" altLang="ja-JP" b="1" dirty="0">
              <a:latin typeface="+mn-ea"/>
            </a:endParaRPr>
          </a:p>
          <a:p>
            <a:r>
              <a:rPr lang="en-US" altLang="ja-JP" b="1" dirty="0">
                <a:latin typeface="+mn-ea"/>
              </a:rPr>
              <a:t>	10:30</a:t>
            </a:r>
            <a:r>
              <a:rPr lang="ja-JP" altLang="en-US" b="1" dirty="0">
                <a:latin typeface="+mn-ea"/>
              </a:rPr>
              <a:t> </a:t>
            </a:r>
            <a:r>
              <a:rPr lang="en-US" altLang="ja-JP" b="1" dirty="0">
                <a:latin typeface="+mn-ea"/>
              </a:rPr>
              <a:t>–</a:t>
            </a:r>
            <a:r>
              <a:rPr lang="ja-JP" altLang="en-US" b="1" dirty="0">
                <a:latin typeface="+mn-ea"/>
              </a:rPr>
              <a:t> </a:t>
            </a:r>
            <a:r>
              <a:rPr lang="en-US" altLang="ja-JP" b="1" dirty="0">
                <a:latin typeface="+mn-ea"/>
              </a:rPr>
              <a:t>10:50	</a:t>
            </a:r>
            <a:r>
              <a:rPr lang="ja-JP" altLang="en-US" b="1" dirty="0">
                <a:latin typeface="+mn-ea"/>
              </a:rPr>
              <a:t>オープニングセッション　</a:t>
            </a:r>
            <a:r>
              <a:rPr lang="en-US" altLang="ja-JP" b="1" dirty="0">
                <a:latin typeface="+mn-ea"/>
              </a:rPr>
              <a:t>DIME</a:t>
            </a:r>
            <a:r>
              <a:rPr lang="ja-JP" altLang="en-US" b="1" dirty="0">
                <a:latin typeface="+mn-ea"/>
              </a:rPr>
              <a:t>編集部より</a:t>
            </a:r>
            <a:endParaRPr lang="en-US" altLang="ja-JP" b="1" dirty="0">
              <a:latin typeface="+mn-ea"/>
            </a:endParaRPr>
          </a:p>
          <a:p>
            <a:r>
              <a:rPr lang="en-US" altLang="ja-JP" b="1" dirty="0">
                <a:latin typeface="+mn-ea"/>
              </a:rPr>
              <a:t>	</a:t>
            </a:r>
            <a:r>
              <a:rPr lang="en-US" altLang="ja-JP" b="1" dirty="0">
                <a:highlight>
                  <a:srgbClr val="FFFF00"/>
                </a:highlight>
                <a:latin typeface="+mn-ea"/>
              </a:rPr>
              <a:t>11:00 – 11:45	</a:t>
            </a:r>
            <a:r>
              <a:rPr lang="ja-JP" altLang="en-US" b="1" dirty="0">
                <a:highlight>
                  <a:srgbClr val="FFFF00"/>
                </a:highlight>
                <a:latin typeface="+mn-ea"/>
              </a:rPr>
              <a:t>基調講演①（予定）</a:t>
            </a:r>
            <a:endParaRPr lang="en-US" altLang="ja-JP" b="1" dirty="0">
              <a:highlight>
                <a:srgbClr val="FFFF00"/>
              </a:highlight>
              <a:latin typeface="+mn-ea"/>
            </a:endParaRPr>
          </a:p>
          <a:p>
            <a:r>
              <a:rPr lang="en-US" altLang="ja-JP" b="1" dirty="0">
                <a:latin typeface="+mn-ea"/>
              </a:rPr>
              <a:t>	</a:t>
            </a:r>
            <a:r>
              <a:rPr lang="en-US" altLang="ja-JP" b="1" dirty="0">
                <a:highlight>
                  <a:srgbClr val="FFFF00"/>
                </a:highlight>
                <a:latin typeface="+mn-ea"/>
              </a:rPr>
              <a:t>12:00 – 12:45	</a:t>
            </a:r>
            <a:r>
              <a:rPr lang="ja-JP" altLang="en-US" b="1" dirty="0">
                <a:highlight>
                  <a:srgbClr val="FFFF00"/>
                </a:highlight>
                <a:latin typeface="+mn-ea"/>
              </a:rPr>
              <a:t>ビジネスセッション</a:t>
            </a:r>
            <a:r>
              <a:rPr lang="en-US" altLang="ja-JP" b="1" dirty="0">
                <a:highlight>
                  <a:srgbClr val="FFFF00"/>
                </a:highlight>
                <a:latin typeface="+mn-ea"/>
              </a:rPr>
              <a:t>①</a:t>
            </a:r>
          </a:p>
          <a:p>
            <a:r>
              <a:rPr lang="en-US" altLang="ja-JP" b="1" dirty="0">
                <a:latin typeface="+mn-ea"/>
              </a:rPr>
              <a:t>	13:00 – 13:30	</a:t>
            </a:r>
            <a:r>
              <a:rPr lang="ja-JP" altLang="en-US" b="1" dirty="0">
                <a:latin typeface="+mn-ea"/>
              </a:rPr>
              <a:t>スポンサードセッション①</a:t>
            </a:r>
            <a:endParaRPr lang="en-US" altLang="ja-JP" b="1" dirty="0">
              <a:latin typeface="+mn-ea"/>
            </a:endParaRPr>
          </a:p>
          <a:p>
            <a:r>
              <a:rPr lang="en-US" altLang="ja-JP" b="1" dirty="0">
                <a:latin typeface="+mn-ea"/>
              </a:rPr>
              <a:t>	</a:t>
            </a:r>
            <a:r>
              <a:rPr lang="en-US" altLang="ja-JP" b="1" dirty="0">
                <a:highlight>
                  <a:srgbClr val="FFFF00"/>
                </a:highlight>
                <a:latin typeface="+mn-ea"/>
              </a:rPr>
              <a:t>13:45 – 14:15	</a:t>
            </a:r>
            <a:r>
              <a:rPr lang="ja-JP" altLang="en-US" b="1" dirty="0">
                <a:highlight>
                  <a:srgbClr val="FFFF00"/>
                </a:highlight>
                <a:latin typeface="+mn-ea"/>
              </a:rPr>
              <a:t>ビジネスセッション</a:t>
            </a:r>
            <a:r>
              <a:rPr lang="en-US" altLang="ja-JP" b="1" dirty="0">
                <a:highlight>
                  <a:srgbClr val="FFFF00"/>
                </a:highlight>
                <a:latin typeface="+mn-ea"/>
              </a:rPr>
              <a:t>②</a:t>
            </a:r>
            <a:endParaRPr lang="en-US" altLang="ja-JP" b="1" dirty="0">
              <a:latin typeface="+mn-ea"/>
            </a:endParaRPr>
          </a:p>
          <a:p>
            <a:r>
              <a:rPr lang="en-US" altLang="ja-JP" b="1" dirty="0">
                <a:latin typeface="+mn-ea"/>
              </a:rPr>
              <a:t>	14:30 – 15:00	</a:t>
            </a:r>
            <a:r>
              <a:rPr lang="ja-JP" altLang="en-US" b="1" dirty="0">
                <a:latin typeface="+mn-ea"/>
              </a:rPr>
              <a:t>スポンサードセールスピッチ（</a:t>
            </a:r>
            <a:r>
              <a:rPr lang="en-US" altLang="ja-JP" b="1" dirty="0">
                <a:latin typeface="+mn-ea"/>
              </a:rPr>
              <a:t>5</a:t>
            </a:r>
            <a:r>
              <a:rPr lang="ja-JP" altLang="en-US" b="1" dirty="0">
                <a:latin typeface="+mn-ea"/>
              </a:rPr>
              <a:t>分間サービス紹介</a:t>
            </a:r>
            <a:r>
              <a:rPr lang="en-US" altLang="ja-JP" b="1" dirty="0">
                <a:latin typeface="+mn-ea"/>
              </a:rPr>
              <a:t>×4</a:t>
            </a:r>
            <a:r>
              <a:rPr lang="ja-JP" altLang="en-US" b="1" dirty="0">
                <a:latin typeface="+mn-ea"/>
              </a:rPr>
              <a:t>）</a:t>
            </a:r>
            <a:endParaRPr lang="en-US" altLang="ja-JP" b="1" dirty="0">
              <a:latin typeface="+mn-ea"/>
            </a:endParaRPr>
          </a:p>
          <a:p>
            <a:r>
              <a:rPr lang="en-US" altLang="ja-JP" b="1" dirty="0">
                <a:latin typeface="+mn-ea"/>
              </a:rPr>
              <a:t>	15:00 – 15:30	</a:t>
            </a:r>
            <a:r>
              <a:rPr lang="ja-JP" altLang="en-US" b="1" dirty="0">
                <a:latin typeface="+mn-ea"/>
              </a:rPr>
              <a:t>休憩＆ブース巡回時間</a:t>
            </a:r>
            <a:endParaRPr lang="en-US" altLang="ja-JP" b="1" dirty="0">
              <a:latin typeface="+mn-ea"/>
            </a:endParaRPr>
          </a:p>
          <a:p>
            <a:r>
              <a:rPr lang="en-US" altLang="ja-JP" b="1" dirty="0">
                <a:latin typeface="+mn-ea"/>
              </a:rPr>
              <a:t>	</a:t>
            </a:r>
            <a:r>
              <a:rPr lang="en-US" altLang="ja-JP" b="1" dirty="0">
                <a:highlight>
                  <a:srgbClr val="FFFF00"/>
                </a:highlight>
                <a:latin typeface="+mn-ea"/>
              </a:rPr>
              <a:t>15:45 - 16:30	</a:t>
            </a:r>
            <a:r>
              <a:rPr lang="ja-JP" altLang="en-US" b="1" dirty="0">
                <a:highlight>
                  <a:srgbClr val="FFFF00"/>
                </a:highlight>
                <a:latin typeface="+mn-ea"/>
              </a:rPr>
              <a:t>ビジネスセッション</a:t>
            </a:r>
            <a:r>
              <a:rPr lang="en-US" altLang="ja-JP" b="1" dirty="0">
                <a:highlight>
                  <a:srgbClr val="FFFF00"/>
                </a:highlight>
                <a:latin typeface="+mn-ea"/>
              </a:rPr>
              <a:t>③</a:t>
            </a:r>
          </a:p>
          <a:p>
            <a:r>
              <a:rPr lang="en-US" altLang="ja-JP" b="1" dirty="0">
                <a:latin typeface="+mn-ea"/>
              </a:rPr>
              <a:t>	</a:t>
            </a:r>
            <a:r>
              <a:rPr lang="en-US" altLang="ja-JP" b="1" dirty="0">
                <a:highlight>
                  <a:srgbClr val="FFFF00"/>
                </a:highlight>
                <a:latin typeface="+mn-ea"/>
              </a:rPr>
              <a:t>16:45 – 17:30	</a:t>
            </a:r>
            <a:r>
              <a:rPr lang="ja-JP" altLang="en-US" b="1" dirty="0">
                <a:highlight>
                  <a:srgbClr val="FFFF00"/>
                </a:highlight>
                <a:latin typeface="+mn-ea"/>
              </a:rPr>
              <a:t>基調講演②　糸井重里さん</a:t>
            </a:r>
            <a:endParaRPr lang="en-US" altLang="ja-JP" b="1" dirty="0">
              <a:highlight>
                <a:srgbClr val="FFFF00"/>
              </a:highlight>
              <a:latin typeface="+mn-ea"/>
            </a:endParaRPr>
          </a:p>
          <a:p>
            <a:endParaRPr lang="en-US" altLang="ja-JP" b="1" dirty="0">
              <a:highlight>
                <a:srgbClr val="FFFF00"/>
              </a:highlight>
              <a:latin typeface="+mn-ea"/>
            </a:endParaRPr>
          </a:p>
          <a:p>
            <a:r>
              <a:rPr lang="en-US" altLang="ja-JP" b="1" dirty="0">
                <a:latin typeface="+mn-ea"/>
              </a:rPr>
              <a:t>	17:30 – 17:40	</a:t>
            </a:r>
            <a:r>
              <a:rPr lang="ja-JP" altLang="en-US" b="1" dirty="0">
                <a:latin typeface="+mn-ea"/>
              </a:rPr>
              <a:t>締めのご挨拶</a:t>
            </a:r>
            <a:r>
              <a:rPr lang="en-US" altLang="ja-JP" b="1" dirty="0">
                <a:latin typeface="+mn-ea"/>
              </a:rPr>
              <a:t> </a:t>
            </a:r>
            <a:r>
              <a:rPr lang="ja-JP" altLang="en-US" b="1" dirty="0">
                <a:latin typeface="+mn-ea"/>
              </a:rPr>
              <a:t>（ラップアップ）</a:t>
            </a:r>
            <a:endParaRPr lang="en-US" altLang="ja-JP" b="1" dirty="0">
              <a:latin typeface="+mn-ea"/>
            </a:endParaRPr>
          </a:p>
          <a:p>
            <a:r>
              <a:rPr lang="en-US" altLang="ja-JP" b="1" dirty="0">
                <a:latin typeface="+mn-ea"/>
              </a:rPr>
              <a:t>	</a:t>
            </a:r>
          </a:p>
          <a:p>
            <a:r>
              <a:rPr lang="en-US" altLang="ja-JP" b="1" dirty="0">
                <a:latin typeface="+mn-ea"/>
              </a:rPr>
              <a:t>	※</a:t>
            </a:r>
            <a:r>
              <a:rPr lang="ja-JP" altLang="en-US" b="1" dirty="0">
                <a:latin typeface="+mn-ea"/>
              </a:rPr>
              <a:t>当日の流れ・詳細時間は変更の可能性がございます</a:t>
            </a:r>
            <a:endParaRPr lang="en-US" altLang="ja-JP" b="1" dirty="0">
              <a:latin typeface="+mn-ea"/>
            </a:endParaRPr>
          </a:p>
        </p:txBody>
      </p:sp>
    </p:spTree>
    <p:extLst>
      <p:ext uri="{BB962C8B-B14F-4D97-AF65-F5344CB8AC3E}">
        <p14:creationId xmlns:p14="http://schemas.microsoft.com/office/powerpoint/2010/main" val="6290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
          <p:cNvSpPr>
            <a:spLocks noGrp="1"/>
          </p:cNvSpPr>
          <p:nvPr>
            <p:ph type="sldNum" sz="quarter" idx="12"/>
          </p:nvPr>
        </p:nvSpPr>
        <p:spPr>
          <a:xfrm>
            <a:off x="7677150" y="6492875"/>
            <a:ext cx="2228850" cy="365125"/>
          </a:xfrm>
        </p:spPr>
        <p:txBody>
          <a:bodyPr/>
          <a:lstStyle/>
          <a:p>
            <a:pPr algn="r"/>
            <a:fld id="{848A25BD-F24A-478D-B5BC-65FBCB157527}" type="slidenum">
              <a:rPr lang="ja-JP" altLang="en-US" smtClean="0">
                <a:latin typeface="+mn-ea"/>
              </a:rPr>
              <a:pPr algn="r"/>
              <a:t>6</a:t>
            </a:fld>
            <a:endParaRPr lang="ja-JP" altLang="en-US" dirty="0">
              <a:latin typeface="+mn-ea"/>
            </a:endParaRPr>
          </a:p>
        </p:txBody>
      </p:sp>
      <p:sp>
        <p:nvSpPr>
          <p:cNvPr id="2" name="ホームベース 13">
            <a:extLst>
              <a:ext uri="{FF2B5EF4-FFF2-40B4-BE49-F238E27FC236}">
                <a16:creationId xmlns:a16="http://schemas.microsoft.com/office/drawing/2014/main" id="{D0108DAA-DF74-5E82-FD64-0737489AC945}"/>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 name="テキスト ボックス 2">
            <a:extLst>
              <a:ext uri="{FF2B5EF4-FFF2-40B4-BE49-F238E27FC236}">
                <a16:creationId xmlns:a16="http://schemas.microsoft.com/office/drawing/2014/main" id="{3420C024-EE7F-37F9-E14B-CF88DD03479A}"/>
              </a:ext>
            </a:extLst>
          </p:cNvPr>
          <p:cNvSpPr txBox="1"/>
          <p:nvPr/>
        </p:nvSpPr>
        <p:spPr>
          <a:xfrm>
            <a:off x="218541" y="324446"/>
            <a:ext cx="2286187" cy="369332"/>
          </a:xfrm>
          <a:prstGeom prst="rect">
            <a:avLst/>
          </a:prstGeom>
          <a:noFill/>
        </p:spPr>
        <p:txBody>
          <a:bodyPr wrap="square" rtlCol="0">
            <a:spAutoFit/>
          </a:bodyPr>
          <a:lstStyle/>
          <a:p>
            <a:r>
              <a:rPr lang="ja-JP" altLang="en-US" b="1">
                <a:solidFill>
                  <a:schemeClr val="bg1"/>
                </a:solidFill>
                <a:latin typeface="+mn-ea"/>
              </a:rPr>
              <a:t>企画テーマ（例）</a:t>
            </a:r>
            <a:endParaRPr lang="en-US" altLang="ja-JP" b="1" dirty="0">
              <a:solidFill>
                <a:schemeClr val="bg1"/>
              </a:solidFill>
              <a:latin typeface="+mn-ea"/>
            </a:endParaRPr>
          </a:p>
        </p:txBody>
      </p:sp>
      <p:sp>
        <p:nvSpPr>
          <p:cNvPr id="5" name="Rectangle 1">
            <a:extLst>
              <a:ext uri="{FF2B5EF4-FFF2-40B4-BE49-F238E27FC236}">
                <a16:creationId xmlns:a16="http://schemas.microsoft.com/office/drawing/2014/main" id="{77C50DC0-2839-4725-1ACD-0573EAE1F3D5}"/>
              </a:ext>
            </a:extLst>
          </p:cNvPr>
          <p:cNvSpPr>
            <a:spLocks noChangeArrowheads="1"/>
          </p:cNvSpPr>
          <p:nvPr/>
        </p:nvSpPr>
        <p:spPr bwMode="auto">
          <a:xfrm>
            <a:off x="218541" y="2414431"/>
            <a:ext cx="9505056" cy="280076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rgbClr val="222222"/>
                </a:solidFill>
                <a:effectLst/>
                <a:latin typeface="+mn-ea"/>
                <a:cs typeface="Arial" panose="020B0604020202020204" pitchFamily="34" charset="0"/>
              </a:rPr>
              <a:t>●</a:t>
            </a:r>
            <a:r>
              <a:rPr kumimoji="0" lang="ja-JP" altLang="en-US" sz="1600" b="1" i="0" u="none" strike="noStrike" cap="none" normalizeH="0" baseline="0" dirty="0">
                <a:ln>
                  <a:noFill/>
                </a:ln>
                <a:solidFill>
                  <a:srgbClr val="222222"/>
                </a:solidFill>
                <a:effectLst/>
                <a:latin typeface="+mn-ea"/>
                <a:cs typeface="Arial" panose="020B0604020202020204" pitchFamily="34" charset="0"/>
              </a:rPr>
              <a:t>オープニングセッション</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rgbClr val="FF0000"/>
                </a:solidFill>
                <a:effectLst/>
                <a:latin typeface="+mn-ea"/>
                <a:cs typeface="Arial" panose="020B0604020202020204" pitchFamily="34" charset="0"/>
              </a:rPr>
              <a:t>DIMEがひも解く2024年のトレンド予測</a:t>
            </a:r>
            <a:r>
              <a:rPr kumimoji="0" lang="en-US" altLang="ja-JP" sz="1600" b="1" i="0" u="none" strike="noStrike" cap="none" normalizeH="0" baseline="0" dirty="0">
                <a:ln>
                  <a:noFill/>
                </a:ln>
                <a:solidFill>
                  <a:srgbClr val="FF0000"/>
                </a:solidFill>
                <a:effectLst/>
                <a:latin typeface="+mn-ea"/>
                <a:cs typeface="Arial" panose="020B0604020202020204" pitchFamily="34" charset="0"/>
              </a:rPr>
              <a:t>			DIME</a:t>
            </a:r>
            <a:r>
              <a:rPr kumimoji="0" lang="ja-JP" altLang="en-US" sz="1600" b="1" i="0" u="none" strike="noStrike" cap="none" normalizeH="0" baseline="0" dirty="0">
                <a:ln>
                  <a:noFill/>
                </a:ln>
                <a:solidFill>
                  <a:srgbClr val="FF0000"/>
                </a:solidFill>
                <a:effectLst/>
                <a:latin typeface="+mn-ea"/>
                <a:cs typeface="Arial" panose="020B0604020202020204" pitchFamily="34" charset="0"/>
              </a:rPr>
              <a:t>編集長　石崎</a:t>
            </a:r>
            <a:endParaRPr kumimoji="0" lang="en-US" altLang="ja-JP" sz="1600" b="1" i="0" u="none" strike="noStrike" cap="none" normalizeH="0" baseline="0" dirty="0">
              <a:ln>
                <a:noFill/>
              </a:ln>
              <a:solidFill>
                <a:srgbClr val="FF0000"/>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222222"/>
                </a:solidFill>
                <a:effectLst/>
                <a:latin typeface="+mn-ea"/>
                <a:cs typeface="Arial" panose="020B0604020202020204" pitchFamily="34" charset="0"/>
              </a:rPr>
              <a:t>DIME</a:t>
            </a:r>
            <a:r>
              <a:rPr kumimoji="0" lang="ja-JP" altLang="en-US" sz="1600" b="1" i="0" u="none" strike="noStrike" cap="none" normalizeH="0" baseline="0" dirty="0">
                <a:ln>
                  <a:noFill/>
                </a:ln>
                <a:solidFill>
                  <a:srgbClr val="222222"/>
                </a:solidFill>
                <a:effectLst/>
                <a:latin typeface="+mn-ea"/>
                <a:cs typeface="Arial" panose="020B0604020202020204" pitchFamily="34" charset="0"/>
              </a:rPr>
              <a:t>編集部が徹底取材した</a:t>
            </a:r>
            <a:r>
              <a:rPr kumimoji="0" lang="en-US" altLang="ja-JP" sz="1600" b="1" i="0" u="none" strike="noStrike" cap="none" normalizeH="0" baseline="0" dirty="0">
                <a:ln>
                  <a:noFill/>
                </a:ln>
                <a:solidFill>
                  <a:srgbClr val="222222"/>
                </a:solidFill>
                <a:effectLst/>
                <a:latin typeface="+mn-ea"/>
                <a:cs typeface="Arial" panose="020B0604020202020204" pitchFamily="34" charset="0"/>
              </a:rPr>
              <a:t>2024</a:t>
            </a:r>
            <a:r>
              <a:rPr kumimoji="0" lang="ja-JP" altLang="en-US" sz="1600" b="1" i="0" u="none" strike="noStrike" cap="none" normalizeH="0" baseline="0" dirty="0">
                <a:ln>
                  <a:noFill/>
                </a:ln>
                <a:solidFill>
                  <a:srgbClr val="222222"/>
                </a:solidFill>
                <a:effectLst/>
                <a:latin typeface="+mn-ea"/>
                <a:cs typeface="Arial" panose="020B0604020202020204" pitchFamily="34" charset="0"/>
              </a:rPr>
              <a:t>年度のトレンドをビジネス視点で語る。</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222222"/>
                </a:solidFill>
                <a:effectLst/>
                <a:latin typeface="+mn-ea"/>
                <a:cs typeface="Arial" panose="020B0604020202020204" pitchFamily="34" charset="0"/>
              </a:rPr>
              <a:t>イベント参加者（アンケート回答者全員）に</a:t>
            </a:r>
            <a:r>
              <a:rPr kumimoji="0" lang="ja-JP" altLang="ja-JP" sz="1600" b="1" i="0" u="none" strike="noStrike" cap="none" normalizeH="0" baseline="0" dirty="0">
                <a:ln>
                  <a:noFill/>
                </a:ln>
                <a:solidFill>
                  <a:srgbClr val="222222"/>
                </a:solidFill>
                <a:effectLst/>
                <a:latin typeface="+mn-ea"/>
                <a:cs typeface="Arial" panose="020B0604020202020204" pitchFamily="34" charset="0"/>
              </a:rPr>
              <a:t>企業向けに再編集した「DIME Trend Report 2024」を</a:t>
            </a:r>
            <a:endParaRPr kumimoji="0" lang="ja-JP" altLang="ja-JP" sz="1600" b="1" i="0" u="none" strike="noStrike" cap="none" normalizeH="0" baseline="0" dirty="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rgbClr val="222222"/>
                </a:solidFill>
                <a:effectLst/>
                <a:latin typeface="+mn-ea"/>
                <a:cs typeface="Arial" panose="020B0604020202020204" pitchFamily="34" charset="0"/>
              </a:rPr>
              <a:t>後日メール</a:t>
            </a:r>
            <a:r>
              <a:rPr kumimoji="0" lang="ja-JP" altLang="en-US" sz="1600" b="1" i="0" u="none" strike="noStrike" cap="none" normalizeH="0" baseline="0" dirty="0">
                <a:ln>
                  <a:noFill/>
                </a:ln>
                <a:solidFill>
                  <a:srgbClr val="222222"/>
                </a:solidFill>
                <a:effectLst/>
                <a:latin typeface="+mn-ea"/>
                <a:cs typeface="Arial" panose="020B0604020202020204" pitchFamily="34" charset="0"/>
              </a:rPr>
              <a:t>にてプレゼント</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r>
              <a:rPr kumimoji="0" lang="ja-JP" altLang="ja-JP" sz="1600" b="1" i="0" u="none" strike="noStrike" cap="none" normalizeH="0" baseline="0" dirty="0">
                <a:ln>
                  <a:noFill/>
                </a:ln>
                <a:solidFill>
                  <a:srgbClr val="222222"/>
                </a:solidFill>
                <a:effectLst/>
                <a:highlight>
                  <a:srgbClr val="FFFF00"/>
                </a:highlight>
                <a:latin typeface="+mn-ea"/>
                <a:cs typeface="Arial" panose="020B0604020202020204" pitchFamily="34" charset="0"/>
              </a:rPr>
              <a:t>●</a:t>
            </a:r>
            <a:r>
              <a:rPr kumimoji="0" lang="ja-JP" altLang="en-US" sz="1600" b="1" i="0" u="none" strike="noStrike" cap="none" normalizeH="0" baseline="0" dirty="0">
                <a:ln>
                  <a:noFill/>
                </a:ln>
                <a:solidFill>
                  <a:srgbClr val="222222"/>
                </a:solidFill>
                <a:effectLst/>
                <a:highlight>
                  <a:srgbClr val="FFFF00"/>
                </a:highlight>
                <a:latin typeface="+mn-ea"/>
                <a:cs typeface="Arial" panose="020B0604020202020204" pitchFamily="34" charset="0"/>
              </a:rPr>
              <a:t>基調講演①　</a:t>
            </a:r>
            <a:r>
              <a:rPr kumimoji="0" lang="ja-JP" altLang="en-US" sz="1600" b="1" i="0" u="none" strike="noStrike" cap="none" normalizeH="0" baseline="0" dirty="0">
                <a:ln>
                  <a:noFill/>
                </a:ln>
                <a:solidFill>
                  <a:srgbClr val="FF0000"/>
                </a:solidFill>
                <a:effectLst/>
                <a:highlight>
                  <a:srgbClr val="FFFF00"/>
                </a:highlight>
                <a:latin typeface="+mn-ea"/>
                <a:cs typeface="Arial" panose="020B0604020202020204" pitchFamily="34" charset="0"/>
              </a:rPr>
              <a:t>人選・内容調整中</a:t>
            </a:r>
            <a:endParaRPr kumimoji="0" lang="en-US" altLang="ja-JP" sz="1600" b="1" i="0" u="none" strike="noStrike" cap="none" normalizeH="0" baseline="0" dirty="0">
              <a:ln>
                <a:noFill/>
              </a:ln>
              <a:solidFill>
                <a:srgbClr val="FF0000"/>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600" b="1" i="0" u="none" strike="noStrike" cap="none" normalizeH="0" baseline="0" dirty="0">
                <a:ln>
                  <a:noFill/>
                </a:ln>
                <a:solidFill>
                  <a:srgbClr val="222222"/>
                </a:solidFill>
                <a:effectLst/>
                <a:latin typeface="+mn-ea"/>
                <a:cs typeface="Arial" panose="020B0604020202020204" pitchFamily="34" charset="0"/>
              </a:rPr>
            </a:b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p:txBody>
      </p:sp>
      <p:sp>
        <p:nvSpPr>
          <p:cNvPr id="6" name="テキスト ボックス 5">
            <a:extLst>
              <a:ext uri="{FF2B5EF4-FFF2-40B4-BE49-F238E27FC236}">
                <a16:creationId xmlns:a16="http://schemas.microsoft.com/office/drawing/2014/main" id="{3C8C4C8D-686B-0791-F0E6-CAD5D2C2E8DF}"/>
              </a:ext>
            </a:extLst>
          </p:cNvPr>
          <p:cNvSpPr txBox="1"/>
          <p:nvPr/>
        </p:nvSpPr>
        <p:spPr>
          <a:xfrm>
            <a:off x="5673080" y="139780"/>
            <a:ext cx="5598555" cy="369332"/>
          </a:xfrm>
          <a:prstGeom prst="rect">
            <a:avLst/>
          </a:prstGeom>
          <a:noFill/>
        </p:spPr>
        <p:txBody>
          <a:bodyPr wrap="square" rtlCol="0">
            <a:spAutoFit/>
          </a:bodyPr>
          <a:lstStyle/>
          <a:p>
            <a:r>
              <a:rPr lang="en-US" altLang="ja-JP" b="1" dirty="0">
                <a:latin typeface="+mn-ea"/>
              </a:rPr>
              <a:t>※</a:t>
            </a:r>
            <a:r>
              <a:rPr lang="ja-JP" altLang="en-US" b="1" dirty="0">
                <a:latin typeface="+mn-ea"/>
              </a:rPr>
              <a:t>詳細は変更の可能性がございます</a:t>
            </a:r>
            <a:endParaRPr lang="en-US" altLang="ja-JP" b="1" dirty="0">
              <a:latin typeface="+mn-ea"/>
            </a:endParaRPr>
          </a:p>
        </p:txBody>
      </p:sp>
      <p:sp>
        <p:nvSpPr>
          <p:cNvPr id="4" name="テキスト ボックス 3">
            <a:extLst>
              <a:ext uri="{FF2B5EF4-FFF2-40B4-BE49-F238E27FC236}">
                <a16:creationId xmlns:a16="http://schemas.microsoft.com/office/drawing/2014/main" id="{E424095F-014F-BBE6-5F68-90844D47F6C2}"/>
              </a:ext>
            </a:extLst>
          </p:cNvPr>
          <p:cNvSpPr txBox="1"/>
          <p:nvPr/>
        </p:nvSpPr>
        <p:spPr>
          <a:xfrm>
            <a:off x="3009534" y="350529"/>
            <a:ext cx="1655433" cy="276999"/>
          </a:xfrm>
          <a:prstGeom prst="rect">
            <a:avLst/>
          </a:prstGeom>
          <a:solidFill>
            <a:schemeClr val="tx1"/>
          </a:solidFill>
        </p:spPr>
        <p:txBody>
          <a:bodyPr wrap="square" rtlCol="0">
            <a:spAutoFit/>
          </a:bodyPr>
          <a:lstStyle/>
          <a:p>
            <a:pPr algn="ctr"/>
            <a:r>
              <a:rPr lang="en-US" altLang="ja-JP" sz="1200" b="1" dirty="0">
                <a:solidFill>
                  <a:srgbClr val="FFFF00"/>
                </a:solidFill>
                <a:latin typeface="+mn-ea"/>
              </a:rPr>
              <a:t>11</a:t>
            </a:r>
            <a:r>
              <a:rPr lang="ja-JP" altLang="en-US" sz="1200" b="1" dirty="0">
                <a:solidFill>
                  <a:srgbClr val="FFFF00"/>
                </a:solidFill>
                <a:latin typeface="+mn-ea"/>
              </a:rPr>
              <a:t>月</a:t>
            </a:r>
            <a:r>
              <a:rPr lang="en-US" altLang="ja-JP" sz="1200" b="1" dirty="0">
                <a:solidFill>
                  <a:srgbClr val="FFFF00"/>
                </a:solidFill>
                <a:latin typeface="+mn-ea"/>
              </a:rPr>
              <a:t>13</a:t>
            </a:r>
            <a:r>
              <a:rPr lang="ja-JP" altLang="en-US" sz="1200" b="1" dirty="0">
                <a:solidFill>
                  <a:srgbClr val="FFFF00"/>
                </a:solidFill>
                <a:latin typeface="+mn-ea"/>
              </a:rPr>
              <a:t>日更新</a:t>
            </a:r>
            <a:endParaRPr lang="en-US" altLang="ja-JP" sz="1200" b="1" dirty="0">
              <a:solidFill>
                <a:srgbClr val="FFFF00"/>
              </a:solidFill>
              <a:latin typeface="+mn-ea"/>
            </a:endParaRPr>
          </a:p>
        </p:txBody>
      </p:sp>
    </p:spTree>
    <p:extLst>
      <p:ext uri="{BB962C8B-B14F-4D97-AF65-F5344CB8AC3E}">
        <p14:creationId xmlns:p14="http://schemas.microsoft.com/office/powerpoint/2010/main" val="465073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
          <p:cNvSpPr>
            <a:spLocks noGrp="1"/>
          </p:cNvSpPr>
          <p:nvPr>
            <p:ph type="sldNum" sz="quarter" idx="12"/>
          </p:nvPr>
        </p:nvSpPr>
        <p:spPr>
          <a:xfrm>
            <a:off x="7677150" y="6492875"/>
            <a:ext cx="2228850" cy="365125"/>
          </a:xfrm>
        </p:spPr>
        <p:txBody>
          <a:bodyPr/>
          <a:lstStyle/>
          <a:p>
            <a:pPr algn="r"/>
            <a:fld id="{848A25BD-F24A-478D-B5BC-65FBCB157527}" type="slidenum">
              <a:rPr lang="ja-JP" altLang="en-US" smtClean="0">
                <a:latin typeface="+mn-ea"/>
              </a:rPr>
              <a:pPr algn="r"/>
              <a:t>7</a:t>
            </a:fld>
            <a:endParaRPr lang="ja-JP" altLang="en-US" dirty="0">
              <a:latin typeface="+mn-ea"/>
            </a:endParaRPr>
          </a:p>
        </p:txBody>
      </p:sp>
      <p:sp>
        <p:nvSpPr>
          <p:cNvPr id="2" name="ホームベース 13">
            <a:extLst>
              <a:ext uri="{FF2B5EF4-FFF2-40B4-BE49-F238E27FC236}">
                <a16:creationId xmlns:a16="http://schemas.microsoft.com/office/drawing/2014/main" id="{D0108DAA-DF74-5E82-FD64-0737489AC945}"/>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 name="テキスト ボックス 2">
            <a:extLst>
              <a:ext uri="{FF2B5EF4-FFF2-40B4-BE49-F238E27FC236}">
                <a16:creationId xmlns:a16="http://schemas.microsoft.com/office/drawing/2014/main" id="{3420C024-EE7F-37F9-E14B-CF88DD03479A}"/>
              </a:ext>
            </a:extLst>
          </p:cNvPr>
          <p:cNvSpPr txBox="1"/>
          <p:nvPr/>
        </p:nvSpPr>
        <p:spPr>
          <a:xfrm>
            <a:off x="218541" y="324446"/>
            <a:ext cx="2286187" cy="369332"/>
          </a:xfrm>
          <a:prstGeom prst="rect">
            <a:avLst/>
          </a:prstGeom>
          <a:noFill/>
        </p:spPr>
        <p:txBody>
          <a:bodyPr wrap="square" rtlCol="0">
            <a:spAutoFit/>
          </a:bodyPr>
          <a:lstStyle/>
          <a:p>
            <a:r>
              <a:rPr lang="ja-JP" altLang="en-US" b="1">
                <a:solidFill>
                  <a:schemeClr val="bg1"/>
                </a:solidFill>
                <a:latin typeface="+mn-ea"/>
              </a:rPr>
              <a:t>企画テーマ（例）</a:t>
            </a:r>
            <a:endParaRPr lang="en-US" altLang="ja-JP" b="1" dirty="0">
              <a:solidFill>
                <a:schemeClr val="bg1"/>
              </a:solidFill>
              <a:latin typeface="+mn-ea"/>
            </a:endParaRPr>
          </a:p>
        </p:txBody>
      </p:sp>
      <p:sp>
        <p:nvSpPr>
          <p:cNvPr id="5" name="Rectangle 1">
            <a:extLst>
              <a:ext uri="{FF2B5EF4-FFF2-40B4-BE49-F238E27FC236}">
                <a16:creationId xmlns:a16="http://schemas.microsoft.com/office/drawing/2014/main" id="{77C50DC0-2839-4725-1ACD-0573EAE1F3D5}"/>
              </a:ext>
            </a:extLst>
          </p:cNvPr>
          <p:cNvSpPr>
            <a:spLocks noChangeArrowheads="1"/>
          </p:cNvSpPr>
          <p:nvPr/>
        </p:nvSpPr>
        <p:spPr bwMode="auto">
          <a:xfrm>
            <a:off x="200472" y="1217657"/>
            <a:ext cx="9505056" cy="18158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rgbClr val="222222"/>
                </a:solidFill>
                <a:effectLst/>
                <a:highlight>
                  <a:srgbClr val="FFFF00"/>
                </a:highlight>
                <a:latin typeface="+mn-ea"/>
                <a:cs typeface="Arial" panose="020B0604020202020204" pitchFamily="34" charset="0"/>
              </a:rPr>
              <a:t>●</a:t>
            </a:r>
            <a:r>
              <a:rPr kumimoji="0" lang="ja-JP" altLang="en-US" sz="1600" b="1" i="0" u="none" strike="noStrike" cap="none" normalizeH="0" baseline="0" dirty="0">
                <a:ln>
                  <a:noFill/>
                </a:ln>
                <a:solidFill>
                  <a:srgbClr val="222222"/>
                </a:solidFill>
                <a:effectLst/>
                <a:highlight>
                  <a:srgbClr val="FFFF00"/>
                </a:highlight>
                <a:latin typeface="+mn-ea"/>
                <a:cs typeface="Arial" panose="020B0604020202020204" pitchFamily="34" charset="0"/>
              </a:rPr>
              <a:t>ビジネスセッション①</a:t>
            </a:r>
            <a:endParaRPr kumimoji="0" lang="en-US" altLang="ja-JP" sz="1600" b="1" i="0" u="none" strike="noStrike" cap="none" normalizeH="0" baseline="0" dirty="0">
              <a:ln>
                <a:noFill/>
              </a:ln>
              <a:solidFill>
                <a:srgbClr val="222222"/>
              </a:solidFill>
              <a:effectLst/>
              <a:highlight>
                <a:srgbClr val="FFFF00"/>
              </a:highligh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FF0000"/>
                </a:solidFill>
                <a:effectLst/>
                <a:latin typeface="+mn-ea"/>
                <a:cs typeface="Arial" panose="020B0604020202020204" pitchFamily="34" charset="0"/>
              </a:rPr>
              <a:t>社員が生き生きと働く会社の条件と次世代のリーダーシップ（仮）</a:t>
            </a:r>
            <a:br>
              <a:rPr kumimoji="0" lang="ja-JP" altLang="ja-JP" sz="1600" b="1" i="0" u="none" strike="noStrike" cap="none" normalizeH="0" baseline="0" dirty="0">
                <a:ln>
                  <a:noFill/>
                </a:ln>
                <a:solidFill>
                  <a:srgbClr val="222222"/>
                </a:solidFill>
                <a:effectLst/>
                <a:latin typeface="+mn-ea"/>
                <a:cs typeface="Arial" panose="020B0604020202020204" pitchFamily="34" charset="0"/>
              </a:rPr>
            </a:b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222222"/>
                </a:solidFill>
                <a:effectLst/>
                <a:latin typeface="+mn-ea"/>
                <a:cs typeface="Arial" panose="020B0604020202020204" pitchFamily="34" charset="0"/>
              </a:rPr>
              <a:t>パーパス経営、ウェルビーイング、ＤＸ、Ｄ＆Ｉなど今伸びている会社・これから伸びる会社の特徴と現場のリーダーに求められるスキルなどについて</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222222"/>
                </a:solidFill>
                <a:effectLst/>
                <a:latin typeface="+mn-ea"/>
                <a:cs typeface="Arial" panose="020B0604020202020204" pitchFamily="34" charset="0"/>
              </a:rPr>
              <a:t>ご登壇：</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p:txBody>
      </p:sp>
      <p:sp>
        <p:nvSpPr>
          <p:cNvPr id="6" name="テキスト ボックス 5">
            <a:extLst>
              <a:ext uri="{FF2B5EF4-FFF2-40B4-BE49-F238E27FC236}">
                <a16:creationId xmlns:a16="http://schemas.microsoft.com/office/drawing/2014/main" id="{3C8C4C8D-686B-0791-F0E6-CAD5D2C2E8DF}"/>
              </a:ext>
            </a:extLst>
          </p:cNvPr>
          <p:cNvSpPr txBox="1"/>
          <p:nvPr/>
        </p:nvSpPr>
        <p:spPr>
          <a:xfrm>
            <a:off x="5673081" y="139780"/>
            <a:ext cx="4232920" cy="369332"/>
          </a:xfrm>
          <a:prstGeom prst="rect">
            <a:avLst/>
          </a:prstGeom>
          <a:noFill/>
        </p:spPr>
        <p:txBody>
          <a:bodyPr wrap="square" rtlCol="0">
            <a:spAutoFit/>
          </a:bodyPr>
          <a:lstStyle/>
          <a:p>
            <a:r>
              <a:rPr lang="en-US" altLang="ja-JP" b="1" dirty="0">
                <a:latin typeface="+mn-ea"/>
              </a:rPr>
              <a:t>※</a:t>
            </a:r>
            <a:r>
              <a:rPr lang="ja-JP" altLang="en-US" b="1" dirty="0">
                <a:latin typeface="+mn-ea"/>
              </a:rPr>
              <a:t>詳細は変更の可能性がございます</a:t>
            </a:r>
            <a:endParaRPr lang="en-US" altLang="ja-JP" b="1" dirty="0">
              <a:latin typeface="+mn-ea"/>
            </a:endParaRPr>
          </a:p>
        </p:txBody>
      </p:sp>
      <p:sp>
        <p:nvSpPr>
          <p:cNvPr id="4" name="テキスト ボックス 3">
            <a:extLst>
              <a:ext uri="{FF2B5EF4-FFF2-40B4-BE49-F238E27FC236}">
                <a16:creationId xmlns:a16="http://schemas.microsoft.com/office/drawing/2014/main" id="{E424095F-014F-BBE6-5F68-90844D47F6C2}"/>
              </a:ext>
            </a:extLst>
          </p:cNvPr>
          <p:cNvSpPr txBox="1"/>
          <p:nvPr/>
        </p:nvSpPr>
        <p:spPr>
          <a:xfrm>
            <a:off x="3009534" y="350529"/>
            <a:ext cx="1655433" cy="276999"/>
          </a:xfrm>
          <a:prstGeom prst="rect">
            <a:avLst/>
          </a:prstGeom>
          <a:solidFill>
            <a:schemeClr val="tx1"/>
          </a:solidFill>
        </p:spPr>
        <p:txBody>
          <a:bodyPr wrap="square" rtlCol="0">
            <a:spAutoFit/>
          </a:bodyPr>
          <a:lstStyle/>
          <a:p>
            <a:pPr algn="ctr"/>
            <a:r>
              <a:rPr lang="en-US" altLang="ja-JP" sz="1200" b="1" dirty="0">
                <a:solidFill>
                  <a:srgbClr val="FFFF00"/>
                </a:solidFill>
                <a:latin typeface="+mn-ea"/>
              </a:rPr>
              <a:t>11</a:t>
            </a:r>
            <a:r>
              <a:rPr lang="ja-JP" altLang="en-US" sz="1200" b="1" dirty="0">
                <a:solidFill>
                  <a:srgbClr val="FFFF00"/>
                </a:solidFill>
                <a:latin typeface="+mn-ea"/>
              </a:rPr>
              <a:t>月</a:t>
            </a:r>
            <a:r>
              <a:rPr lang="en-US" altLang="ja-JP" sz="1200" b="1" dirty="0">
                <a:solidFill>
                  <a:srgbClr val="FFFF00"/>
                </a:solidFill>
                <a:latin typeface="+mn-ea"/>
              </a:rPr>
              <a:t>30</a:t>
            </a:r>
            <a:r>
              <a:rPr lang="ja-JP" altLang="en-US" sz="1200" b="1" dirty="0">
                <a:solidFill>
                  <a:srgbClr val="FFFF00"/>
                </a:solidFill>
                <a:latin typeface="+mn-ea"/>
              </a:rPr>
              <a:t>日更新</a:t>
            </a:r>
            <a:endParaRPr lang="en-US" altLang="ja-JP" sz="1200" b="1" dirty="0">
              <a:solidFill>
                <a:srgbClr val="FFFF00"/>
              </a:solidFill>
              <a:latin typeface="+mn-ea"/>
            </a:endParaRPr>
          </a:p>
        </p:txBody>
      </p:sp>
      <p:pic>
        <p:nvPicPr>
          <p:cNvPr id="1026" name="Picture 2" descr="broken image">
            <a:extLst>
              <a:ext uri="{FF2B5EF4-FFF2-40B4-BE49-F238E27FC236}">
                <a16:creationId xmlns:a16="http://schemas.microsoft.com/office/drawing/2014/main" id="{38662701-6288-5891-C9F9-A162292518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600" y="3096916"/>
            <a:ext cx="2472953" cy="271697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F1CD7884-4DB3-2390-E136-ADD6541E222E}"/>
              </a:ext>
            </a:extLst>
          </p:cNvPr>
          <p:cNvSpPr txBox="1"/>
          <p:nvPr/>
        </p:nvSpPr>
        <p:spPr>
          <a:xfrm>
            <a:off x="558605" y="5893847"/>
            <a:ext cx="4106362" cy="769441"/>
          </a:xfrm>
          <a:prstGeom prst="rect">
            <a:avLst/>
          </a:prstGeom>
          <a:noFill/>
        </p:spPr>
        <p:txBody>
          <a:bodyPr wrap="square" rtlCol="0">
            <a:spAutoFit/>
          </a:bodyPr>
          <a:lstStyle/>
          <a:p>
            <a:pPr algn="ctr"/>
            <a:r>
              <a:rPr lang="ja-JP" altLang="en-US" sz="1600" b="1" dirty="0">
                <a:latin typeface="+mn-ea"/>
              </a:rPr>
              <a:t>伊藤 羊一氏</a:t>
            </a:r>
            <a:endParaRPr lang="en-US" altLang="ja-JP" sz="1600" b="1" dirty="0">
              <a:latin typeface="+mn-ea"/>
            </a:endParaRPr>
          </a:p>
          <a:p>
            <a:pPr algn="ctr"/>
            <a:r>
              <a:rPr lang="ja-JP" altLang="en-US" sz="1400" b="1" dirty="0">
                <a:latin typeface="+mn-ea"/>
              </a:rPr>
              <a:t>武蔵野大学 アントレプレナーシップ学部 学部長</a:t>
            </a:r>
            <a:endParaRPr lang="en-US" altLang="ja-JP" sz="1400" b="1" dirty="0">
              <a:latin typeface="+mn-ea"/>
            </a:endParaRPr>
          </a:p>
          <a:p>
            <a:pPr algn="ctr"/>
            <a:r>
              <a:rPr lang="en-US" altLang="ja-JP" sz="1400" b="1" dirty="0">
                <a:latin typeface="+mn-ea"/>
              </a:rPr>
              <a:t>LINE</a:t>
            </a:r>
            <a:r>
              <a:rPr lang="ja-JP" altLang="en-US" sz="1400" b="1" dirty="0">
                <a:latin typeface="+mn-ea"/>
              </a:rPr>
              <a:t>ヤフーアカデミア 学長</a:t>
            </a:r>
            <a:endParaRPr lang="en-US" altLang="ja-JP" sz="1400" b="1" dirty="0">
              <a:latin typeface="+mn-ea"/>
            </a:endParaRPr>
          </a:p>
        </p:txBody>
      </p:sp>
      <p:pic>
        <p:nvPicPr>
          <p:cNvPr id="1028" name="Picture 4" descr="藤﨑 忍氏">
            <a:extLst>
              <a:ext uri="{FF2B5EF4-FFF2-40B4-BE49-F238E27FC236}">
                <a16:creationId xmlns:a16="http://schemas.microsoft.com/office/drawing/2014/main" id="{B367C2B2-4633-EB13-B425-BA69BFDAA0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3547" y="3296379"/>
            <a:ext cx="3090736" cy="231805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343918B0-C8FD-43C3-E249-848BB2E66C0D}"/>
              </a:ext>
            </a:extLst>
          </p:cNvPr>
          <p:cNvSpPr txBox="1"/>
          <p:nvPr/>
        </p:nvSpPr>
        <p:spPr>
          <a:xfrm>
            <a:off x="5175734" y="5877271"/>
            <a:ext cx="4106362" cy="553998"/>
          </a:xfrm>
          <a:prstGeom prst="rect">
            <a:avLst/>
          </a:prstGeom>
          <a:noFill/>
        </p:spPr>
        <p:txBody>
          <a:bodyPr wrap="square" rtlCol="0">
            <a:spAutoFit/>
          </a:bodyPr>
          <a:lstStyle/>
          <a:p>
            <a:pPr algn="ctr"/>
            <a:r>
              <a:rPr lang="ja-JP" altLang="en-US" sz="1600" b="1" dirty="0">
                <a:latin typeface="+mn-ea"/>
              </a:rPr>
              <a:t>藤﨑 忍氏</a:t>
            </a:r>
            <a:endParaRPr lang="en-US" altLang="ja-JP" sz="1600" b="1" dirty="0">
              <a:latin typeface="+mn-ea"/>
            </a:endParaRPr>
          </a:p>
          <a:p>
            <a:pPr algn="ctr"/>
            <a:r>
              <a:rPr lang="ja-JP" altLang="en-US" sz="1400" b="1" dirty="0">
                <a:latin typeface="+mn-ea"/>
              </a:rPr>
              <a:t>ドムドムフードサービス 代表取締役社長</a:t>
            </a:r>
            <a:endParaRPr lang="en-US" altLang="ja-JP" sz="1400" b="1" dirty="0">
              <a:latin typeface="+mn-ea"/>
            </a:endParaRPr>
          </a:p>
        </p:txBody>
      </p:sp>
    </p:spTree>
    <p:extLst>
      <p:ext uri="{BB962C8B-B14F-4D97-AF65-F5344CB8AC3E}">
        <p14:creationId xmlns:p14="http://schemas.microsoft.com/office/powerpoint/2010/main" val="3661642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
          <p:cNvSpPr>
            <a:spLocks noGrp="1"/>
          </p:cNvSpPr>
          <p:nvPr>
            <p:ph type="sldNum" sz="quarter" idx="12"/>
          </p:nvPr>
        </p:nvSpPr>
        <p:spPr>
          <a:xfrm>
            <a:off x="7677150" y="6492875"/>
            <a:ext cx="2228850" cy="365125"/>
          </a:xfrm>
        </p:spPr>
        <p:txBody>
          <a:bodyPr/>
          <a:lstStyle/>
          <a:p>
            <a:pPr algn="r"/>
            <a:fld id="{848A25BD-F24A-478D-B5BC-65FBCB157527}" type="slidenum">
              <a:rPr lang="ja-JP" altLang="en-US" smtClean="0">
                <a:latin typeface="+mn-ea"/>
              </a:rPr>
              <a:pPr algn="r"/>
              <a:t>8</a:t>
            </a:fld>
            <a:endParaRPr lang="ja-JP" altLang="en-US" dirty="0">
              <a:latin typeface="+mn-ea"/>
            </a:endParaRPr>
          </a:p>
        </p:txBody>
      </p:sp>
      <p:sp>
        <p:nvSpPr>
          <p:cNvPr id="2" name="ホームベース 13">
            <a:extLst>
              <a:ext uri="{FF2B5EF4-FFF2-40B4-BE49-F238E27FC236}">
                <a16:creationId xmlns:a16="http://schemas.microsoft.com/office/drawing/2014/main" id="{D0108DAA-DF74-5E82-FD64-0737489AC945}"/>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 name="テキスト ボックス 2">
            <a:extLst>
              <a:ext uri="{FF2B5EF4-FFF2-40B4-BE49-F238E27FC236}">
                <a16:creationId xmlns:a16="http://schemas.microsoft.com/office/drawing/2014/main" id="{3420C024-EE7F-37F9-E14B-CF88DD03479A}"/>
              </a:ext>
            </a:extLst>
          </p:cNvPr>
          <p:cNvSpPr txBox="1"/>
          <p:nvPr/>
        </p:nvSpPr>
        <p:spPr>
          <a:xfrm>
            <a:off x="218541" y="324446"/>
            <a:ext cx="2286187" cy="369332"/>
          </a:xfrm>
          <a:prstGeom prst="rect">
            <a:avLst/>
          </a:prstGeom>
          <a:noFill/>
        </p:spPr>
        <p:txBody>
          <a:bodyPr wrap="square" rtlCol="0">
            <a:spAutoFit/>
          </a:bodyPr>
          <a:lstStyle/>
          <a:p>
            <a:r>
              <a:rPr lang="ja-JP" altLang="en-US" b="1">
                <a:solidFill>
                  <a:schemeClr val="bg1"/>
                </a:solidFill>
                <a:latin typeface="+mn-ea"/>
              </a:rPr>
              <a:t>企画テーマ（例）</a:t>
            </a:r>
            <a:endParaRPr lang="en-US" altLang="ja-JP" b="1" dirty="0">
              <a:solidFill>
                <a:schemeClr val="bg1"/>
              </a:solidFill>
              <a:latin typeface="+mn-ea"/>
            </a:endParaRPr>
          </a:p>
        </p:txBody>
      </p:sp>
      <p:sp>
        <p:nvSpPr>
          <p:cNvPr id="5" name="Rectangle 1">
            <a:extLst>
              <a:ext uri="{FF2B5EF4-FFF2-40B4-BE49-F238E27FC236}">
                <a16:creationId xmlns:a16="http://schemas.microsoft.com/office/drawing/2014/main" id="{77C50DC0-2839-4725-1ACD-0573EAE1F3D5}"/>
              </a:ext>
            </a:extLst>
          </p:cNvPr>
          <p:cNvSpPr>
            <a:spLocks noChangeArrowheads="1"/>
          </p:cNvSpPr>
          <p:nvPr/>
        </p:nvSpPr>
        <p:spPr bwMode="auto">
          <a:xfrm>
            <a:off x="218541" y="1227136"/>
            <a:ext cx="9505056" cy="25545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rgbClr val="222222"/>
                </a:solidFill>
                <a:effectLst/>
                <a:highlight>
                  <a:srgbClr val="FFFF00"/>
                </a:highlight>
                <a:latin typeface="+mn-ea"/>
                <a:cs typeface="Arial" panose="020B0604020202020204" pitchFamily="34" charset="0"/>
              </a:rPr>
              <a:t>●</a:t>
            </a:r>
            <a:r>
              <a:rPr kumimoji="0" lang="ja-JP" altLang="en-US" sz="1600" b="1" i="0" u="none" strike="noStrike" cap="none" normalizeH="0" baseline="0" dirty="0">
                <a:ln>
                  <a:noFill/>
                </a:ln>
                <a:solidFill>
                  <a:srgbClr val="222222"/>
                </a:solidFill>
                <a:effectLst/>
                <a:highlight>
                  <a:srgbClr val="FFFF00"/>
                </a:highlight>
                <a:latin typeface="+mn-ea"/>
                <a:cs typeface="Arial" panose="020B0604020202020204" pitchFamily="34" charset="0"/>
              </a:rPr>
              <a:t>ビジネスセッション②</a:t>
            </a:r>
            <a:endParaRPr kumimoji="0" lang="en-US" altLang="ja-JP" sz="1600" b="1" i="0" u="none" strike="noStrike" cap="none" normalizeH="0" baseline="0" dirty="0">
              <a:ln>
                <a:noFill/>
              </a:ln>
              <a:solidFill>
                <a:srgbClr val="222222"/>
              </a:solidFill>
              <a:effectLst/>
              <a:highlight>
                <a:srgbClr val="FFFF00"/>
              </a:highligh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FF0000"/>
                </a:solidFill>
                <a:effectLst/>
                <a:latin typeface="+mn-ea"/>
                <a:cs typeface="Arial" panose="020B0604020202020204" pitchFamily="34" charset="0"/>
              </a:rPr>
              <a:t>企業の現場からイノベーションを生むには？（仮）</a:t>
            </a:r>
            <a:br>
              <a:rPr kumimoji="0" lang="ja-JP" altLang="ja-JP" sz="1600" b="1" i="0" u="none" strike="noStrike" cap="none" normalizeH="0" baseline="0" dirty="0">
                <a:ln>
                  <a:noFill/>
                </a:ln>
                <a:solidFill>
                  <a:srgbClr val="222222"/>
                </a:solidFill>
                <a:effectLst/>
                <a:latin typeface="+mn-ea"/>
                <a:cs typeface="Arial" panose="020B0604020202020204" pitchFamily="34" charset="0"/>
              </a:rPr>
            </a:b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dirty="0">
                <a:solidFill>
                  <a:srgbClr val="222222"/>
                </a:solidFill>
                <a:latin typeface="+mn-ea"/>
                <a:cs typeface="Arial" panose="020B0604020202020204" pitchFamily="34" charset="0"/>
              </a:rPr>
              <a:t>新しい価値や事業の創出が不可欠な今、現場からのイノベーションを生むにはどうすればいいのか、新しいアイデアを形にするためにリーダーに必要なマインドを紹介していく</a:t>
            </a:r>
            <a:endParaRPr kumimoji="0" lang="en-US" altLang="ja-JP" sz="1600" b="1" dirty="0">
              <a:solidFill>
                <a:srgbClr val="222222"/>
              </a:solidFill>
              <a:latin typeface="+mn-ea"/>
              <a:cs typeface="Arial" panose="020B0604020202020204" pitchFamily="34" charset="0"/>
            </a:endParaRPr>
          </a:p>
          <a:p>
            <a:r>
              <a:rPr kumimoji="0" lang="en-US" altLang="ja-JP" sz="1600" b="1" i="0" u="none" strike="noStrike" cap="none" normalizeH="0" baseline="0" dirty="0">
                <a:ln>
                  <a:noFill/>
                </a:ln>
                <a:solidFill>
                  <a:srgbClr val="222222"/>
                </a:solidFill>
                <a:effectLst/>
                <a:latin typeface="+mn-ea"/>
                <a:cs typeface="Arial" panose="020B0604020202020204" pitchFamily="34" charset="0"/>
              </a:rPr>
              <a:t>※</a:t>
            </a:r>
            <a:r>
              <a:rPr kumimoji="0" lang="ja-JP" altLang="en-US" sz="1600" b="1" i="0" u="none" strike="noStrike" cap="none" normalizeH="0" baseline="0" dirty="0">
                <a:ln>
                  <a:noFill/>
                </a:ln>
                <a:solidFill>
                  <a:srgbClr val="222222"/>
                </a:solidFill>
                <a:effectLst/>
                <a:latin typeface="+mn-ea"/>
                <a:cs typeface="Arial" panose="020B0604020202020204" pitchFamily="34" charset="0"/>
              </a:rPr>
              <a:t>識者含め</a:t>
            </a:r>
            <a:r>
              <a:rPr kumimoji="0" lang="en-US" altLang="ja-JP" sz="1600" b="1" i="0" u="none" strike="noStrike" cap="none" normalizeH="0" baseline="0" dirty="0">
                <a:ln>
                  <a:noFill/>
                </a:ln>
                <a:solidFill>
                  <a:srgbClr val="222222"/>
                </a:solidFill>
                <a:effectLst/>
                <a:latin typeface="+mn-ea"/>
                <a:cs typeface="Arial" panose="020B0604020202020204" pitchFamily="34" charset="0"/>
              </a:rPr>
              <a:t>3</a:t>
            </a:r>
            <a:r>
              <a:rPr kumimoji="0" lang="ja-JP" altLang="en-US" sz="1600" b="1" i="0" u="none" strike="noStrike" cap="none" normalizeH="0" baseline="0" dirty="0">
                <a:ln>
                  <a:noFill/>
                </a:ln>
                <a:solidFill>
                  <a:srgbClr val="222222"/>
                </a:solidFill>
                <a:effectLst/>
                <a:latin typeface="+mn-ea"/>
                <a:cs typeface="Arial" panose="020B0604020202020204" pitchFamily="34" charset="0"/>
              </a:rPr>
              <a:t>名ほどでのセッションを想定</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r>
              <a:rPr kumimoji="0" lang="ja-JP" altLang="en-US" sz="1600" b="1" i="0" u="none" strike="noStrike" cap="none" normalizeH="0" baseline="0" dirty="0">
                <a:ln>
                  <a:noFill/>
                </a:ln>
                <a:solidFill>
                  <a:srgbClr val="222222"/>
                </a:solidFill>
                <a:effectLst/>
                <a:latin typeface="+mn-ea"/>
                <a:cs typeface="Arial" panose="020B0604020202020204" pitchFamily="34" charset="0"/>
              </a:rPr>
              <a:t>ご登壇：</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p:txBody>
      </p:sp>
      <p:sp>
        <p:nvSpPr>
          <p:cNvPr id="6" name="テキスト ボックス 5">
            <a:extLst>
              <a:ext uri="{FF2B5EF4-FFF2-40B4-BE49-F238E27FC236}">
                <a16:creationId xmlns:a16="http://schemas.microsoft.com/office/drawing/2014/main" id="{3C8C4C8D-686B-0791-F0E6-CAD5D2C2E8DF}"/>
              </a:ext>
            </a:extLst>
          </p:cNvPr>
          <p:cNvSpPr txBox="1"/>
          <p:nvPr/>
        </p:nvSpPr>
        <p:spPr>
          <a:xfrm>
            <a:off x="5673080" y="139780"/>
            <a:ext cx="5598555" cy="369332"/>
          </a:xfrm>
          <a:prstGeom prst="rect">
            <a:avLst/>
          </a:prstGeom>
          <a:noFill/>
        </p:spPr>
        <p:txBody>
          <a:bodyPr wrap="square" rtlCol="0">
            <a:spAutoFit/>
          </a:bodyPr>
          <a:lstStyle/>
          <a:p>
            <a:r>
              <a:rPr lang="en-US" altLang="ja-JP" b="1" dirty="0">
                <a:latin typeface="+mn-ea"/>
              </a:rPr>
              <a:t>※</a:t>
            </a:r>
            <a:r>
              <a:rPr lang="ja-JP" altLang="en-US" b="1" dirty="0">
                <a:latin typeface="+mn-ea"/>
              </a:rPr>
              <a:t>詳細は変更の可能性がございます</a:t>
            </a:r>
            <a:endParaRPr lang="en-US" altLang="ja-JP" b="1" dirty="0">
              <a:latin typeface="+mn-ea"/>
            </a:endParaRPr>
          </a:p>
        </p:txBody>
      </p:sp>
      <p:sp>
        <p:nvSpPr>
          <p:cNvPr id="4" name="テキスト ボックス 3">
            <a:extLst>
              <a:ext uri="{FF2B5EF4-FFF2-40B4-BE49-F238E27FC236}">
                <a16:creationId xmlns:a16="http://schemas.microsoft.com/office/drawing/2014/main" id="{E424095F-014F-BBE6-5F68-90844D47F6C2}"/>
              </a:ext>
            </a:extLst>
          </p:cNvPr>
          <p:cNvSpPr txBox="1"/>
          <p:nvPr/>
        </p:nvSpPr>
        <p:spPr>
          <a:xfrm>
            <a:off x="3009534" y="350529"/>
            <a:ext cx="1655433" cy="276999"/>
          </a:xfrm>
          <a:prstGeom prst="rect">
            <a:avLst/>
          </a:prstGeom>
          <a:solidFill>
            <a:schemeClr val="tx1"/>
          </a:solidFill>
        </p:spPr>
        <p:txBody>
          <a:bodyPr wrap="square" rtlCol="0">
            <a:spAutoFit/>
          </a:bodyPr>
          <a:lstStyle/>
          <a:p>
            <a:pPr algn="ctr"/>
            <a:r>
              <a:rPr lang="en-US" altLang="ja-JP" sz="1200" b="1" dirty="0">
                <a:solidFill>
                  <a:srgbClr val="FFFF00"/>
                </a:solidFill>
                <a:latin typeface="+mn-ea"/>
              </a:rPr>
              <a:t>11</a:t>
            </a:r>
            <a:r>
              <a:rPr lang="ja-JP" altLang="en-US" sz="1200" b="1" dirty="0">
                <a:solidFill>
                  <a:srgbClr val="FFFF00"/>
                </a:solidFill>
                <a:latin typeface="+mn-ea"/>
              </a:rPr>
              <a:t>月</a:t>
            </a:r>
            <a:r>
              <a:rPr lang="en-US" altLang="ja-JP" sz="1200" b="1" dirty="0">
                <a:solidFill>
                  <a:srgbClr val="FFFF00"/>
                </a:solidFill>
                <a:latin typeface="+mn-ea"/>
              </a:rPr>
              <a:t>30</a:t>
            </a:r>
            <a:r>
              <a:rPr lang="ja-JP" altLang="en-US" sz="1200" b="1" dirty="0">
                <a:solidFill>
                  <a:srgbClr val="FFFF00"/>
                </a:solidFill>
                <a:latin typeface="+mn-ea"/>
              </a:rPr>
              <a:t>日更新</a:t>
            </a:r>
            <a:endParaRPr lang="en-US" altLang="ja-JP" sz="1200" b="1" dirty="0">
              <a:solidFill>
                <a:srgbClr val="FFFF00"/>
              </a:solidFill>
              <a:latin typeface="+mn-ea"/>
            </a:endParaRPr>
          </a:p>
        </p:txBody>
      </p:sp>
      <p:pic>
        <p:nvPicPr>
          <p:cNvPr id="7" name="Picture 2" descr="Male &amp; Female Icon | Male female icon, Pictogram design, Human icon さん">
            <a:extLst>
              <a:ext uri="{FF2B5EF4-FFF2-40B4-BE49-F238E27FC236}">
                <a16:creationId xmlns:a16="http://schemas.microsoft.com/office/drawing/2014/main" id="{E1F88B02-F182-3F94-656A-00FE35BDD3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75" t="15869" r="49284" b="16933"/>
          <a:stretch/>
        </p:blipFill>
        <p:spPr bwMode="auto">
          <a:xfrm>
            <a:off x="7329264" y="3781681"/>
            <a:ext cx="1039091" cy="163742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D44B3227-3272-C53C-8531-EA3E7C61387E}"/>
              </a:ext>
            </a:extLst>
          </p:cNvPr>
          <p:cNvSpPr txBox="1"/>
          <p:nvPr/>
        </p:nvSpPr>
        <p:spPr>
          <a:xfrm>
            <a:off x="6269460" y="5962105"/>
            <a:ext cx="3168351" cy="307777"/>
          </a:xfrm>
          <a:prstGeom prst="rect">
            <a:avLst/>
          </a:prstGeom>
          <a:noFill/>
        </p:spPr>
        <p:txBody>
          <a:bodyPr wrap="square" rtlCol="0">
            <a:spAutoFit/>
          </a:bodyPr>
          <a:lstStyle/>
          <a:p>
            <a:pPr algn="ctr"/>
            <a:r>
              <a:rPr lang="ja-JP" altLang="en-US" sz="1400" b="1" dirty="0">
                <a:latin typeface="+mn-ea"/>
              </a:rPr>
              <a:t>調整中</a:t>
            </a:r>
            <a:endParaRPr lang="en-US" altLang="ja-JP" sz="1400" b="1" dirty="0">
              <a:latin typeface="+mn-ea"/>
            </a:endParaRPr>
          </a:p>
        </p:txBody>
      </p:sp>
      <p:sp>
        <p:nvSpPr>
          <p:cNvPr id="11" name="テキスト ボックス 10">
            <a:extLst>
              <a:ext uri="{FF2B5EF4-FFF2-40B4-BE49-F238E27FC236}">
                <a16:creationId xmlns:a16="http://schemas.microsoft.com/office/drawing/2014/main" id="{807359CC-E2C3-B282-B51F-828A4986235D}"/>
              </a:ext>
            </a:extLst>
          </p:cNvPr>
          <p:cNvSpPr txBox="1"/>
          <p:nvPr/>
        </p:nvSpPr>
        <p:spPr>
          <a:xfrm>
            <a:off x="3640821" y="5962106"/>
            <a:ext cx="3168351" cy="307777"/>
          </a:xfrm>
          <a:prstGeom prst="rect">
            <a:avLst/>
          </a:prstGeom>
          <a:noFill/>
        </p:spPr>
        <p:txBody>
          <a:bodyPr wrap="square" rtlCol="0">
            <a:spAutoFit/>
          </a:bodyPr>
          <a:lstStyle/>
          <a:p>
            <a:pPr algn="ctr"/>
            <a:r>
              <a:rPr lang="ja-JP" altLang="en-US" sz="1400" b="1" dirty="0">
                <a:latin typeface="+mn-ea"/>
              </a:rPr>
              <a:t>調整中</a:t>
            </a:r>
            <a:endParaRPr lang="en-US" altLang="ja-JP" sz="1400" b="1" dirty="0">
              <a:latin typeface="+mn-ea"/>
            </a:endParaRPr>
          </a:p>
        </p:txBody>
      </p:sp>
      <p:pic>
        <p:nvPicPr>
          <p:cNvPr id="2050" name="Picture 2" descr="有安 伸宏 / Nobuhiro Ariyasu (@ariyasu) / X さん">
            <a:extLst>
              <a:ext uri="{FF2B5EF4-FFF2-40B4-BE49-F238E27FC236}">
                <a16:creationId xmlns:a16="http://schemas.microsoft.com/office/drawing/2014/main" id="{C7723EBB-9D4D-887B-E271-A6FF22D5B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009" y="359599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C779E2CF-DAA7-8F3D-6C5B-027691E65EFF}"/>
              </a:ext>
            </a:extLst>
          </p:cNvPr>
          <p:cNvSpPr txBox="1"/>
          <p:nvPr/>
        </p:nvSpPr>
        <p:spPr>
          <a:xfrm>
            <a:off x="504395" y="5854383"/>
            <a:ext cx="3168351" cy="523220"/>
          </a:xfrm>
          <a:prstGeom prst="rect">
            <a:avLst/>
          </a:prstGeom>
          <a:noFill/>
        </p:spPr>
        <p:txBody>
          <a:bodyPr wrap="square" rtlCol="0">
            <a:spAutoFit/>
          </a:bodyPr>
          <a:lstStyle/>
          <a:p>
            <a:pPr algn="ctr"/>
            <a:r>
              <a:rPr lang="ja-JP" altLang="en-US" sz="1400" b="1" dirty="0">
                <a:latin typeface="+mn-ea"/>
              </a:rPr>
              <a:t>有安 伸宏氏</a:t>
            </a:r>
            <a:endParaRPr lang="en-US" altLang="ja-JP" sz="1400" b="1" dirty="0">
              <a:latin typeface="+mn-ea"/>
            </a:endParaRPr>
          </a:p>
          <a:p>
            <a:pPr algn="ctr"/>
            <a:r>
              <a:rPr lang="ja-JP" altLang="en-US" sz="1400" b="1" dirty="0">
                <a:latin typeface="+mn-ea"/>
              </a:rPr>
              <a:t>エンジェル投資家</a:t>
            </a:r>
            <a:endParaRPr lang="en-US" altLang="ja-JP" sz="1400" b="1" dirty="0">
              <a:latin typeface="+mn-ea"/>
            </a:endParaRPr>
          </a:p>
        </p:txBody>
      </p:sp>
      <p:pic>
        <p:nvPicPr>
          <p:cNvPr id="13" name="Picture 2" descr="Male &amp; Female Icon | Male female icon, Pictogram design, Human icon さん">
            <a:extLst>
              <a:ext uri="{FF2B5EF4-FFF2-40B4-BE49-F238E27FC236}">
                <a16:creationId xmlns:a16="http://schemas.microsoft.com/office/drawing/2014/main" id="{333F5D2C-F7F5-71B0-EBD6-68051D9DF0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6823" r="18059" b="15979"/>
          <a:stretch/>
        </p:blipFill>
        <p:spPr bwMode="auto">
          <a:xfrm>
            <a:off x="4705450" y="3776508"/>
            <a:ext cx="1039091" cy="1637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474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1"/>
          <p:cNvSpPr>
            <a:spLocks noGrp="1"/>
          </p:cNvSpPr>
          <p:nvPr>
            <p:ph type="sldNum" sz="quarter" idx="12"/>
          </p:nvPr>
        </p:nvSpPr>
        <p:spPr>
          <a:xfrm>
            <a:off x="7677150" y="6492875"/>
            <a:ext cx="2228850" cy="365125"/>
          </a:xfrm>
        </p:spPr>
        <p:txBody>
          <a:bodyPr/>
          <a:lstStyle/>
          <a:p>
            <a:pPr algn="r"/>
            <a:fld id="{848A25BD-F24A-478D-B5BC-65FBCB157527}" type="slidenum">
              <a:rPr lang="ja-JP" altLang="en-US" smtClean="0">
                <a:latin typeface="+mn-ea"/>
              </a:rPr>
              <a:pPr algn="r"/>
              <a:t>9</a:t>
            </a:fld>
            <a:endParaRPr lang="ja-JP" altLang="en-US" dirty="0">
              <a:latin typeface="+mn-ea"/>
            </a:endParaRPr>
          </a:p>
        </p:txBody>
      </p:sp>
      <p:sp>
        <p:nvSpPr>
          <p:cNvPr id="2" name="ホームベース 13">
            <a:extLst>
              <a:ext uri="{FF2B5EF4-FFF2-40B4-BE49-F238E27FC236}">
                <a16:creationId xmlns:a16="http://schemas.microsoft.com/office/drawing/2014/main" id="{D0108DAA-DF74-5E82-FD64-0737489AC945}"/>
              </a:ext>
            </a:extLst>
          </p:cNvPr>
          <p:cNvSpPr/>
          <p:nvPr/>
        </p:nvSpPr>
        <p:spPr>
          <a:xfrm>
            <a:off x="200472" y="350529"/>
            <a:ext cx="2597192" cy="297324"/>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 name="テキスト ボックス 2">
            <a:extLst>
              <a:ext uri="{FF2B5EF4-FFF2-40B4-BE49-F238E27FC236}">
                <a16:creationId xmlns:a16="http://schemas.microsoft.com/office/drawing/2014/main" id="{3420C024-EE7F-37F9-E14B-CF88DD03479A}"/>
              </a:ext>
            </a:extLst>
          </p:cNvPr>
          <p:cNvSpPr txBox="1"/>
          <p:nvPr/>
        </p:nvSpPr>
        <p:spPr>
          <a:xfrm>
            <a:off x="218541" y="324446"/>
            <a:ext cx="2286187" cy="369332"/>
          </a:xfrm>
          <a:prstGeom prst="rect">
            <a:avLst/>
          </a:prstGeom>
          <a:noFill/>
        </p:spPr>
        <p:txBody>
          <a:bodyPr wrap="square" rtlCol="0">
            <a:spAutoFit/>
          </a:bodyPr>
          <a:lstStyle/>
          <a:p>
            <a:r>
              <a:rPr lang="ja-JP" altLang="en-US" b="1">
                <a:solidFill>
                  <a:schemeClr val="bg1"/>
                </a:solidFill>
                <a:latin typeface="+mn-ea"/>
              </a:rPr>
              <a:t>企画テーマ（例）</a:t>
            </a:r>
            <a:endParaRPr lang="en-US" altLang="ja-JP" b="1" dirty="0">
              <a:solidFill>
                <a:schemeClr val="bg1"/>
              </a:solidFill>
              <a:latin typeface="+mn-ea"/>
            </a:endParaRPr>
          </a:p>
        </p:txBody>
      </p:sp>
      <p:sp>
        <p:nvSpPr>
          <p:cNvPr id="5" name="Rectangle 1">
            <a:extLst>
              <a:ext uri="{FF2B5EF4-FFF2-40B4-BE49-F238E27FC236}">
                <a16:creationId xmlns:a16="http://schemas.microsoft.com/office/drawing/2014/main" id="{77C50DC0-2839-4725-1ACD-0573EAE1F3D5}"/>
              </a:ext>
            </a:extLst>
          </p:cNvPr>
          <p:cNvSpPr>
            <a:spLocks noChangeArrowheads="1"/>
          </p:cNvSpPr>
          <p:nvPr/>
        </p:nvSpPr>
        <p:spPr bwMode="auto">
          <a:xfrm>
            <a:off x="200472" y="1031830"/>
            <a:ext cx="9505056" cy="32932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rgbClr val="222222"/>
                </a:solidFill>
                <a:effectLst/>
                <a:highlight>
                  <a:srgbClr val="FFFF00"/>
                </a:highlight>
                <a:latin typeface="+mn-ea"/>
                <a:cs typeface="Arial" panose="020B0604020202020204" pitchFamily="34" charset="0"/>
              </a:rPr>
              <a:t>●</a:t>
            </a:r>
            <a:r>
              <a:rPr kumimoji="0" lang="ja-JP" altLang="en-US" sz="1600" b="1" i="0" u="none" strike="noStrike" cap="none" normalizeH="0" baseline="0" dirty="0">
                <a:ln>
                  <a:noFill/>
                </a:ln>
                <a:solidFill>
                  <a:srgbClr val="222222"/>
                </a:solidFill>
                <a:effectLst/>
                <a:highlight>
                  <a:srgbClr val="FFFF00"/>
                </a:highlight>
                <a:latin typeface="+mn-ea"/>
                <a:cs typeface="Arial" panose="020B0604020202020204" pitchFamily="34" charset="0"/>
              </a:rPr>
              <a:t>ビジネスセッション③</a:t>
            </a:r>
            <a:endParaRPr kumimoji="0" lang="en-US" altLang="ja-JP" sz="1600" b="1" i="0" u="none" strike="noStrike" cap="none" normalizeH="0" baseline="0" dirty="0">
              <a:ln>
                <a:noFill/>
              </a:ln>
              <a:solidFill>
                <a:srgbClr val="222222"/>
              </a:solidFill>
              <a:effectLst/>
              <a:highlight>
                <a:srgbClr val="FFFF00"/>
              </a:highligh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FF0000"/>
                </a:solidFill>
                <a:effectLst/>
                <a:latin typeface="+mn-ea"/>
                <a:cs typeface="Arial" panose="020B0604020202020204" pitchFamily="34" charset="0"/>
              </a:rPr>
              <a:t>ＡＩで変わる新しい働き方、ＡＩ時代の新しいマネージャーの条件（仮）</a:t>
            </a:r>
            <a:br>
              <a:rPr kumimoji="0" lang="ja-JP" altLang="ja-JP" sz="1600" b="1" i="0" u="none" strike="noStrike" cap="none" normalizeH="0" baseline="0" dirty="0">
                <a:ln>
                  <a:noFill/>
                </a:ln>
                <a:solidFill>
                  <a:srgbClr val="222222"/>
                </a:solidFill>
                <a:effectLst/>
                <a:latin typeface="+mn-ea"/>
                <a:cs typeface="Arial" panose="020B0604020202020204" pitchFamily="34" charset="0"/>
              </a:rPr>
            </a:b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222222"/>
                </a:solidFill>
                <a:effectLst/>
                <a:latin typeface="+mn-ea"/>
                <a:cs typeface="Arial" panose="020B0604020202020204" pitchFamily="34" charset="0"/>
              </a:rPr>
              <a:t>ＡＩがビジネスの現場に実装されていく２０２４年。</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222222"/>
                </a:solidFill>
                <a:effectLst/>
                <a:latin typeface="+mn-ea"/>
                <a:cs typeface="Arial" panose="020B0604020202020204" pitchFamily="34" charset="0"/>
              </a:rPr>
              <a:t>ビジネスの現場ではどのような変化があり、何に備えるべきなのか。それによってマネージャーの役割はどう変わるのかを徹底解説</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r>
              <a:rPr kumimoji="0" lang="en-US" altLang="ja-JP" sz="1600" b="1" i="0" u="none" strike="noStrike" cap="none" normalizeH="0" baseline="0" dirty="0">
                <a:ln>
                  <a:noFill/>
                </a:ln>
                <a:solidFill>
                  <a:srgbClr val="222222"/>
                </a:solidFill>
                <a:effectLst/>
                <a:latin typeface="+mn-ea"/>
                <a:cs typeface="Arial" panose="020B0604020202020204" pitchFamily="34" charset="0"/>
              </a:rPr>
              <a:t>※</a:t>
            </a:r>
            <a:r>
              <a:rPr kumimoji="0" lang="ja-JP" altLang="en-US" sz="1600" b="1" i="0" u="none" strike="noStrike" cap="none" normalizeH="0" baseline="0" dirty="0">
                <a:ln>
                  <a:noFill/>
                </a:ln>
                <a:solidFill>
                  <a:srgbClr val="222222"/>
                </a:solidFill>
                <a:effectLst/>
                <a:latin typeface="+mn-ea"/>
                <a:cs typeface="Arial" panose="020B0604020202020204" pitchFamily="34" charset="0"/>
              </a:rPr>
              <a:t>識者含め</a:t>
            </a:r>
            <a:r>
              <a:rPr kumimoji="0" lang="en-US" altLang="ja-JP" sz="1600" b="1" i="0" u="none" strike="noStrike" cap="none" normalizeH="0" baseline="0" dirty="0">
                <a:ln>
                  <a:noFill/>
                </a:ln>
                <a:solidFill>
                  <a:srgbClr val="222222"/>
                </a:solidFill>
                <a:effectLst/>
                <a:latin typeface="+mn-ea"/>
                <a:cs typeface="Arial" panose="020B0604020202020204" pitchFamily="34" charset="0"/>
              </a:rPr>
              <a:t>3</a:t>
            </a:r>
            <a:r>
              <a:rPr kumimoji="0" lang="ja-JP" altLang="en-US" sz="1600" b="1" i="0" u="none" strike="noStrike" cap="none" normalizeH="0" baseline="0" dirty="0">
                <a:ln>
                  <a:noFill/>
                </a:ln>
                <a:solidFill>
                  <a:srgbClr val="222222"/>
                </a:solidFill>
                <a:effectLst/>
                <a:latin typeface="+mn-ea"/>
                <a:cs typeface="Arial" panose="020B0604020202020204" pitchFamily="34" charset="0"/>
              </a:rPr>
              <a:t>名ほどでのセッションを想定</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endParaRPr kumimoji="0" lang="en-US" altLang="ja-JP" sz="1600" b="1" dirty="0">
              <a:solidFill>
                <a:srgbClr val="222222"/>
              </a:solidFill>
              <a:latin typeface="+mn-ea"/>
              <a:cs typeface="Arial" panose="020B0604020202020204" pitchFamily="34" charset="0"/>
            </a:endParaRPr>
          </a:p>
          <a:p>
            <a:r>
              <a:rPr kumimoji="0" lang="ja-JP" altLang="en-US" sz="1600" b="1" i="0" u="none" strike="noStrike" cap="none" normalizeH="0" baseline="0" dirty="0">
                <a:ln>
                  <a:noFill/>
                </a:ln>
                <a:solidFill>
                  <a:srgbClr val="222222"/>
                </a:solidFill>
                <a:effectLst/>
                <a:latin typeface="+mn-ea"/>
                <a:cs typeface="Arial" panose="020B0604020202020204" pitchFamily="34" charset="0"/>
              </a:rPr>
              <a:t>ご登壇：</a:t>
            </a: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br>
              <a:rPr kumimoji="0" lang="ja-JP" altLang="ja-JP" sz="1600" b="1" i="0" u="none" strike="noStrike" cap="none" normalizeH="0" baseline="0" dirty="0">
                <a:ln>
                  <a:noFill/>
                </a:ln>
                <a:solidFill>
                  <a:srgbClr val="222222"/>
                </a:solidFill>
                <a:effectLst/>
                <a:latin typeface="+mn-ea"/>
                <a:cs typeface="Arial" panose="020B0604020202020204" pitchFamily="34" charset="0"/>
              </a:rPr>
            </a:b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1" i="0" u="none" strike="noStrike" cap="none" normalizeH="0" baseline="0" dirty="0">
              <a:ln>
                <a:noFill/>
              </a:ln>
              <a:solidFill>
                <a:srgbClr val="222222"/>
              </a:solidFill>
              <a:effectLst/>
              <a:latin typeface="+mn-ea"/>
              <a:cs typeface="Arial" panose="020B0604020202020204" pitchFamily="34" charset="0"/>
            </a:endParaRPr>
          </a:p>
        </p:txBody>
      </p:sp>
      <p:sp>
        <p:nvSpPr>
          <p:cNvPr id="6" name="テキスト ボックス 5">
            <a:extLst>
              <a:ext uri="{FF2B5EF4-FFF2-40B4-BE49-F238E27FC236}">
                <a16:creationId xmlns:a16="http://schemas.microsoft.com/office/drawing/2014/main" id="{3C8C4C8D-686B-0791-F0E6-CAD5D2C2E8DF}"/>
              </a:ext>
            </a:extLst>
          </p:cNvPr>
          <p:cNvSpPr txBox="1"/>
          <p:nvPr/>
        </p:nvSpPr>
        <p:spPr>
          <a:xfrm>
            <a:off x="5673080" y="139780"/>
            <a:ext cx="5598555" cy="369332"/>
          </a:xfrm>
          <a:prstGeom prst="rect">
            <a:avLst/>
          </a:prstGeom>
          <a:noFill/>
        </p:spPr>
        <p:txBody>
          <a:bodyPr wrap="square" rtlCol="0">
            <a:spAutoFit/>
          </a:bodyPr>
          <a:lstStyle/>
          <a:p>
            <a:r>
              <a:rPr lang="en-US" altLang="ja-JP" b="1" dirty="0">
                <a:latin typeface="+mn-ea"/>
              </a:rPr>
              <a:t>※</a:t>
            </a:r>
            <a:r>
              <a:rPr lang="ja-JP" altLang="en-US" b="1" dirty="0">
                <a:latin typeface="+mn-ea"/>
              </a:rPr>
              <a:t>詳細は変更の可能性がございます</a:t>
            </a:r>
            <a:endParaRPr lang="en-US" altLang="ja-JP" b="1" dirty="0">
              <a:latin typeface="+mn-ea"/>
            </a:endParaRPr>
          </a:p>
        </p:txBody>
      </p:sp>
      <p:sp>
        <p:nvSpPr>
          <p:cNvPr id="4" name="テキスト ボックス 3">
            <a:extLst>
              <a:ext uri="{FF2B5EF4-FFF2-40B4-BE49-F238E27FC236}">
                <a16:creationId xmlns:a16="http://schemas.microsoft.com/office/drawing/2014/main" id="{E424095F-014F-BBE6-5F68-90844D47F6C2}"/>
              </a:ext>
            </a:extLst>
          </p:cNvPr>
          <p:cNvSpPr txBox="1"/>
          <p:nvPr/>
        </p:nvSpPr>
        <p:spPr>
          <a:xfrm>
            <a:off x="3009534" y="350529"/>
            <a:ext cx="1655433" cy="276999"/>
          </a:xfrm>
          <a:prstGeom prst="rect">
            <a:avLst/>
          </a:prstGeom>
          <a:solidFill>
            <a:schemeClr val="tx1"/>
          </a:solidFill>
        </p:spPr>
        <p:txBody>
          <a:bodyPr wrap="square" rtlCol="0">
            <a:spAutoFit/>
          </a:bodyPr>
          <a:lstStyle/>
          <a:p>
            <a:pPr algn="ctr"/>
            <a:r>
              <a:rPr lang="en-US" altLang="ja-JP" sz="1200" b="1" dirty="0">
                <a:solidFill>
                  <a:srgbClr val="FFFF00"/>
                </a:solidFill>
                <a:latin typeface="+mn-ea"/>
              </a:rPr>
              <a:t>11</a:t>
            </a:r>
            <a:r>
              <a:rPr lang="ja-JP" altLang="en-US" sz="1200" b="1" dirty="0">
                <a:solidFill>
                  <a:srgbClr val="FFFF00"/>
                </a:solidFill>
                <a:latin typeface="+mn-ea"/>
              </a:rPr>
              <a:t>月</a:t>
            </a:r>
            <a:r>
              <a:rPr lang="en-US" altLang="ja-JP" sz="1200" b="1" dirty="0">
                <a:solidFill>
                  <a:srgbClr val="FFFF00"/>
                </a:solidFill>
                <a:latin typeface="+mn-ea"/>
              </a:rPr>
              <a:t>30</a:t>
            </a:r>
            <a:r>
              <a:rPr lang="ja-JP" altLang="en-US" sz="1200" b="1" dirty="0">
                <a:solidFill>
                  <a:srgbClr val="FFFF00"/>
                </a:solidFill>
                <a:latin typeface="+mn-ea"/>
              </a:rPr>
              <a:t>日更新</a:t>
            </a:r>
            <a:endParaRPr lang="en-US" altLang="ja-JP" sz="1200" b="1" dirty="0">
              <a:solidFill>
                <a:srgbClr val="FFFF00"/>
              </a:solidFill>
              <a:latin typeface="+mn-ea"/>
            </a:endParaRPr>
          </a:p>
        </p:txBody>
      </p:sp>
      <p:pic>
        <p:nvPicPr>
          <p:cNvPr id="7" name="Picture 2" descr="Male &amp; Female Icon | Male female icon, Pictogram design, Human icon さん">
            <a:extLst>
              <a:ext uri="{FF2B5EF4-FFF2-40B4-BE49-F238E27FC236}">
                <a16:creationId xmlns:a16="http://schemas.microsoft.com/office/drawing/2014/main" id="{20D01E08-D5F7-C805-F57A-10DD31C326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75" t="15869" r="49284" b="16933"/>
          <a:stretch/>
        </p:blipFill>
        <p:spPr bwMode="auto">
          <a:xfrm>
            <a:off x="7329264" y="3781681"/>
            <a:ext cx="1039091" cy="163742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535F5A0A-12D7-050D-CD44-400FEBA387A2}"/>
              </a:ext>
            </a:extLst>
          </p:cNvPr>
          <p:cNvSpPr txBox="1"/>
          <p:nvPr/>
        </p:nvSpPr>
        <p:spPr>
          <a:xfrm>
            <a:off x="6269460" y="5962105"/>
            <a:ext cx="3168351" cy="307777"/>
          </a:xfrm>
          <a:prstGeom prst="rect">
            <a:avLst/>
          </a:prstGeom>
          <a:noFill/>
        </p:spPr>
        <p:txBody>
          <a:bodyPr wrap="square" rtlCol="0">
            <a:spAutoFit/>
          </a:bodyPr>
          <a:lstStyle/>
          <a:p>
            <a:pPr algn="ctr"/>
            <a:r>
              <a:rPr lang="ja-JP" altLang="en-US" sz="1400" b="1" dirty="0">
                <a:latin typeface="+mn-ea"/>
              </a:rPr>
              <a:t>調整中</a:t>
            </a:r>
            <a:endParaRPr lang="en-US" altLang="ja-JP" sz="1400" b="1" dirty="0">
              <a:latin typeface="+mn-ea"/>
            </a:endParaRPr>
          </a:p>
        </p:txBody>
      </p:sp>
      <p:sp>
        <p:nvSpPr>
          <p:cNvPr id="11" name="テキスト ボックス 10">
            <a:extLst>
              <a:ext uri="{FF2B5EF4-FFF2-40B4-BE49-F238E27FC236}">
                <a16:creationId xmlns:a16="http://schemas.microsoft.com/office/drawing/2014/main" id="{3E63A4E5-BB5E-4452-4384-84277D4C059D}"/>
              </a:ext>
            </a:extLst>
          </p:cNvPr>
          <p:cNvSpPr txBox="1"/>
          <p:nvPr/>
        </p:nvSpPr>
        <p:spPr>
          <a:xfrm>
            <a:off x="3640821" y="5962106"/>
            <a:ext cx="3168351" cy="307777"/>
          </a:xfrm>
          <a:prstGeom prst="rect">
            <a:avLst/>
          </a:prstGeom>
          <a:noFill/>
        </p:spPr>
        <p:txBody>
          <a:bodyPr wrap="square" rtlCol="0">
            <a:spAutoFit/>
          </a:bodyPr>
          <a:lstStyle/>
          <a:p>
            <a:pPr algn="ctr"/>
            <a:r>
              <a:rPr lang="ja-JP" altLang="en-US" sz="1400" b="1" dirty="0">
                <a:latin typeface="+mn-ea"/>
              </a:rPr>
              <a:t>調整中</a:t>
            </a:r>
            <a:endParaRPr lang="en-US" altLang="ja-JP" sz="1400" b="1" dirty="0">
              <a:latin typeface="+mn-ea"/>
            </a:endParaRPr>
          </a:p>
        </p:txBody>
      </p:sp>
      <p:sp>
        <p:nvSpPr>
          <p:cNvPr id="13" name="テキスト ボックス 12">
            <a:extLst>
              <a:ext uri="{FF2B5EF4-FFF2-40B4-BE49-F238E27FC236}">
                <a16:creationId xmlns:a16="http://schemas.microsoft.com/office/drawing/2014/main" id="{43A017B9-B70F-18E2-D054-B238D18234FC}"/>
              </a:ext>
            </a:extLst>
          </p:cNvPr>
          <p:cNvSpPr txBox="1"/>
          <p:nvPr/>
        </p:nvSpPr>
        <p:spPr>
          <a:xfrm>
            <a:off x="504395" y="5854383"/>
            <a:ext cx="3168351" cy="738664"/>
          </a:xfrm>
          <a:prstGeom prst="rect">
            <a:avLst/>
          </a:prstGeom>
          <a:noFill/>
        </p:spPr>
        <p:txBody>
          <a:bodyPr wrap="square" rtlCol="0">
            <a:spAutoFit/>
          </a:bodyPr>
          <a:lstStyle/>
          <a:p>
            <a:pPr algn="ctr"/>
            <a:r>
              <a:rPr lang="ja-JP" altLang="en-US" sz="1400" b="1" dirty="0">
                <a:latin typeface="+mn-ea"/>
              </a:rPr>
              <a:t>藤井 保文氏</a:t>
            </a:r>
            <a:endParaRPr lang="en-US" altLang="ja-JP" sz="1400" b="1" dirty="0">
              <a:latin typeface="+mn-ea"/>
            </a:endParaRPr>
          </a:p>
          <a:p>
            <a:pPr algn="ctr"/>
            <a:r>
              <a:rPr lang="ja-JP" altLang="en-US" sz="1400" b="1" dirty="0">
                <a:latin typeface="+mn-ea"/>
              </a:rPr>
              <a:t>ビービット</a:t>
            </a:r>
            <a:endParaRPr lang="en-US" altLang="ja-JP" sz="1400" b="1" dirty="0">
              <a:latin typeface="+mn-ea"/>
            </a:endParaRPr>
          </a:p>
          <a:p>
            <a:pPr algn="ctr"/>
            <a:r>
              <a:rPr lang="ja-JP" altLang="en-US" sz="1400" b="1" dirty="0">
                <a:latin typeface="+mn-ea"/>
              </a:rPr>
              <a:t>アフターデジタル著者</a:t>
            </a:r>
            <a:endParaRPr lang="en-US" altLang="ja-JP" sz="1400" b="1" dirty="0">
              <a:latin typeface="+mn-ea"/>
            </a:endParaRPr>
          </a:p>
        </p:txBody>
      </p:sp>
      <p:pic>
        <p:nvPicPr>
          <p:cNvPr id="14" name="Picture 2" descr="Male &amp; Female Icon | Male female icon, Pictogram design, Human icon さん">
            <a:extLst>
              <a:ext uri="{FF2B5EF4-FFF2-40B4-BE49-F238E27FC236}">
                <a16:creationId xmlns:a16="http://schemas.microsoft.com/office/drawing/2014/main" id="{6633BDE5-814A-5218-4481-9C1957A5C9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16823" r="18059" b="15979"/>
          <a:stretch/>
        </p:blipFill>
        <p:spPr bwMode="auto">
          <a:xfrm>
            <a:off x="4705450" y="3781680"/>
            <a:ext cx="1039091" cy="16374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アフターデジタル』の誤解を取り払いたい。ビービット藤井氏が創ったフェス「L＆UX2021」初開催 (1/3)：MarkeZine（マーケジン）">
            <a:extLst>
              <a:ext uri="{FF2B5EF4-FFF2-40B4-BE49-F238E27FC236}">
                <a16:creationId xmlns:a16="http://schemas.microsoft.com/office/drawing/2014/main" id="{00D0FFF1-B81B-C524-B60A-5C2A06D211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6" b="12812"/>
          <a:stretch/>
        </p:blipFill>
        <p:spPr bwMode="auto">
          <a:xfrm>
            <a:off x="1067474" y="3501008"/>
            <a:ext cx="2042191" cy="210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018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68096</TotalTime>
  <Words>2933</Words>
  <Application>Microsoft Office PowerPoint</Application>
  <PresentationFormat>A4 210 x 297 mm</PresentationFormat>
  <Paragraphs>432</Paragraphs>
  <Slides>24</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24</vt:i4>
      </vt:variant>
    </vt:vector>
  </HeadingPairs>
  <TitlesOfParts>
    <vt:vector size="32" baseType="lpstr">
      <vt:lpstr>-apple-system</vt:lpstr>
      <vt:lpstr>Meiryo UI</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廣田 晋</dc:creator>
  <cp:lastModifiedBy>一F太郎 小学館</cp:lastModifiedBy>
  <cp:revision>1318</cp:revision>
  <cp:lastPrinted>2023-11-16T00:37:27Z</cp:lastPrinted>
  <dcterms:created xsi:type="dcterms:W3CDTF">2015-04-23T08:35:57Z</dcterms:created>
  <dcterms:modified xsi:type="dcterms:W3CDTF">2023-11-30T13:26:59Z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3640567</vt:lpwstr>
  </property>
  <property fmtid="{D5CDD505-2E9C-101B-9397-08002B2CF9AE}" pid="3" name="NXPowerLiteSettings">
    <vt:lpwstr>874006B004C800</vt:lpwstr>
  </property>
  <property fmtid="{D5CDD505-2E9C-101B-9397-08002B2CF9AE}" pid="4" name="NXPowerLiteVersion">
    <vt:lpwstr>D7.1.5</vt:lpwstr>
  </property>
</Properties>
</file>